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88" r:id="rId3"/>
    <p:sldMasterId id="2147483693" r:id="rId4"/>
    <p:sldMasterId id="2147483709" r:id="rId5"/>
  </p:sldMasterIdLst>
  <p:notesMasterIdLst>
    <p:notesMasterId r:id="rId33"/>
  </p:notesMasterIdLst>
  <p:sldIdLst>
    <p:sldId id="6028" r:id="rId6"/>
    <p:sldId id="6046" r:id="rId7"/>
    <p:sldId id="6030" r:id="rId8"/>
    <p:sldId id="259" r:id="rId9"/>
    <p:sldId id="317" r:id="rId10"/>
    <p:sldId id="6047" r:id="rId11"/>
    <p:sldId id="507" r:id="rId12"/>
    <p:sldId id="313" r:id="rId13"/>
    <p:sldId id="349" r:id="rId14"/>
    <p:sldId id="350" r:id="rId15"/>
    <p:sldId id="351" r:id="rId16"/>
    <p:sldId id="319" r:id="rId17"/>
    <p:sldId id="346" r:id="rId18"/>
    <p:sldId id="347" r:id="rId19"/>
    <p:sldId id="320" r:id="rId20"/>
    <p:sldId id="322" r:id="rId21"/>
    <p:sldId id="493" r:id="rId22"/>
    <p:sldId id="494" r:id="rId23"/>
    <p:sldId id="495" r:id="rId24"/>
    <p:sldId id="496" r:id="rId25"/>
    <p:sldId id="497" r:id="rId26"/>
    <p:sldId id="498" r:id="rId27"/>
    <p:sldId id="500" r:id="rId28"/>
    <p:sldId id="6048" r:id="rId29"/>
    <p:sldId id="505" r:id="rId30"/>
    <p:sldId id="504" r:id="rId31"/>
    <p:sldId id="32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58" autoAdjust="0"/>
  </p:normalViewPr>
  <p:slideViewPr>
    <p:cSldViewPr snapToGrid="0">
      <p:cViewPr varScale="1">
        <p:scale>
          <a:sx n="79" d="100"/>
          <a:sy n="79" d="100"/>
        </p:scale>
        <p:origin x="82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77211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103174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476491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876935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554612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929692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pic>
        <p:nvPicPr>
          <p:cNvPr id="2" name="图片 25">
            <a:extLst>
              <a:ext uri="{FF2B5EF4-FFF2-40B4-BE49-F238E27FC236}">
                <a16:creationId xmlns:a16="http://schemas.microsoft.com/office/drawing/2014/main" id="{DE0224D4-AC45-4388-85CF-DA272746D4C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776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765557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77295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2339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723361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35392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2339482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861602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857532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49674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417366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444235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083411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4101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336336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480875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625085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40462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3549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451532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467395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799037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687224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685658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722280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2025/10/15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6B9ED435-1EA4-3FDE-E217-F0094A1C44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8" name="图片 25">
            <a:extLst>
              <a:ext uri="{FF2B5EF4-FFF2-40B4-BE49-F238E27FC236}">
                <a16:creationId xmlns:a16="http://schemas.microsoft.com/office/drawing/2014/main" id="{1EC8EAB6-9249-0791-133C-6A3A3FAF646F}"/>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1A5482D6-7DC8-62E0-E083-EAC0136FD64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9EA68152-161F-060E-54B1-8C772237682D}"/>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30F039D-BAD0-5B22-349B-233CC067472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B51C0F43-F436-34E3-D711-70646F836A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1410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9220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4.xml"/><Relationship Id="rId7" Type="http://schemas.openxmlformats.org/officeDocument/2006/relationships/image" Target="../media/image3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40.gif"/><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63.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microsoft.com/office/2007/relationships/hdphoto" Target="../media/hdphoto2.wdp"/><Relationship Id="rId5" Type="http://schemas.openxmlformats.org/officeDocument/2006/relationships/slideLayout" Target="../slideLayouts/slideLayout4.xml"/><Relationship Id="rId10" Type="http://schemas.openxmlformats.org/officeDocument/2006/relationships/image" Target="../media/image35.png"/><Relationship Id="rId4" Type="http://schemas.openxmlformats.org/officeDocument/2006/relationships/tags" Target="../tags/tag4.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66AF1C3-1FCE-E89A-47BA-D76968D4B7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11" name="Picture 10" descr="A logo with bamboo stems and a cartoon face&#10;&#10;Description automatically generated">
            <a:extLst>
              <a:ext uri="{FF2B5EF4-FFF2-40B4-BE49-F238E27FC236}">
                <a16:creationId xmlns:a16="http://schemas.microsoft.com/office/drawing/2014/main" id="{10943310-0F80-0941-6C89-EA7D1C7720E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262181" y="4065913"/>
            <a:ext cx="1083071" cy="1116720"/>
          </a:xfrm>
          <a:prstGeom prst="rect">
            <a:avLst/>
          </a:prstGeom>
        </p:spPr>
      </p:pic>
      <p:pic>
        <p:nvPicPr>
          <p:cNvPr id="4" name="Picture 3">
            <a:extLst>
              <a:ext uri="{FF2B5EF4-FFF2-40B4-BE49-F238E27FC236}">
                <a16:creationId xmlns:a16="http://schemas.microsoft.com/office/drawing/2014/main" id="{755E5BEF-FC8B-3324-E62B-4DBB049DA75F}"/>
              </a:ext>
            </a:extLst>
          </p:cNvPr>
          <p:cNvPicPr>
            <a:picLocks noChangeAspect="1"/>
          </p:cNvPicPr>
          <p:nvPr/>
        </p:nvPicPr>
        <p:blipFill>
          <a:blip r:embed="rId8"/>
          <a:stretch>
            <a:fillRect/>
          </a:stretch>
        </p:blipFill>
        <p:spPr>
          <a:xfrm>
            <a:off x="4793591" y="443918"/>
            <a:ext cx="7512624" cy="4738715"/>
          </a:xfrm>
          <a:prstGeom prst="rect">
            <a:avLst/>
          </a:prstGeom>
        </p:spPr>
      </p:pic>
    </p:spTree>
    <p:extLst>
      <p:ext uri="{BB962C8B-B14F-4D97-AF65-F5344CB8AC3E}">
        <p14:creationId xmlns:p14="http://schemas.microsoft.com/office/powerpoint/2010/main" val="383232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924546" y="1330092"/>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xào</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xạc</a:t>
              </a:r>
              <a:endPar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2796363" y="1567800"/>
            <a:ext cx="7839911" cy="1200329"/>
          </a:xfrm>
          <a:prstGeom prst="rect">
            <a:avLst/>
          </a:prstGeom>
          <a:noFill/>
        </p:spPr>
        <p:txBody>
          <a:bodyPr wrap="square">
            <a:spAutoFit/>
          </a:bodyPr>
          <a:lstStyle/>
          <a:p>
            <a:pPr algn="just"/>
            <a:r>
              <a:rPr lang="vi-VN" sz="3600" b="1" dirty="0">
                <a:solidFill>
                  <a:schemeClr val="accent1"/>
                </a:solidFill>
                <a:latin typeface="Cambria" panose="02040503050406030204" pitchFamily="18" charset="0"/>
                <a:ea typeface="Cambria" panose="02040503050406030204" pitchFamily="18" charset="0"/>
                <a:cs typeface="Calibri" panose="020F0502020204030204" pitchFamily="34" charset="0"/>
              </a:rPr>
              <a:t>từ mô phỏng tiếng như tiếng lá cây lay động va chạm nhẹ vào nhau.</a:t>
            </a:r>
            <a:endParaRPr lang="en-US" sz="3600" b="1" dirty="0">
              <a:solidFill>
                <a:schemeClr val="accent1"/>
              </a:solidFill>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chemeClr val="accent1"/>
                </a:solidFill>
                <a:latin typeface="Cambria" panose="02040503050406030204" pitchFamily="18" charset="0"/>
                <a:ea typeface="Cambria" panose="02040503050406030204" pitchFamily="18"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759" y="2740319"/>
            <a:ext cx="4762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circle with white text and a black background&#10;&#10;AI-generated content may be incorrect.">
            <a:extLst>
              <a:ext uri="{FF2B5EF4-FFF2-40B4-BE49-F238E27FC236}">
                <a16:creationId xmlns:a16="http://schemas.microsoft.com/office/drawing/2014/main" id="{EA7715F8-DD86-3CD4-1C83-2DDF8BF45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Cuối tuần, ba cho tôi về quê để tôi tìm được nhiều ý cho bài văn "Tả cây hoa nhà em". Ngồi đò dọc ba mươi cây số, tôi đã viết mở bài thế này:</a:t>
            </a:r>
          </a:p>
          <a:p>
            <a:pPr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Chiều thứ Bảy về quê, tôi gặp lại cây hoa hồng mà ngoại đã trồng ở mảnh vườn trước cửa.</a:t>
            </a:r>
          </a:p>
          <a:p>
            <a:pPr algn="just" defTabSz="914377"/>
            <a:r>
              <a:rPr lang="vi-VN" sz="3200" dirty="0">
                <a:solidFill>
                  <a:prstClr val="black"/>
                </a:solidFill>
                <a:latin typeface="Cambria" panose="02040503050406030204" pitchFamily="18" charset="0"/>
                <a:ea typeface="Cambria" panose="02040503050406030204" pitchFamily="18" charset="0"/>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3"/>
          <a:stretch>
            <a:fillRect/>
          </a:stretch>
        </p:blipFill>
        <p:spPr>
          <a:xfrm>
            <a:off x="116333" y="0"/>
            <a:ext cx="6431837" cy="1286367"/>
          </a:xfrm>
          <a:prstGeom prst="rect">
            <a:avLst/>
          </a:prstGeom>
        </p:spPr>
      </p:pic>
    </p:spTree>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mbria" panose="02040503050406030204" pitchFamily="18" charset="0"/>
                <a:ea typeface="Cambria" panose="02040503050406030204" pitchFamily="18" charset="0"/>
              </a:rPr>
              <a:t> </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mbria" panose="02040503050406030204" pitchFamily="18" charset="0"/>
                <a:ea typeface="Cambria" panose="02040503050406030204" pitchFamily="18" charset="0"/>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mbria" panose="02040503050406030204" pitchFamily="18" charset="0"/>
              <a:ea typeface="Cambria" panose="02040503050406030204" pitchFamily="18" charset="0"/>
            </a:endParaRPr>
          </a:p>
          <a:p>
            <a:pPr lvl="0" algn="just"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mbria" panose="02040503050406030204" pitchFamily="18" charset="0"/>
                <a:ea typeface="Cambria" panose="02040503050406030204" pitchFamily="18" charset="0"/>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3"/>
          <a:stretch>
            <a:fillRect/>
          </a:stretch>
        </p:blipFill>
        <p:spPr>
          <a:xfrm>
            <a:off x="116333" y="0"/>
            <a:ext cx="6431837" cy="1286367"/>
          </a:xfrm>
          <a:prstGeom prst="rect">
            <a:avLst/>
          </a:prstGeom>
        </p:spPr>
      </p:pic>
    </p:spTree>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mbria" panose="02040503050406030204" pitchFamily="18" charset="0"/>
                <a:ea typeface="Cambria" panose="02040503050406030204" pitchFamily="18" charset="0"/>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3"/>
          <a:stretch>
            <a:fillRect/>
          </a:stretch>
        </p:blipFill>
        <p:spPr>
          <a:xfrm>
            <a:off x="116333" y="0"/>
            <a:ext cx="6431837" cy="1286367"/>
          </a:xfrm>
          <a:prstGeom prst="rect">
            <a:avLst/>
          </a:prstGeom>
        </p:spPr>
      </p:pic>
    </p:spTree>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2A6AB6-7314-99CB-17D4-ECE2A6930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E5D864-2802-F4C6-8C77-5DB7D8E387BB}"/>
              </a:ext>
            </a:extLst>
          </p:cNvPr>
          <p:cNvPicPr>
            <a:picLocks noChangeAspect="1"/>
          </p:cNvPicPr>
          <p:nvPr/>
        </p:nvPicPr>
        <p:blipFill>
          <a:blip r:embed="rId3"/>
          <a:stretch>
            <a:fillRect/>
          </a:stretch>
        </p:blipFill>
        <p:spPr>
          <a:xfrm>
            <a:off x="1657833" y="235662"/>
            <a:ext cx="1536325" cy="1426588"/>
          </a:xfrm>
          <a:prstGeom prst="rect">
            <a:avLst/>
          </a:prstGeom>
        </p:spPr>
      </p:pic>
      <p:pic>
        <p:nvPicPr>
          <p:cNvPr id="6" name="Picture 5">
            <a:extLst>
              <a:ext uri="{FF2B5EF4-FFF2-40B4-BE49-F238E27FC236}">
                <a16:creationId xmlns:a16="http://schemas.microsoft.com/office/drawing/2014/main" id="{F58E5F97-5CC7-2ECA-BD32-FD15F601B03E}"/>
              </a:ext>
            </a:extLst>
          </p:cNvPr>
          <p:cNvPicPr>
            <a:picLocks noChangeAspect="1"/>
          </p:cNvPicPr>
          <p:nvPr/>
        </p:nvPicPr>
        <p:blipFill>
          <a:blip r:embed="rId4"/>
          <a:stretch>
            <a:fillRect/>
          </a:stretch>
        </p:blipFill>
        <p:spPr>
          <a:xfrm>
            <a:off x="5207633" y="820678"/>
            <a:ext cx="6114818" cy="1963082"/>
          </a:xfrm>
          <a:prstGeom prst="rect">
            <a:avLst/>
          </a:prstGeom>
        </p:spPr>
      </p:pic>
    </p:spTree>
    <p:extLst>
      <p:ext uri="{BB962C8B-B14F-4D97-AF65-F5344CB8AC3E}">
        <p14:creationId xmlns:p14="http://schemas.microsoft.com/office/powerpoint/2010/main" val="46758188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Cambria" panose="02040503050406030204" pitchFamily="18" charset="0"/>
              <a:ea typeface="Cambria" panose="02040503050406030204" pitchFamily="18" charset="0"/>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921168"/>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Em học được điều gì về cách viết văn miêu tả sau khi đọc câu chuyện trên?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785652"/>
          </a:xfrm>
          <a:prstGeom prst="rect">
            <a:avLst/>
          </a:prstGeom>
          <a:noFill/>
        </p:spPr>
        <p:txBody>
          <a:bodyPr wrap="square">
            <a:spAutoFit/>
          </a:bodyPr>
          <a:lstStyle/>
          <a:p>
            <a:pPr indent="228600" algn="just">
              <a:spcAft>
                <a:spcPts val="800"/>
              </a:spcAft>
            </a:pPr>
            <a:r>
              <a:rPr lang="en-US" sz="4000" b="1" dirty="0" err="1">
                <a:solidFill>
                  <a:schemeClr val="accent1"/>
                </a:solidFill>
                <a:effectLst/>
                <a:latin typeface="Cambria" panose="02040503050406030204" pitchFamily="18" charset="0"/>
                <a:ea typeface="Cambria" panose="02040503050406030204" pitchFamily="18" charset="0"/>
                <a:cs typeface="Calibri" panose="020F0502020204030204" pitchFamily="34" charset="0"/>
              </a:rPr>
              <a:t>Bài</a:t>
            </a:r>
            <a:r>
              <a:rPr lang="en-US" sz="4000" b="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1"/>
                </a:solidFill>
                <a:effectLst/>
                <a:latin typeface="Cambria" panose="02040503050406030204" pitchFamily="18" charset="0"/>
                <a:ea typeface="Cambria" panose="02040503050406030204" pitchFamily="18" charset="0"/>
                <a:cs typeface="Calibri" panose="020F0502020204030204" pitchFamily="34" charset="0"/>
              </a:rPr>
              <a:t>đọc</a:t>
            </a:r>
            <a:r>
              <a:rPr lang="en-US" sz="4000" b="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1"/>
                </a:solidFill>
                <a:latin typeface="Cambria" panose="02040503050406030204" pitchFamily="18" charset="0"/>
                <a:ea typeface="Cambria" panose="02040503050406030204" pitchFamily="18" charset="0"/>
                <a:cs typeface="Calibri" panose="020F0502020204030204" pitchFamily="34" charset="0"/>
              </a:rPr>
              <a:t>nói</a:t>
            </a:r>
            <a:r>
              <a:rPr lang="en-US"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1"/>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a:t>
            </a:r>
            <a:endParaRPr lang="en-US" sz="3600" b="1" dirty="0">
              <a:solidFill>
                <a:schemeClr val="accent1"/>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07FC32-1D5A-D35C-14C8-128605D792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557A15D-7DED-AB82-0CF4-F01034806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a:extLst>
              <a:ext uri="{FF2B5EF4-FFF2-40B4-BE49-F238E27FC236}">
                <a16:creationId xmlns:a16="http://schemas.microsoft.com/office/drawing/2014/main" id="{4B4117B1-A2C9-4C7D-BFD6-7CB9A80DE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a:extLst>
              <a:ext uri="{FF2B5EF4-FFF2-40B4-BE49-F238E27FC236}">
                <a16:creationId xmlns:a16="http://schemas.microsoft.com/office/drawing/2014/main" id="{230E785E-042E-DC19-C094-030245850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a:extLst>
              <a:ext uri="{FF2B5EF4-FFF2-40B4-BE49-F238E27FC236}">
                <a16:creationId xmlns:a16="http://schemas.microsoft.com/office/drawing/2014/main" id="{BFD45BBD-FFB0-04DE-EDA5-B674D2580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2" name="Picture 1">
            <a:extLst>
              <a:ext uri="{FF2B5EF4-FFF2-40B4-BE49-F238E27FC236}">
                <a16:creationId xmlns:a16="http://schemas.microsoft.com/office/drawing/2014/main" id="{E256E556-D84F-1293-35D9-C47705170074}"/>
              </a:ext>
            </a:extLst>
          </p:cNvPr>
          <p:cNvPicPr>
            <a:picLocks noChangeAspect="1"/>
          </p:cNvPicPr>
          <p:nvPr/>
        </p:nvPicPr>
        <p:blipFill>
          <a:blip r:embed="rId7"/>
          <a:stretch>
            <a:fillRect/>
          </a:stretch>
        </p:blipFill>
        <p:spPr>
          <a:xfrm>
            <a:off x="2577632" y="1786269"/>
            <a:ext cx="6683113" cy="1811567"/>
          </a:xfrm>
          <a:prstGeom prst="rect">
            <a:avLst/>
          </a:prstGeom>
        </p:spPr>
      </p:pic>
    </p:spTree>
    <p:extLst>
      <p:ext uri="{BB962C8B-B14F-4D97-AF65-F5344CB8AC3E}">
        <p14:creationId xmlns:p14="http://schemas.microsoft.com/office/powerpoint/2010/main" val="188231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87617"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3" name="Picture 2" descr="A blue and orange text&#10;&#10;AI-generated content may be incorrect.">
            <a:extLst>
              <a:ext uri="{FF2B5EF4-FFF2-40B4-BE49-F238E27FC236}">
                <a16:creationId xmlns:a16="http://schemas.microsoft.com/office/drawing/2014/main" id="{1C532731-FD6D-F4F2-5691-FDF9F0C1C5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171" y="1311296"/>
            <a:ext cx="8254699" cy="285317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D25D19FC-9D18-A61E-9692-463E3EDBDB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DB1EC1-4202-495F-B5B4-04EDEB3ED97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58120" y="1079013"/>
            <a:ext cx="3881260" cy="5778988"/>
          </a:xfrm>
          <a:prstGeom prst="rect">
            <a:avLst/>
          </a:prstGeom>
        </p:spPr>
      </p:pic>
      <p:pic>
        <p:nvPicPr>
          <p:cNvPr id="6" name="图片 52">
            <a:extLst>
              <a:ext uri="{FF2B5EF4-FFF2-40B4-BE49-F238E27FC236}">
                <a16:creationId xmlns:a16="http://schemas.microsoft.com/office/drawing/2014/main" id="{E00CF840-090F-67B5-B914-9F9BAD690D3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75165" t="32152" b="35271"/>
          <a:stretch/>
        </p:blipFill>
        <p:spPr>
          <a:xfrm>
            <a:off x="-3998479" y="1378965"/>
            <a:ext cx="2906579" cy="1390011"/>
          </a:xfrm>
          <a:prstGeom prst="rect">
            <a:avLst/>
          </a:prstGeom>
        </p:spPr>
      </p:pic>
      <p:pic>
        <p:nvPicPr>
          <p:cNvPr id="2" name="Picture 1">
            <a:extLst>
              <a:ext uri="{FF2B5EF4-FFF2-40B4-BE49-F238E27FC236}">
                <a16:creationId xmlns:a16="http://schemas.microsoft.com/office/drawing/2014/main" id="{39F0F2D1-A09E-3C92-4854-42AA586E5109}"/>
              </a:ext>
            </a:extLst>
          </p:cNvPr>
          <p:cNvPicPr>
            <a:picLocks noChangeAspect="1"/>
          </p:cNvPicPr>
          <p:nvPr/>
        </p:nvPicPr>
        <p:blipFill>
          <a:blip r:embed="rId4"/>
          <a:stretch>
            <a:fillRect/>
          </a:stretch>
        </p:blipFill>
        <p:spPr>
          <a:xfrm>
            <a:off x="0" y="1388767"/>
            <a:ext cx="9341058" cy="3160051"/>
          </a:xfrm>
          <a:prstGeom prst="rect">
            <a:avLst/>
          </a:prstGeom>
        </p:spPr>
      </p:pic>
    </p:spTree>
    <p:extLst>
      <p:ext uri="{BB962C8B-B14F-4D97-AF65-F5344CB8AC3E}">
        <p14:creationId xmlns:p14="http://schemas.microsoft.com/office/powerpoint/2010/main" val="2110632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192114" y="3746585"/>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333980" y="2535905"/>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7743001" y="2505941"/>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185386" y="3748482"/>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4810096" y="3678760"/>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4810096" y="3669434"/>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7689590" y="3669434"/>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7689590" y="3678760"/>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482881" y="2693359"/>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387285" y="2277334"/>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344715" y="2659121"/>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3DAC8E-52CD-BAEC-5338-470C079CA2C6}"/>
              </a:ext>
            </a:extLst>
          </p:cNvPr>
          <p:cNvPicPr>
            <a:picLocks noChangeAspect="1"/>
          </p:cNvPicPr>
          <p:nvPr/>
        </p:nvPicPr>
        <p:blipFill>
          <a:blip r:embed="rId9"/>
          <a:stretch>
            <a:fillRect/>
          </a:stretch>
        </p:blipFill>
        <p:spPr>
          <a:xfrm>
            <a:off x="3816480" y="680279"/>
            <a:ext cx="4218798" cy="145707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09D710F-4C95-85B8-5EBD-CBC7922000BD}"/>
              </a:ext>
            </a:extLst>
          </p:cNvPr>
          <p:cNvSpPr txBox="1"/>
          <p:nvPr/>
        </p:nvSpPr>
        <p:spPr>
          <a:xfrm>
            <a:off x="606055" y="1201479"/>
            <a:ext cx="11153553" cy="4524315"/>
          </a:xfrm>
          <a:prstGeom prst="rect">
            <a:avLst/>
          </a:prstGeom>
          <a:noFill/>
        </p:spPr>
        <p:txBody>
          <a:bodyPr wrap="square" rtlCol="0">
            <a:spAutoFit/>
          </a:bodyPr>
          <a:lstStyle/>
          <a:p>
            <a:pPr algn="just"/>
            <a:r>
              <a:rPr lang="en-US"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vi-VN"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en-US" sz="2400" b="0" i="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vi-VN" sz="2400" b="0" i="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Chiều thứ Bảy về quê, tôi gặp lại cây hoa hồng mà ngoại đã trồng ở mảnh vườn trước cửa.</a:t>
            </a:r>
            <a:endParaRPr lang="vi-VN"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vi-VN"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vi-VN"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a:t>
            </a:r>
            <a:r>
              <a:rPr lang="en-US" sz="2400" dirty="0">
                <a:solidFill>
                  <a:schemeClr val="accent1"/>
                </a:solidFill>
                <a:latin typeface="Cambria" panose="02040503050406030204" pitchFamily="18" charset="0"/>
                <a:ea typeface="Cambria" panose="02040503050406030204" pitchFamily="18" charset="0"/>
                <a:cs typeface="Calibri" panose="020F0502020204030204" pitchFamily="34" charset="0"/>
              </a:rPr>
              <a:t>ã</a:t>
            </a:r>
            <a:r>
              <a:rPr lang="vi-VN"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chã:</a:t>
            </a:r>
          </a:p>
          <a:p>
            <a:pPr algn="just"/>
            <a:r>
              <a:rPr lang="en-US" sz="2400" b="0" i="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vi-VN" sz="2400" b="0" i="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chemeClr val="accent1"/>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pic>
        <p:nvPicPr>
          <p:cNvPr id="2" name="Picture 1">
            <a:extLst>
              <a:ext uri="{FF2B5EF4-FFF2-40B4-BE49-F238E27FC236}">
                <a16:creationId xmlns:a16="http://schemas.microsoft.com/office/drawing/2014/main" id="{106D1C7D-E75F-CCFA-72A9-D75BFE685913}"/>
              </a:ext>
            </a:extLst>
          </p:cNvPr>
          <p:cNvPicPr>
            <a:picLocks noChangeAspect="1"/>
          </p:cNvPicPr>
          <p:nvPr/>
        </p:nvPicPr>
        <p:blipFill>
          <a:blip r:embed="rId3"/>
          <a:stretch>
            <a:fillRect/>
          </a:stretch>
        </p:blipFill>
        <p:spPr>
          <a:xfrm>
            <a:off x="4508204" y="214622"/>
            <a:ext cx="3018423" cy="969025"/>
          </a:xfrm>
          <a:prstGeom prst="rect">
            <a:avLst/>
          </a:prstGeom>
        </p:spPr>
      </p:pic>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242A8-6287-0A2D-0F39-FFA0BFB08904}"/>
              </a:ext>
            </a:extLst>
          </p:cNvPr>
          <p:cNvSpPr txBox="1"/>
          <p:nvPr/>
        </p:nvSpPr>
        <p:spPr>
          <a:xfrm>
            <a:off x="495299" y="314325"/>
            <a:ext cx="11249025" cy="61247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1"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1"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(Theo Trần Quốc Toàn)</a:t>
            </a:r>
            <a:endParaRPr kumimoji="0" lang="vi-VN" sz="28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2982879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76C45-78AC-9A04-14DE-AD0895BBBE77}"/>
              </a:ext>
            </a:extLst>
          </p:cNvPr>
          <p:cNvSpPr txBox="1">
            <a:spLocks noChangeArrowheads="1"/>
          </p:cNvSpPr>
          <p:nvPr/>
        </p:nvSpPr>
        <p:spPr bwMode="auto">
          <a:xfrm>
            <a:off x="831272" y="1578197"/>
            <a:ext cx="11360728" cy="33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1: từ đầu đến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dở</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dang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bài</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văn</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endParaRPr lang="vi-VN"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vi-VN"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2: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tiếp</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theo</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đến</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thả</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sức</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đẹp</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3: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lang="vi-VN"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461C96C7-6DED-58ED-6A1F-07789C41A6CE}"/>
              </a:ext>
            </a:extLst>
          </p:cNvPr>
          <p:cNvSpPr/>
          <p:nvPr/>
        </p:nvSpPr>
        <p:spPr>
          <a:xfrm>
            <a:off x="4438651" y="526853"/>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schemeClr val="accent1"/>
                </a:solidFill>
                <a:latin typeface="Cambria" panose="02040503050406030204" pitchFamily="18" charset="0"/>
                <a:ea typeface="Cambria" panose="02040503050406030204" pitchFamily="18" charset="0"/>
                <a:cs typeface="Arial" panose="020B0604020202020204" pitchFamily="34" charset="0"/>
                <a:sym typeface="Arial" panose="020B0604020202020204"/>
              </a:rPr>
              <a:t>Chia </a:t>
            </a:r>
            <a:r>
              <a:rPr lang="en-US" altLang="zh-CN" sz="5400" b="1" dirty="0" err="1">
                <a:solidFill>
                  <a:schemeClr val="accent1"/>
                </a:solidFill>
                <a:latin typeface="Cambria" panose="02040503050406030204" pitchFamily="18" charset="0"/>
                <a:ea typeface="Cambria" panose="02040503050406030204" pitchFamily="18" charset="0"/>
                <a:cs typeface="Arial" panose="020B0604020202020204" pitchFamily="34" charset="0"/>
                <a:sym typeface="Arial" panose="020B0604020202020204"/>
              </a:rPr>
              <a:t>đoạn</a:t>
            </a:r>
            <a:endParaRPr lang="zh-CN" altLang="en-US" sz="5400" b="1" dirty="0">
              <a:solidFill>
                <a:schemeClr val="accent1"/>
              </a:solidFill>
              <a:latin typeface="Cambria" panose="02040503050406030204"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097710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chemeClr val="accent1"/>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1759</Words>
  <Application>Microsoft Office PowerPoint</Application>
  <PresentationFormat>Widescreen</PresentationFormat>
  <Paragraphs>111</Paragraphs>
  <Slides>27</Slides>
  <Notes>20</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等线</vt:lpstr>
      <vt:lpstr>#9Slide07 SVNBeachwood Sans</vt:lpstr>
      <vt:lpstr>Arial</vt:lpstr>
      <vt:lpstr>Calibri</vt:lpstr>
      <vt:lpstr>Cambria</vt:lpstr>
      <vt:lpstr>Segoe UI Historic</vt:lpstr>
      <vt:lpstr>Times New Roman</vt:lpstr>
      <vt:lpstr>Wingdings</vt:lpstr>
      <vt:lpstr>字魂107号-萌趣欢乐体</vt:lpstr>
      <vt:lpstr>字魂73号-江南手书</vt:lpstr>
      <vt:lpstr>Office 主题​​</vt:lpstr>
      <vt:lpstr>1_Office 主题​​</vt:lpstr>
      <vt:lpstr>3_Office 主题​​</vt:lpstr>
      <vt:lpstr>2_Office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Hang</cp:lastModifiedBy>
  <cp:revision>92</cp:revision>
  <dcterms:created xsi:type="dcterms:W3CDTF">2023-07-28T23:53:47Z</dcterms:created>
  <dcterms:modified xsi:type="dcterms:W3CDTF">2025-10-15T08:02:43Z</dcterms:modified>
</cp:coreProperties>
</file>