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477" r:id="rId2"/>
    <p:sldId id="478" r:id="rId3"/>
    <p:sldId id="479" r:id="rId4"/>
    <p:sldId id="506" r:id="rId5"/>
    <p:sldId id="504" r:id="rId6"/>
    <p:sldId id="509" r:id="rId7"/>
    <p:sldId id="507" r:id="rId8"/>
    <p:sldId id="508" r:id="rId9"/>
    <p:sldId id="480" r:id="rId10"/>
    <p:sldId id="505" r:id="rId11"/>
    <p:sldId id="486" r:id="rId12"/>
    <p:sldId id="510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190B"/>
    <a:srgbClr val="60AFBF"/>
    <a:srgbClr val="007BC1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89" autoAdjust="0"/>
    <p:restoredTop sz="94660"/>
  </p:normalViewPr>
  <p:slideViewPr>
    <p:cSldViewPr snapToGrid="0">
      <p:cViewPr varScale="1">
        <p:scale>
          <a:sx n="77" d="100"/>
          <a:sy n="77" d="100"/>
        </p:scale>
        <p:origin x="80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A3638-00E7-4C61-96E4-2B56B5BD84EE}" type="datetimeFigureOut">
              <a:rPr lang="zh-CN" altLang="en-US" smtClean="0"/>
              <a:t>2025/10/15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18F76-B426-4704-8DC7-C944A723A2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51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2949" y="-2921052"/>
            <a:ext cx="6857999" cy="1270010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-1395324" y="4886179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7663">
            <a:off x="9842802" y="23193"/>
            <a:ext cx="1463167" cy="26946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3188" y="2895421"/>
            <a:ext cx="4011516" cy="40054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114" y="4497746"/>
            <a:ext cx="1341236" cy="22801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669" y="-42842"/>
            <a:ext cx="10479932" cy="68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38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90444"/>
            <a:ext cx="10058400" cy="465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373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7DDC1BE9-1D91-4928-9FAB-DF0F556004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12686">
            <a:off x="1503139" y="-4351185"/>
            <a:ext cx="8454210" cy="1505711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9A6EA19-EE30-4C81-8DE4-91886273A1B5}"/>
              </a:ext>
            </a:extLst>
          </p:cNvPr>
          <p:cNvSpPr>
            <a:spLocks noChangeArrowheads="1"/>
          </p:cNvSpPr>
          <p:nvPr/>
        </p:nvSpPr>
        <p:spPr bwMode="auto">
          <a:xfrm rot="21281228">
            <a:off x="-161924" y="570742"/>
            <a:ext cx="100232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>
                <a:ln w="28575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Koni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CAM KẾT HÀNH ĐỘNG</a:t>
            </a:r>
            <a:endParaRPr lang="zh-CN" altLang="en-US" sz="6600" dirty="0">
              <a:ln w="28575">
                <a:solidFill>
                  <a:schemeClr val="tx1"/>
                </a:solidFill>
              </a:ln>
              <a:solidFill>
                <a:srgbClr val="00B0F0"/>
              </a:solidFill>
              <a:latin typeface="#9Slide07 Koni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F04DC8F-E599-4966-9848-17C039DEA0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718" y="2281366"/>
            <a:ext cx="5322411" cy="532241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986CCBA-C6A4-44BC-9C20-15D096EB04E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79027" y="1950585"/>
            <a:ext cx="9570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latin typeface="字魂105号-简雅黑" panose="00000500000000000000" pitchFamily="2" charset="-122"/>
                <a:ea typeface="字魂105号-简雅黑" panose="00000500000000000000" pitchFamily="2" charset="-122"/>
                <a:cs typeface="字魂105号-简雅黑" panose="00000500000000000000" pitchFamily="2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Lựa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chọn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sự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hiện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tượng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mà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em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quan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tâm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vẽ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endParaRPr lang="zh-CN" altLang="en-US" sz="4800" dirty="0">
              <a:latin typeface="#9Slide05 SVNVictoria" panose="02000503000000020003" pitchFamily="2" charset="0"/>
              <a:sym typeface="Arial" panose="020B0604020202020204" pitchFamily="34" charset="0"/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A1C48E4F-9D34-409E-BDF1-840298252BB4}"/>
              </a:ext>
            </a:extLst>
          </p:cNvPr>
          <p:cNvSpPr/>
          <p:nvPr/>
        </p:nvSpPr>
        <p:spPr>
          <a:xfrm>
            <a:off x="4849693" y="3812362"/>
            <a:ext cx="6629399" cy="2199537"/>
          </a:xfrm>
          <a:prstGeom prst="roundRect">
            <a:avLst>
              <a:gd name="adj" fmla="val 19024"/>
            </a:avLst>
          </a:prstGeom>
          <a:ln w="762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Các</a:t>
            </a:r>
            <a:r>
              <a:rPr lang="en-US" altLang="zh-CN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bước</a:t>
            </a:r>
            <a:r>
              <a:rPr lang="en-US" altLang="zh-CN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thực</a:t>
            </a:r>
            <a:r>
              <a:rPr lang="en-US" altLang="zh-CN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hiện</a:t>
            </a:r>
            <a:r>
              <a:rPr lang="en-US" altLang="zh-CN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:</a:t>
            </a:r>
          </a:p>
          <a:p>
            <a:pPr algn="ctr"/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Động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não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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Phân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loại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thông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tin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theo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câu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hỏi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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Trình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bày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thông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tin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theo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nhánh</a:t>
            </a:r>
            <a:endParaRPr lang="en-US" altLang="zh-CN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字魂105号-简雅黑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0" name="图片 13">
            <a:extLst>
              <a:ext uri="{FF2B5EF4-FFF2-40B4-BE49-F238E27FC236}">
                <a16:creationId xmlns:a16="http://schemas.microsoft.com/office/drawing/2014/main" id="{E342591B-8629-4FBC-AB79-2D6B6CEFC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9113" y="-134919"/>
            <a:ext cx="3082887" cy="227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344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2949" y="-2921052"/>
            <a:ext cx="6857999" cy="1270010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-1395324" y="4886179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7663">
            <a:off x="10268867" y="-29987"/>
            <a:ext cx="1463167" cy="2694666"/>
          </a:xfrm>
          <a:prstGeom prst="rect">
            <a:avLst/>
          </a:prstGeom>
        </p:spPr>
      </p:pic>
      <p:sp>
        <p:nvSpPr>
          <p:cNvPr id="11" name="文本框 2">
            <a:extLst>
              <a:ext uri="{FF2B5EF4-FFF2-40B4-BE49-F238E27FC236}">
                <a16:creationId xmlns:a16="http://schemas.microsoft.com/office/drawing/2014/main" id="{0C1E4C61-A9EB-45C7-A648-C874367B74DE}"/>
              </a:ext>
            </a:extLst>
          </p:cNvPr>
          <p:cNvSpPr txBox="1"/>
          <p:nvPr/>
        </p:nvSpPr>
        <p:spPr>
          <a:xfrm rot="20880902">
            <a:off x="1185311" y="1969950"/>
            <a:ext cx="893228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pPr algn="ctr"/>
            <a:r>
              <a:rPr lang="en-US" altLang="zh-CN" sz="11500" dirty="0">
                <a:ln w="76200">
                  <a:solidFill>
                    <a:schemeClr val="accent4">
                      <a:lumMod val="40000"/>
                      <a:lumOff val="60000"/>
                      <a:alpha val="97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Koni" pitchFamily="2" charset="0"/>
                <a:ea typeface="思源黑体 CN Bold" panose="020B0800000000000000" pitchFamily="34" charset="-122"/>
              </a:rPr>
              <a:t>TẠM BIỆT </a:t>
            </a:r>
          </a:p>
          <a:p>
            <a:pPr algn="ctr"/>
            <a:r>
              <a:rPr lang="en-US" altLang="zh-CN" sz="11500" dirty="0">
                <a:ln w="76200">
                  <a:solidFill>
                    <a:schemeClr val="accent4">
                      <a:lumMod val="40000"/>
                      <a:lumOff val="60000"/>
                      <a:alpha val="97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Koni" pitchFamily="2" charset="0"/>
                <a:ea typeface="思源黑体 CN Bold" panose="020B0800000000000000" pitchFamily="34" charset="-122"/>
              </a:rPr>
              <a:t>NHÉ!</a:t>
            </a:r>
            <a:endParaRPr lang="zh-CN" altLang="en-US" sz="11500" dirty="0">
              <a:ln w="76200">
                <a:solidFill>
                  <a:schemeClr val="accent4">
                    <a:lumMod val="40000"/>
                    <a:lumOff val="60000"/>
                    <a:alpha val="97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#9Slide05 SVNVictoria" panose="02000503000000020003" pitchFamily="2" charset="0"/>
              <a:ea typeface="思源黑体 CN Bold" panose="020B0800000000000000" pitchFamily="34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3188" y="2895421"/>
            <a:ext cx="4011516" cy="400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783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96" y="891251"/>
            <a:ext cx="11276651" cy="522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093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1" y="30967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1461">
            <a:off x="3257852" y="-369662"/>
            <a:ext cx="7303123" cy="3616592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DA046847-D2FC-4A73-A977-84C1A4F7E2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5131" y="-11220"/>
            <a:ext cx="3718559" cy="371960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605" y="6232715"/>
            <a:ext cx="13877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Dựa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trên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câu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trả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lời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đưa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ra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dự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đoán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đó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là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28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3428" y="480116"/>
            <a:ext cx="71874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trò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Động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não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,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luyện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trí</a:t>
            </a:r>
            <a:endParaRPr lang="zh-CN" altLang="en-US" sz="60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992" b="79496" l="48462" r="96813">
                        <a14:foregroundMark x1="63077" y1="64261" x2="87912" y2="60596"/>
                      </a14:backgroundRemoval>
                    </a14:imgEffect>
                  </a14:imgLayer>
                </a14:imgProps>
              </a:ext>
            </a:extLst>
          </a:blip>
          <a:srcRect l="50723" t="58482" r="3544" b="20640"/>
          <a:stretch/>
        </p:blipFill>
        <p:spPr>
          <a:xfrm rot="746793">
            <a:off x="4039278" y="4892507"/>
            <a:ext cx="2241389" cy="9816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879" b="40779" l="1978" r="50879">
                        <a14:foregroundMark x1="7143" y1="31844" x2="11099" y2="27835"/>
                        <a14:foregroundMark x1="12857" y1="27606" x2="46813" y2="26460"/>
                      </a14:backgroundRemoval>
                    </a14:imgEffect>
                  </a14:imgLayer>
                </a14:imgProps>
              </a:ext>
            </a:extLst>
          </a:blip>
          <a:srcRect t="23482" r="47802" b="59815"/>
          <a:stretch/>
        </p:blipFill>
        <p:spPr>
          <a:xfrm>
            <a:off x="5946311" y="5083926"/>
            <a:ext cx="2408531" cy="97265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21077" l="49451" r="100000"/>
                    </a14:imgEffect>
                  </a14:imgLayer>
                </a14:imgProps>
              </a:ext>
            </a:extLst>
          </a:blip>
          <a:srcRect l="50974" b="76402"/>
          <a:stretch/>
        </p:blipFill>
        <p:spPr>
          <a:xfrm>
            <a:off x="8072403" y="4642705"/>
            <a:ext cx="2280884" cy="14138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22451" l="110" r="51758"/>
                    </a14:imgEffect>
                  </a14:imgLayer>
                </a14:imgProps>
              </a:ext>
            </a:extLst>
          </a:blip>
          <a:srcRect r="49263" b="77557"/>
          <a:stretch/>
        </p:blipFill>
        <p:spPr>
          <a:xfrm>
            <a:off x="10019648" y="4598628"/>
            <a:ext cx="2232155" cy="17400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952" b="78236" l="5165" r="50879"/>
                    </a14:imgEffect>
                  </a14:imgLayer>
                </a14:imgProps>
              </a:ext>
            </a:extLst>
          </a:blip>
          <a:srcRect t="51319" r="47391" b="21714"/>
          <a:stretch/>
        </p:blipFill>
        <p:spPr>
          <a:xfrm rot="20154379">
            <a:off x="1745626" y="4811880"/>
            <a:ext cx="2571517" cy="16228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992" b="100000" l="46484" r="96484">
                        <a14:foregroundMark x1="63077" y1="64261" x2="87912" y2="60596"/>
                        <a14:foregroundMark x1="66484" y1="84994" x2="92198" y2="94845"/>
                        <a14:backgroundMark x1="58681" y1="98053" x2="82857" y2="98855"/>
                        <a14:backgroundMark x1="84725" y1="99198" x2="94176" y2="99198"/>
                      </a14:backgroundRemoval>
                    </a14:imgEffect>
                  </a14:imgLayer>
                </a14:imgProps>
              </a:ext>
            </a:extLst>
          </a:blip>
          <a:srcRect l="53822" t="79360" r="-1463" b="-238"/>
          <a:stretch/>
        </p:blipFill>
        <p:spPr>
          <a:xfrm>
            <a:off x="135272" y="4897208"/>
            <a:ext cx="2143619" cy="1299647"/>
          </a:xfrm>
          <a:prstGeom prst="rect">
            <a:avLst/>
          </a:prstGeom>
        </p:spPr>
      </p:pic>
      <p:sp>
        <p:nvSpPr>
          <p:cNvPr id="27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151" y="5224198"/>
            <a:ext cx="1618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Ai?</a:t>
            </a:r>
            <a:endParaRPr lang="zh-CN" altLang="en-US" sz="44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8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 rot="21050481">
            <a:off x="2336241" y="5180669"/>
            <a:ext cx="1618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Cái</a:t>
            </a:r>
            <a:r>
              <a:rPr lang="en-US" altLang="zh-CN" sz="44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gì</a:t>
            </a:r>
            <a:r>
              <a:rPr lang="en-US" altLang="zh-CN" sz="44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44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9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 rot="341619">
            <a:off x="4421144" y="5104869"/>
            <a:ext cx="1618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Ở </a:t>
            </a:r>
            <a:r>
              <a:rPr lang="en-US" altLang="zh-CN" sz="44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đâu</a:t>
            </a:r>
            <a:r>
              <a:rPr lang="en-US" altLang="zh-CN" sz="44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44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 rot="21141939">
            <a:off x="8233273" y="5098623"/>
            <a:ext cx="1910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Khi</a:t>
            </a:r>
            <a:r>
              <a:rPr lang="en-US" altLang="zh-CN" sz="4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nào</a:t>
            </a:r>
            <a:r>
              <a:rPr lang="en-US" altLang="zh-CN" sz="4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40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1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 rot="21141939">
            <a:off x="6455037" y="5332374"/>
            <a:ext cx="1618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Vì</a:t>
            </a:r>
            <a:r>
              <a:rPr lang="en-US" altLang="zh-CN" sz="4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sao</a:t>
            </a:r>
            <a:r>
              <a:rPr lang="en-US" altLang="zh-CN" sz="4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40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2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 rot="444047">
            <a:off x="9706760" y="5061991"/>
            <a:ext cx="31800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Như</a:t>
            </a:r>
            <a:endParaRPr lang="en-US" altLang="zh-CN" sz="32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  <a:p>
            <a:pPr algn="ctr"/>
            <a:r>
              <a:rPr lang="en-US" altLang="zh-CN" sz="32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thế</a:t>
            </a:r>
            <a:r>
              <a:rPr lang="en-US" altLang="zh-CN" sz="32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nào</a:t>
            </a:r>
            <a:r>
              <a:rPr lang="en-US" altLang="zh-CN" sz="32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32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136A19B-E445-4993-B772-670F60D10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1046" y="2656903"/>
            <a:ext cx="91513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quan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sát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và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ghi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tên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mình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nhìn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thấy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vào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tấm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bìa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tấm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bia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úp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xuống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tạo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sự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bí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mật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Mỗi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nhặt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tầm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bìa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và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sẵn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sàng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trả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lời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câu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hỏi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tìm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hiểu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28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4753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27" grpId="0"/>
      <p:bldP spid="28" grpId="0"/>
      <p:bldP spid="29" grpId="0"/>
      <p:bldP spid="30" grpId="0"/>
      <p:bldP spid="31" grpId="0"/>
      <p:bldP spid="32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1" y="30967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1461">
            <a:off x="3257852" y="-369662"/>
            <a:ext cx="7303123" cy="3616592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DA046847-D2FC-4A73-A977-84C1A4F7E2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1065" y="-26268"/>
            <a:ext cx="3718559" cy="371960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3428" y="480116"/>
            <a:ext cx="71874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trò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Động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não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,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luyện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trí</a:t>
            </a:r>
            <a:endParaRPr lang="zh-CN" altLang="en-US" sz="60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79" b="100000" l="5749" r="100000">
                        <a14:foregroundMark x1="19818" y1="72921" x2="20272" y2="76759"/>
                        <a14:foregroundMark x1="16944" y1="78465" x2="18306" y2="79744"/>
                        <a14:foregroundMark x1="15582" y1="34755" x2="28290" y2="39872"/>
                        <a14:foregroundMark x1="18154" y1="31557" x2="23903" y2="34115"/>
                        <a14:foregroundMark x1="12405" y1="35394" x2="13616" y2="42217"/>
                        <a14:foregroundMark x1="12557" y1="30064" x2="10136" y2="40512"/>
                        <a14:foregroundMark x1="30106" y1="13646" x2="46142" y2="21962"/>
                        <a14:foregroundMark x1="48714" y1="15565" x2="49622" y2="21748"/>
                        <a14:foregroundMark x1="49319" y1="13220" x2="27534" y2="12367"/>
                        <a14:foregroundMark x1="31921" y1="20469" x2="33283" y2="21748"/>
                        <a14:foregroundMark x1="61271" y1="60554" x2="65204" y2="63753"/>
                        <a14:foregroundMark x1="89410" y1="67804" x2="91377" y2="72281"/>
                        <a14:foregroundMark x1="87746" y1="74200" x2="87746" y2="75267"/>
                        <a14:foregroundMark x1="64297" y1="21962" x2="88200" y2="17910"/>
                        <a14:foregroundMark x1="67776" y1="16844" x2="91377" y2="26226"/>
                        <a14:foregroundMark x1="92890" y1="24307" x2="78517" y2="11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8870" y="3649228"/>
            <a:ext cx="4026962" cy="285725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600919">
            <a:off x="2735683" y="2380098"/>
            <a:ext cx="2148700" cy="1196308"/>
            <a:chOff x="1355291" y="4526672"/>
            <a:chExt cx="2148700" cy="119630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3952" b="78236" l="5165" r="50879"/>
                      </a14:imgEffect>
                    </a14:imgLayer>
                  </a14:imgProps>
                </a:ext>
              </a:extLst>
            </a:blip>
            <a:srcRect t="51319" r="47391" b="21714"/>
            <a:stretch/>
          </p:blipFill>
          <p:spPr>
            <a:xfrm rot="20154379">
              <a:off x="1355291" y="4526672"/>
              <a:ext cx="1895580" cy="1196308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7433D944-E2C4-4357-98C5-F8CEBD657C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98773">
              <a:off x="1807221" y="4785350"/>
              <a:ext cx="16967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 dirty="0" err="1">
                  <a:latin typeface="Cambria" panose="02040503050406030204" pitchFamily="18" charset="0"/>
                  <a:ea typeface="思源黑体 CN Bold" panose="020B0800000000000000" pitchFamily="34" charset="-122"/>
                  <a:sym typeface="Arial" panose="020B0604020202020204" pitchFamily="34" charset="0"/>
                </a:rPr>
                <a:t>Ví</a:t>
              </a:r>
              <a:r>
                <a:rPr lang="en-US" altLang="zh-CN" sz="2800" b="1" i="1" dirty="0">
                  <a:latin typeface="Cambria" panose="02040503050406030204" pitchFamily="18" charset="0"/>
                  <a:ea typeface="思源黑体 CN Bold" panose="020B08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US" altLang="zh-CN" sz="2800" b="1" i="1" dirty="0" err="1">
                  <a:latin typeface="Cambria" panose="02040503050406030204" pitchFamily="18" charset="0"/>
                  <a:ea typeface="思源黑体 CN Bold" panose="020B0800000000000000" pitchFamily="34" charset="-122"/>
                  <a:sym typeface="Arial" panose="020B0604020202020204" pitchFamily="34" charset="0"/>
                </a:rPr>
                <a:t>dụ</a:t>
              </a:r>
              <a:r>
                <a:rPr lang="en-US" altLang="zh-CN" sz="2800" b="1" i="1" dirty="0">
                  <a:latin typeface="Cambria" panose="02040503050406030204" pitchFamily="18" charset="0"/>
                  <a:ea typeface="思源黑体 CN Bold" panose="020B0800000000000000" pitchFamily="34" charset="-122"/>
                  <a:sym typeface="Arial" panose="020B0604020202020204" pitchFamily="34" charset="0"/>
                </a:rPr>
                <a:t>:</a:t>
              </a:r>
              <a:endParaRPr lang="zh-CN" altLang="en-US" sz="2800" b="1" i="1" dirty="0">
                <a:latin typeface="Cambria" panose="02040503050406030204" pitchFamily="18" charset="0"/>
                <a:ea typeface="思源黑体 CN Bold" panose="020B08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50648" y="3317438"/>
            <a:ext cx="8265617" cy="34163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Ai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HS.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? – Treo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tường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treo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tường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Cầm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phấn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4611924" y="2617704"/>
            <a:ext cx="22563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5773" y="2775622"/>
            <a:ext cx="3677820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3600" dirty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theo</a:t>
            </a:r>
            <a:r>
              <a:rPr lang="en-US" altLang="zh-CN" sz="3600" dirty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nhóm</a:t>
            </a:r>
            <a:r>
              <a:rPr lang="en-US" altLang="zh-CN" sz="3600" dirty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4</a:t>
            </a:r>
            <a:endParaRPr lang="zh-CN" altLang="en-US" sz="3600" dirty="0">
              <a:solidFill>
                <a:schemeClr val="bg1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4685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63" y="926614"/>
            <a:ext cx="10820445" cy="500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895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1" y="30967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0847" y="2142119"/>
            <a:ext cx="2627761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i="1" dirty="0" err="1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Tìm</a:t>
            </a:r>
            <a:r>
              <a:rPr lang="en-US" altLang="zh-CN" sz="2800" i="1" dirty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hiểu</a:t>
            </a:r>
            <a:r>
              <a:rPr lang="en-US" altLang="zh-CN" sz="2800" i="1" dirty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2800" i="1" dirty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2800" i="1" dirty="0" err="1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2800" i="1" dirty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i="1" dirty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2800" i="1" dirty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endParaRPr lang="zh-CN" altLang="en-US" sz="2800" i="1" dirty="0">
              <a:solidFill>
                <a:schemeClr val="bg1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47360" y="218302"/>
            <a:ext cx="13642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Trình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bày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thông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tin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tìm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hiểu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được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bằng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sơ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đồ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tư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duy</a:t>
            </a:r>
            <a:endParaRPr lang="zh-CN" altLang="en-US" sz="4400" dirty="0">
              <a:solidFill>
                <a:srgbClr val="C00000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618" t="3049" r="3374"/>
          <a:stretch/>
        </p:blipFill>
        <p:spPr>
          <a:xfrm>
            <a:off x="751241" y="1175078"/>
            <a:ext cx="5908639" cy="2888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298">
                        <a14:foregroundMark x1="50917" y1="3628" x2="50917" y2="8265"/>
                        <a14:foregroundMark x1="71755" y1="9611" x2="66863" y2="13500"/>
                        <a14:foregroundMark x1="79003" y1="24869" x2="72118" y2="25617"/>
                        <a14:foregroundMark x1="68494" y1="39678" x2="72299" y2="42820"/>
                        <a14:foregroundMark x1="59253" y1="18886" x2="48381" y2="60621"/>
                        <a14:foregroundMark x1="43126" y1="17240" x2="57622" y2="54637"/>
                        <a14:foregroundMark x1="28630" y1="9761" x2="36240" y2="14547"/>
                        <a14:foregroundMark x1="21744" y1="24869" x2="28267" y2="26215"/>
                        <a14:foregroundMark x1="34066" y1="40127" x2="27905" y2="43269"/>
                        <a14:foregroundMark x1="38233" y1="19933" x2="43126" y2="386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0150" y="932702"/>
            <a:ext cx="2289216" cy="3061180"/>
          </a:xfrm>
          <a:prstGeom prst="rect">
            <a:avLst/>
          </a:prstGeom>
        </p:spPr>
      </p:pic>
      <p:sp>
        <p:nvSpPr>
          <p:cNvPr id="26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179" y="4352733"/>
            <a:ext cx="11301819" cy="22467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Tên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ở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giữa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đường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chính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phụ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tỏa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ra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hiện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sự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phân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loại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</a:p>
          <a:p>
            <a:pPr algn="just"/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Xác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định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chính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dựa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trên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câu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hỏi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tuy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nhiên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sau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khi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liệt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kê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đưa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ra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cần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thảo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luận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lựa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chọn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–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không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nhất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thiết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phảu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tất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cả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2800" i="1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9605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21368" y="218302"/>
            <a:ext cx="11665832" cy="6334898"/>
          </a:xfrm>
          <a:prstGeom prst="roundRect">
            <a:avLst>
              <a:gd name="adj" fmla="val 5141"/>
            </a:avLst>
          </a:prstGeom>
          <a:solidFill>
            <a:schemeClr val="bg1">
              <a:alpha val="9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9008" y="907647"/>
            <a:ext cx="13877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 dirty="0" err="1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Ví</a:t>
            </a:r>
            <a:r>
              <a:rPr lang="en-US" altLang="zh-CN" sz="3200" b="1" i="1" dirty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dụ</a:t>
            </a:r>
            <a:r>
              <a:rPr lang="en-US" altLang="zh-CN" sz="3200" b="1" i="1" dirty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: </a:t>
            </a:r>
            <a:r>
              <a:rPr lang="en-US" altLang="zh-CN" sz="3200" b="1" i="1" dirty="0" err="1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3200" b="1" i="1" dirty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3200" b="1" i="1" dirty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3200" b="1" i="1" dirty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endParaRPr lang="zh-CN" altLang="en-US" sz="3200" b="1" i="1" dirty="0">
              <a:solidFill>
                <a:srgbClr val="002060"/>
              </a:solidFill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47360" y="218302"/>
            <a:ext cx="13642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Trình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bày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thông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tin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tìm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hiểu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được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bằng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sơ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đồ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tư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duy</a:t>
            </a:r>
            <a:endParaRPr lang="zh-CN" altLang="en-US" sz="4400" dirty="0">
              <a:solidFill>
                <a:srgbClr val="C00000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6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369" y="1562114"/>
            <a:ext cx="59660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1: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Nội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dung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(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Bao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gồm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cuốn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chủ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đề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gì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2: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Người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(Ai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3: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Thời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gian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(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vào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khi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ngày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4: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Mục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đích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(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Vì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sao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lại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?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đây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làm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gì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5: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Vị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trí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đặt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(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đặt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ở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đâu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góc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6: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Biện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pháp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phát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triển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(Thu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nhập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thêm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bằng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?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Phát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triển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như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thế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endParaRPr lang="zh-CN" altLang="en-US" sz="2400" i="1" dirty="0"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3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9080" y="1492422"/>
            <a:ext cx="54564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Từ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nội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dung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trên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chỉ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lựa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chọn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3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hoặc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4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chính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ưu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tiên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phụ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đưa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ra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nhiều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chi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tiết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bên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.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Với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trường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hợp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này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phương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án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sau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:</a:t>
            </a:r>
          </a:p>
          <a:p>
            <a:pPr algn="just"/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bao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gồm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1, 2, 3, 6</a:t>
            </a:r>
          </a:p>
          <a:p>
            <a:pPr algn="just"/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bao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gồm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2, 3, 4, 6</a:t>
            </a:r>
          </a:p>
          <a:p>
            <a:pPr algn="just"/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5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sẽ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khó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endParaRPr lang="en-US" altLang="zh-CN" sz="2400" i="1" dirty="0">
              <a:ea typeface="Cambria" panose="02040503050406030204" pitchFamily="18" charset="0"/>
              <a:sym typeface="Arial" panose="020B0604020202020204" pitchFamily="34" charset="0"/>
            </a:endParaRPr>
          </a:p>
          <a:p>
            <a:pPr algn="just"/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phát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triển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thêm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endParaRPr lang="en-US" altLang="zh-CN" sz="2400" i="1" dirty="0">
              <a:ea typeface="Cambria" panose="02040503050406030204" pitchFamily="18" charset="0"/>
              <a:sym typeface="Arial" panose="020B0604020202020204" pitchFamily="34" charset="0"/>
            </a:endParaRPr>
          </a:p>
          <a:p>
            <a:pPr algn="just"/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tin</a:t>
            </a:r>
            <a:endParaRPr lang="zh-CN" altLang="en-US" sz="2400" i="1" dirty="0"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026" name="Picture 2" descr="Bookcase png images | PNGEg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920" y="4077388"/>
            <a:ext cx="2525080" cy="278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064" y="5282596"/>
            <a:ext cx="2738856" cy="1522943"/>
          </a:xfrm>
          <a:prstGeom prst="rect">
            <a:avLst/>
          </a:prstGeom>
        </p:spPr>
      </p:pic>
      <p:sp>
        <p:nvSpPr>
          <p:cNvPr id="34" name="任意多边形: 形状 20">
            <a:extLst>
              <a:ext uri="{FF2B5EF4-FFF2-40B4-BE49-F238E27FC236}">
                <a16:creationId xmlns:a16="http://schemas.microsoft.com/office/drawing/2014/main" id="{C56FDE63-E3E1-4F56-BB0C-1721D1FED991}"/>
              </a:ext>
            </a:extLst>
          </p:cNvPr>
          <p:cNvSpPr/>
          <p:nvPr/>
        </p:nvSpPr>
        <p:spPr>
          <a:xfrm>
            <a:off x="6278600" y="1492422"/>
            <a:ext cx="0" cy="4937760"/>
          </a:xfrm>
          <a:custGeom>
            <a:avLst/>
            <a:gdLst>
              <a:gd name="connsiteX0" fmla="*/ 0 w 0"/>
              <a:gd name="connsiteY0" fmla="*/ 0 h 2358190"/>
              <a:gd name="connsiteX1" fmla="*/ 0 w 0"/>
              <a:gd name="connsiteY1" fmla="*/ 2358190 h 2358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358190">
                <a:moveTo>
                  <a:pt x="0" y="0"/>
                </a:moveTo>
                <a:lnTo>
                  <a:pt x="0" y="2358190"/>
                </a:lnTo>
              </a:path>
            </a:pathLst>
          </a:custGeom>
          <a:noFill/>
          <a:ln w="25400" cap="rnd">
            <a:solidFill>
              <a:srgbClr val="60AFB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002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6" grpId="0"/>
      <p:bldP spid="33" grpId="0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1" y="30967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461" y="6162996"/>
            <a:ext cx="13877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Đại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diện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chia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sẻ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mình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trước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32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47360" y="218302"/>
            <a:ext cx="13642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Trình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bày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thông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tin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tìm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hiểu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được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bằng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sơ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đồ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tư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duy</a:t>
            </a:r>
            <a:endParaRPr lang="zh-CN" altLang="en-US" sz="4400" dirty="0">
              <a:solidFill>
                <a:srgbClr val="C00000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136A19B-E445-4993-B772-670F60D10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461" y="1097223"/>
            <a:ext cx="115047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Làm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việc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4,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mỗi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vẽ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trình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bày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đã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tìm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hiểu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32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618" t="3049" r="3374"/>
          <a:stretch/>
        </p:blipFill>
        <p:spPr>
          <a:xfrm>
            <a:off x="927909" y="2483037"/>
            <a:ext cx="7528431" cy="3679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2D881FA-469A-412E-BF84-F435A4ED63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934" y="1711908"/>
            <a:ext cx="4451088" cy="445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9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1628" y="-2678118"/>
            <a:ext cx="6857999" cy="1221423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2606" flipH="1">
            <a:off x="8567507" y="4656523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4A680F9-7D12-4EEC-A3ED-4EA2EAFB1B1A}"/>
              </a:ext>
            </a:extLst>
          </p:cNvPr>
          <p:cNvSpPr>
            <a:spLocks noChangeArrowheads="1"/>
          </p:cNvSpPr>
          <p:nvPr/>
        </p:nvSpPr>
        <p:spPr bwMode="auto">
          <a:xfrm rot="21036782">
            <a:off x="1613499" y="1813972"/>
            <a:ext cx="9130719" cy="441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3600" b="1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3600" b="1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3600" b="1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3600" b="1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3600" b="1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giúp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chúng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ta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hệ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thống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sự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hiện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tượng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cho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ta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nhìn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rõ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hơn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mối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quan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hệ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giữa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bộ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phận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nội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dung.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Hỏi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tự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hỏi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tìm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kiếm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tin;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ghi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lại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phân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loại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hệ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thống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 –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đó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là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thao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tác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ban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đầu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khoa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36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AAF8889-48F8-4A9B-8952-1AD8124DF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5052" y="522314"/>
            <a:ext cx="4538339" cy="92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KẾT LUẬN</a:t>
            </a:r>
            <a:endParaRPr lang="zh-CN" altLang="en-US" sz="4400" b="1" dirty="0">
              <a:solidFill>
                <a:schemeClr val="accent2">
                  <a:lumMod val="75000"/>
                </a:schemeClr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0592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0819"/>
  <p:tag name="KSO_WM_UNIT_TYPE" val="l_h_f"/>
  <p:tag name="KSO_WM_UNIT_INDEX" val="1_1_1"/>
  <p:tag name="KSO_WM_UNIT_ID" val="diagram20160819_2*l_h_f*1_1_1"/>
  <p:tag name="KSO_WM_UNIT_LAYERLEVEL" val="1_1_1"/>
  <p:tag name="KSO_WM_UNIT_VALUE" val="30"/>
  <p:tag name="KSO_WM_UNIT_HIGHLIGHT" val="0"/>
  <p:tag name="KSO_WM_UNIT_COMPATIBLE" val="0"/>
  <p:tag name="KSO_WM_UNIT_CLEAR" val="0"/>
  <p:tag name="KSO_WM_UNIT_PRESET_TEXT_INDEX" val="4"/>
  <p:tag name="KSO_WM_UNIT_PRESET_TEXT_LEN" val="57"/>
  <p:tag name="KSO_WM_DIAGRAM_GROUP_CODE" val="l1-1"/>
  <p:tag name="KSO_WM_UNIT_TEXT_FILL_FORE_SCHEMECOLOR_INDEX" val="3"/>
  <p:tag name="KSO_WM_UNIT_TEXT_FILL_TYPE" val="1"/>
  <p:tag name="KSO_WM_UNIT_USESOURCEFORMAT_APPLY" val="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698</TotalTime>
  <Words>728</Words>
  <Application>Microsoft Office PowerPoint</Application>
  <PresentationFormat>Widescreen</PresentationFormat>
  <Paragraphs>53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等线</vt:lpstr>
      <vt:lpstr>#9Slide05 SVNVictoria</vt:lpstr>
      <vt:lpstr>#9Slide07 HoneyCream</vt:lpstr>
      <vt:lpstr>#9Slide07 Koni</vt:lpstr>
      <vt:lpstr>Arial</vt:lpstr>
      <vt:lpstr>Cambria</vt:lpstr>
      <vt:lpstr>SVN-Newton</vt:lpstr>
      <vt:lpstr>Times New Roman</vt:lpstr>
      <vt:lpstr>Wingdings</vt:lpstr>
      <vt:lpstr>思源黑体 CN Bold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criss LI</dc:creator>
  <cp:lastModifiedBy>Thanh Hang</cp:lastModifiedBy>
  <cp:revision>137</cp:revision>
  <dcterms:created xsi:type="dcterms:W3CDTF">2020-12-18T11:03:25Z</dcterms:created>
  <dcterms:modified xsi:type="dcterms:W3CDTF">2025-10-15T07:55:25Z</dcterms:modified>
</cp:coreProperties>
</file>