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65" r:id="rId5"/>
    <p:sldId id="267" r:id="rId6"/>
    <p:sldId id="268" r:id="rId7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FF"/>
    <a:srgbClr val="F4FCFF"/>
    <a:srgbClr val="F2F9FF"/>
    <a:srgbClr val="FFCDFF"/>
    <a:srgbClr val="F8A6EC"/>
    <a:srgbClr val="FF00FF"/>
    <a:srgbClr val="88DFE8"/>
    <a:srgbClr val="FFCC29"/>
    <a:srgbClr val="FFDB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5" d="100"/>
          <a:sy n="35" d="100"/>
        </p:scale>
        <p:origin x="1008" y="62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14/04/2025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14/04/2025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14/04/2025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14/04/2025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14/04/2025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14/04/2025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14/04/2025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14/04/2025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14/04/2025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14/04/2025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14/04/2025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14/04/2025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14/04/2025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</a:t>
            </a: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HỌC VŨ XUÂN THIỀU</a:t>
            </a:r>
            <a:endParaRPr lang="en-US" altLang="en-US" sz="35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496219" y="4343401"/>
            <a:ext cx="13500099" cy="2422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70 - NHÂN SỐ CÓ NĂM CHỮ SỐ </a:t>
            </a:r>
          </a:p>
          <a:p>
            <a:pPr algn="ctr" eaLnBrk="1" hangingPunct="1"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VỚI SỐ CÓ MỘT CHỮ SỐ 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672" y="6919537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314080" y="6875620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9" r="15248"/>
          <a:stretch/>
        </p:blipFill>
        <p:spPr>
          <a:xfrm>
            <a:off x="10318751" y="2050152"/>
            <a:ext cx="5439568" cy="6334983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 rot="1733507">
            <a:off x="14061814" y="5625371"/>
            <a:ext cx="891128" cy="875584"/>
            <a:chOff x="14567223" y="3276600"/>
            <a:chExt cx="904816" cy="90481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67223" y="3276600"/>
              <a:ext cx="904816" cy="904816"/>
            </a:xfrm>
            <a:prstGeom prst="rect">
              <a:avLst/>
            </a:prstGeom>
          </p:spPr>
        </p:pic>
        <p:sp>
          <p:nvSpPr>
            <p:cNvPr id="6" name="Text Box 14"/>
            <p:cNvSpPr txBox="1">
              <a:spLocks noChangeArrowheads="1"/>
            </p:cNvSpPr>
            <p:nvPr/>
          </p:nvSpPr>
          <p:spPr bwMode="auto">
            <a:xfrm rot="19866493">
              <a:off x="14720339" y="3416504"/>
              <a:ext cx="677389" cy="637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1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 rot="2106069">
            <a:off x="11191241" y="5445356"/>
            <a:ext cx="886710" cy="881584"/>
            <a:chOff x="13291780" y="2858073"/>
            <a:chExt cx="982407" cy="98240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91780" y="2858073"/>
              <a:ext cx="982407" cy="982407"/>
            </a:xfrm>
            <a:prstGeom prst="rect">
              <a:avLst/>
            </a:prstGeom>
          </p:spPr>
        </p:pic>
        <p:sp>
          <p:nvSpPr>
            <p:cNvPr id="9" name="Text Box 14"/>
            <p:cNvSpPr txBox="1">
              <a:spLocks noChangeArrowheads="1"/>
            </p:cNvSpPr>
            <p:nvPr/>
          </p:nvSpPr>
          <p:spPr bwMode="auto">
            <a:xfrm rot="19493931">
              <a:off x="13508769" y="3084219"/>
              <a:ext cx="634573" cy="637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2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3306797" y="5009479"/>
            <a:ext cx="898058" cy="740641"/>
            <a:chOff x="12772623" y="5565510"/>
            <a:chExt cx="911853" cy="765368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320218">
              <a:off x="12772623" y="5565510"/>
              <a:ext cx="911853" cy="765368"/>
            </a:xfrm>
            <a:prstGeom prst="rect">
              <a:avLst/>
            </a:prstGeom>
          </p:spPr>
        </p:pic>
        <p:sp>
          <p:nvSpPr>
            <p:cNvPr id="12" name="Text Box 14"/>
            <p:cNvSpPr txBox="1">
              <a:spLocks noChangeArrowheads="1"/>
            </p:cNvSpPr>
            <p:nvPr/>
          </p:nvSpPr>
          <p:spPr bwMode="auto">
            <a:xfrm>
              <a:off x="12928637" y="5605380"/>
              <a:ext cx="583015" cy="6588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3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sp>
        <p:nvSpPr>
          <p:cNvPr id="13" name="Rectangle 95"/>
          <p:cNvSpPr>
            <a:spLocks noChangeArrowheads="1"/>
          </p:cNvSpPr>
          <p:nvPr/>
        </p:nvSpPr>
        <p:spPr bwMode="auto">
          <a:xfrm>
            <a:off x="5196057" y="1066800"/>
            <a:ext cx="553068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 CHƠI: HÁI XOÀI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5236910" y="136065"/>
            <a:ext cx="5492209" cy="930735"/>
            <a:chOff x="4539228" y="172432"/>
            <a:chExt cx="5399539" cy="93073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11932692" y="4654356"/>
            <a:ext cx="936334" cy="772208"/>
            <a:chOff x="12760526" y="5502002"/>
            <a:chExt cx="950717" cy="797989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320218">
              <a:off x="12760526" y="5502002"/>
              <a:ext cx="950717" cy="797989"/>
            </a:xfrm>
            <a:prstGeom prst="rect">
              <a:avLst/>
            </a:prstGeom>
          </p:spPr>
        </p:pic>
        <p:sp>
          <p:nvSpPr>
            <p:cNvPr id="21" name="Text Box 14"/>
            <p:cNvSpPr txBox="1">
              <a:spLocks noChangeArrowheads="1"/>
            </p:cNvSpPr>
            <p:nvPr/>
          </p:nvSpPr>
          <p:spPr bwMode="auto">
            <a:xfrm>
              <a:off x="12928634" y="5605374"/>
              <a:ext cx="583015" cy="6588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4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823119" y="3037582"/>
            <a:ext cx="4025461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 liền trước 590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là:    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………….</a:t>
            </a:r>
            <a:endParaRPr lang="en-US" sz="4000"/>
          </a:p>
        </p:txBody>
      </p:sp>
      <p:sp>
        <p:nvSpPr>
          <p:cNvPr id="23" name="Rectangle 22"/>
          <p:cNvSpPr/>
          <p:nvPr/>
        </p:nvSpPr>
        <p:spPr>
          <a:xfrm>
            <a:off x="5704699" y="5685472"/>
            <a:ext cx="3576620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 liền sau 899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là: 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………</a:t>
            </a:r>
            <a:endParaRPr lang="en-US" sz="4000"/>
          </a:p>
        </p:txBody>
      </p:sp>
      <p:sp>
        <p:nvSpPr>
          <p:cNvPr id="24" name="Rectangle 23"/>
          <p:cNvSpPr/>
          <p:nvPr/>
        </p:nvSpPr>
        <p:spPr>
          <a:xfrm>
            <a:off x="6085699" y="3037582"/>
            <a:ext cx="31069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799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……..</a:t>
            </a: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900</a:t>
            </a:r>
            <a:endParaRPr lang="en-US" sz="4000"/>
          </a:p>
        </p:txBody>
      </p:sp>
      <p:sp>
        <p:nvSpPr>
          <p:cNvPr id="25" name="Rectangle 24"/>
          <p:cNvSpPr/>
          <p:nvPr/>
        </p:nvSpPr>
        <p:spPr>
          <a:xfrm>
            <a:off x="1150938" y="5796326"/>
            <a:ext cx="31069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601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……..</a:t>
            </a: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597</a:t>
            </a:r>
            <a:endParaRPr lang="en-US" sz="4000"/>
          </a:p>
        </p:txBody>
      </p:sp>
      <p:sp>
        <p:nvSpPr>
          <p:cNvPr id="26" name="Rectangle 25"/>
          <p:cNvSpPr/>
          <p:nvPr/>
        </p:nvSpPr>
        <p:spPr>
          <a:xfrm>
            <a:off x="6853925" y="6425386"/>
            <a:ext cx="12781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900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152499" y="3033236"/>
            <a:ext cx="8773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265756" y="5810673"/>
            <a:ext cx="8773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265756" y="3763546"/>
            <a:ext cx="12781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589</a:t>
            </a:r>
            <a:endParaRPr lang="en-US" sz="40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4366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6" name="Text Box 14">
            <a:extLst>
              <a:ext uri="{FF2B5EF4-FFF2-40B4-BE49-F238E27FC236}">
                <a16:creationId xmlns:a16="http://schemas.microsoft.com/office/drawing/2014/main" id="{605564F6-17A3-D33C-1595-8806642382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9852" y="861535"/>
            <a:ext cx="115062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70 - NHÂN SỐ CÓ NĂM CHỮ SỐ VỚI SỐ CÓ MỘT CHỮ SỐ 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7DD077F-4395-A89E-D666-B2A5BA2C27C8}"/>
              </a:ext>
            </a:extLst>
          </p:cNvPr>
          <p:cNvGrpSpPr/>
          <p:nvPr/>
        </p:nvGrpSpPr>
        <p:grpSpPr>
          <a:xfrm>
            <a:off x="2404621" y="1675722"/>
            <a:ext cx="13219996" cy="6506637"/>
            <a:chOff x="2229852" y="1775828"/>
            <a:chExt cx="13219996" cy="6506637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FFEC31A7-32CC-8C6B-76D5-CBC9E29F77B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256335" y="1775828"/>
              <a:ext cx="13193513" cy="6506637"/>
            </a:xfrm>
            <a:prstGeom prst="rect">
              <a:avLst/>
            </a:prstGeom>
          </p:spPr>
        </p:pic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4298B811-BF8D-DEF4-1285-15B6C5497624}"/>
                </a:ext>
              </a:extLst>
            </p:cNvPr>
            <p:cNvSpPr/>
            <p:nvPr/>
          </p:nvSpPr>
          <p:spPr>
            <a:xfrm>
              <a:off x="2229852" y="1775828"/>
              <a:ext cx="3470067" cy="1348372"/>
            </a:xfrm>
            <a:prstGeom prst="rect">
              <a:avLst/>
            </a:prstGeom>
            <a:solidFill>
              <a:srgbClr val="F2F9FF"/>
            </a:solidFill>
            <a:ln>
              <a:solidFill>
                <a:srgbClr val="F4F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53372E5C-0297-4C62-8D0E-F85E9A7D7614}"/>
              </a:ext>
            </a:extLst>
          </p:cNvPr>
          <p:cNvSpPr/>
          <p:nvPr/>
        </p:nvSpPr>
        <p:spPr>
          <a:xfrm>
            <a:off x="6842919" y="7239000"/>
            <a:ext cx="4343400" cy="10258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AE0B8B2-2687-B233-5579-BA8DE7DE0045}"/>
              </a:ext>
            </a:extLst>
          </p:cNvPr>
          <p:cNvSpPr/>
          <p:nvPr/>
        </p:nvSpPr>
        <p:spPr>
          <a:xfrm>
            <a:off x="5348600" y="5667116"/>
            <a:ext cx="4876800" cy="8744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Line 22">
            <a:extLst>
              <a:ext uri="{FF2B5EF4-FFF2-40B4-BE49-F238E27FC236}">
                <a16:creationId xmlns:a16="http://schemas.microsoft.com/office/drawing/2014/main" id="{BDB3EEBD-E3BE-C4F5-2AFC-0A8F6FA07F65}"/>
              </a:ext>
            </a:extLst>
          </p:cNvPr>
          <p:cNvSpPr/>
          <p:nvPr/>
        </p:nvSpPr>
        <p:spPr>
          <a:xfrm>
            <a:off x="5619023" y="4617818"/>
            <a:ext cx="16323" cy="3643008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6" name="Text Box 23">
            <a:extLst>
              <a:ext uri="{FF2B5EF4-FFF2-40B4-BE49-F238E27FC236}">
                <a16:creationId xmlns:a16="http://schemas.microsoft.com/office/drawing/2014/main" id="{14892D5E-A7E5-5D02-1F8F-8AE1DE8937B7}"/>
              </a:ext>
            </a:extLst>
          </p:cNvPr>
          <p:cNvSpPr txBox="1"/>
          <p:nvPr/>
        </p:nvSpPr>
        <p:spPr>
          <a:xfrm>
            <a:off x="5699919" y="4716327"/>
            <a:ext cx="9288178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lvl="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5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 1.</a:t>
            </a:r>
          </a:p>
        </p:txBody>
      </p:sp>
      <p:sp>
        <p:nvSpPr>
          <p:cNvPr id="37" name="Text Box 24">
            <a:extLst>
              <a:ext uri="{FF2B5EF4-FFF2-40B4-BE49-F238E27FC236}">
                <a16:creationId xmlns:a16="http://schemas.microsoft.com/office/drawing/2014/main" id="{C0503C93-9A95-7923-413C-0B615AE2BA24}"/>
              </a:ext>
            </a:extLst>
          </p:cNvPr>
          <p:cNvSpPr txBox="1"/>
          <p:nvPr/>
        </p:nvSpPr>
        <p:spPr>
          <a:xfrm>
            <a:off x="5674439" y="5510814"/>
            <a:ext cx="8807450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lvl="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3,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4. </a:t>
            </a:r>
          </a:p>
        </p:txBody>
      </p:sp>
      <p:sp>
        <p:nvSpPr>
          <p:cNvPr id="38" name="Text Box 25">
            <a:extLst>
              <a:ext uri="{FF2B5EF4-FFF2-40B4-BE49-F238E27FC236}">
                <a16:creationId xmlns:a16="http://schemas.microsoft.com/office/drawing/2014/main" id="{C4F2DD74-CEB4-AB2D-B3D4-D4841F44FF33}"/>
              </a:ext>
            </a:extLst>
          </p:cNvPr>
          <p:cNvSpPr txBox="1"/>
          <p:nvPr/>
        </p:nvSpPr>
        <p:spPr>
          <a:xfrm>
            <a:off x="5661572" y="6183495"/>
            <a:ext cx="9158930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lvl="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</a:t>
            </a:r>
          </a:p>
        </p:txBody>
      </p:sp>
      <p:sp>
        <p:nvSpPr>
          <p:cNvPr id="39" name="Text Box 26">
            <a:extLst>
              <a:ext uri="{FF2B5EF4-FFF2-40B4-BE49-F238E27FC236}">
                <a16:creationId xmlns:a16="http://schemas.microsoft.com/office/drawing/2014/main" id="{5C2F733C-3236-8C5F-0B6C-B1E34F285EF1}"/>
              </a:ext>
            </a:extLst>
          </p:cNvPr>
          <p:cNvSpPr txBox="1"/>
          <p:nvPr/>
        </p:nvSpPr>
        <p:spPr>
          <a:xfrm>
            <a:off x="5661572" y="6828655"/>
            <a:ext cx="8598535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lvl="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6,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7,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7. </a:t>
            </a:r>
          </a:p>
        </p:txBody>
      </p:sp>
      <p:sp>
        <p:nvSpPr>
          <p:cNvPr id="40" name="Text Box 29">
            <a:extLst>
              <a:ext uri="{FF2B5EF4-FFF2-40B4-BE49-F238E27FC236}">
                <a16:creationId xmlns:a16="http://schemas.microsoft.com/office/drawing/2014/main" id="{40B06A8A-DE1D-388D-C11D-D985C0C8835A}"/>
              </a:ext>
            </a:extLst>
          </p:cNvPr>
          <p:cNvSpPr txBox="1"/>
          <p:nvPr/>
        </p:nvSpPr>
        <p:spPr>
          <a:xfrm>
            <a:off x="2713349" y="5016047"/>
            <a:ext cx="1731783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12 415</a:t>
            </a:r>
          </a:p>
        </p:txBody>
      </p:sp>
      <p:sp>
        <p:nvSpPr>
          <p:cNvPr id="41" name="Text Box 31">
            <a:extLst>
              <a:ext uri="{FF2B5EF4-FFF2-40B4-BE49-F238E27FC236}">
                <a16:creationId xmlns:a16="http://schemas.microsoft.com/office/drawing/2014/main" id="{9121218B-BF3D-F9B1-54BB-23316FB6CF81}"/>
              </a:ext>
            </a:extLst>
          </p:cNvPr>
          <p:cNvSpPr txBox="1"/>
          <p:nvPr/>
        </p:nvSpPr>
        <p:spPr>
          <a:xfrm>
            <a:off x="2713350" y="5854247"/>
            <a:ext cx="1570528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r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42" name="Text Box 32">
            <a:extLst>
              <a:ext uri="{FF2B5EF4-FFF2-40B4-BE49-F238E27FC236}">
                <a16:creationId xmlns:a16="http://schemas.microsoft.com/office/drawing/2014/main" id="{9866531E-C6BC-F5B2-28B9-7254053386BE}"/>
              </a:ext>
            </a:extLst>
          </p:cNvPr>
          <p:cNvSpPr txBox="1"/>
          <p:nvPr/>
        </p:nvSpPr>
        <p:spPr>
          <a:xfrm>
            <a:off x="2332349" y="5397047"/>
            <a:ext cx="66948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x</a:t>
            </a:r>
          </a:p>
        </p:txBody>
      </p:sp>
      <p:sp>
        <p:nvSpPr>
          <p:cNvPr id="43" name="Line 33">
            <a:extLst>
              <a:ext uri="{FF2B5EF4-FFF2-40B4-BE49-F238E27FC236}">
                <a16:creationId xmlns:a16="http://schemas.microsoft.com/office/drawing/2014/main" id="{0F77302B-5A59-BE1F-CEE8-82A45FD57BB9}"/>
              </a:ext>
            </a:extLst>
          </p:cNvPr>
          <p:cNvSpPr/>
          <p:nvPr/>
        </p:nvSpPr>
        <p:spPr>
          <a:xfrm>
            <a:off x="2498584" y="6541612"/>
            <a:ext cx="1785294" cy="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4" name="Text Box 35">
            <a:extLst>
              <a:ext uri="{FF2B5EF4-FFF2-40B4-BE49-F238E27FC236}">
                <a16:creationId xmlns:a16="http://schemas.microsoft.com/office/drawing/2014/main" id="{80A858B7-319A-B7E4-9F6A-83D085C1B1F8}"/>
              </a:ext>
            </a:extLst>
          </p:cNvPr>
          <p:cNvSpPr txBox="1"/>
          <p:nvPr/>
        </p:nvSpPr>
        <p:spPr>
          <a:xfrm>
            <a:off x="3871804" y="6661331"/>
            <a:ext cx="405505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45" name="Text Box 38">
            <a:extLst>
              <a:ext uri="{FF2B5EF4-FFF2-40B4-BE49-F238E27FC236}">
                <a16:creationId xmlns:a16="http://schemas.microsoft.com/office/drawing/2014/main" id="{3761FFC1-C17C-131E-BF0C-58E290B4D3F6}"/>
              </a:ext>
            </a:extLst>
          </p:cNvPr>
          <p:cNvSpPr txBox="1"/>
          <p:nvPr/>
        </p:nvSpPr>
        <p:spPr>
          <a:xfrm>
            <a:off x="3567004" y="6647996"/>
            <a:ext cx="360219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46" name="Text Box 39">
            <a:extLst>
              <a:ext uri="{FF2B5EF4-FFF2-40B4-BE49-F238E27FC236}">
                <a16:creationId xmlns:a16="http://schemas.microsoft.com/office/drawing/2014/main" id="{06B8E9A1-0773-B725-8D7D-D83DCE57DEAA}"/>
              </a:ext>
            </a:extLst>
          </p:cNvPr>
          <p:cNvSpPr txBox="1"/>
          <p:nvPr/>
        </p:nvSpPr>
        <p:spPr>
          <a:xfrm>
            <a:off x="3298535" y="6656961"/>
            <a:ext cx="423869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47" name="Text Box 40">
            <a:extLst>
              <a:ext uri="{FF2B5EF4-FFF2-40B4-BE49-F238E27FC236}">
                <a16:creationId xmlns:a16="http://schemas.microsoft.com/office/drawing/2014/main" id="{4702FEF0-20CC-1218-D061-91FA84F0F8DE}"/>
              </a:ext>
            </a:extLst>
          </p:cNvPr>
          <p:cNvSpPr txBox="1"/>
          <p:nvPr/>
        </p:nvSpPr>
        <p:spPr>
          <a:xfrm>
            <a:off x="2927609" y="6654347"/>
            <a:ext cx="385433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7</a:t>
            </a:r>
          </a:p>
        </p:txBody>
      </p:sp>
      <p:sp>
        <p:nvSpPr>
          <p:cNvPr id="48" name="Text Box 26">
            <a:extLst>
              <a:ext uri="{FF2B5EF4-FFF2-40B4-BE49-F238E27FC236}">
                <a16:creationId xmlns:a16="http://schemas.microsoft.com/office/drawing/2014/main" id="{0C424968-8CF8-47A6-87F9-9B1C029BBD4D}"/>
              </a:ext>
            </a:extLst>
          </p:cNvPr>
          <p:cNvSpPr txBox="1"/>
          <p:nvPr/>
        </p:nvSpPr>
        <p:spPr>
          <a:xfrm>
            <a:off x="5661571" y="7473815"/>
            <a:ext cx="8598535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lvl="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</a:t>
            </a:r>
            <a:endParaRPr lang="en-US" altLang="vi-VN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 Box 40">
            <a:extLst>
              <a:ext uri="{FF2B5EF4-FFF2-40B4-BE49-F238E27FC236}">
                <a16:creationId xmlns:a16="http://schemas.microsoft.com/office/drawing/2014/main" id="{B44EC688-7B5C-A88E-C194-C86B4E7F9FB6}"/>
              </a:ext>
            </a:extLst>
          </p:cNvPr>
          <p:cNvSpPr txBox="1"/>
          <p:nvPr/>
        </p:nvSpPr>
        <p:spPr>
          <a:xfrm>
            <a:off x="2642626" y="6654347"/>
            <a:ext cx="385433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A1BF2B37-FDDE-3D94-1378-4F6460B3E059}"/>
              </a:ext>
            </a:extLst>
          </p:cNvPr>
          <p:cNvSpPr/>
          <p:nvPr/>
        </p:nvSpPr>
        <p:spPr>
          <a:xfrm>
            <a:off x="5698693" y="8233425"/>
            <a:ext cx="4421761" cy="869011"/>
          </a:xfrm>
          <a:prstGeom prst="roundRect">
            <a:avLst/>
          </a:prstGeom>
          <a:noFill/>
          <a:ln w="38100">
            <a:solidFill>
              <a:srgbClr val="FF00FF"/>
            </a:solidFill>
            <a:prstDash val="sysDash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12 415 x 3 = 37 245</a:t>
            </a:r>
          </a:p>
        </p:txBody>
      </p:sp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67639E-7 0 L 0.00839 -0.2083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9" y="-1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4" grpId="0" animBg="1"/>
      <p:bldP spid="36" grpId="0"/>
      <p:bldP spid="37" grpId="0"/>
      <p:bldP spid="38" grpId="0"/>
      <p:bldP spid="39" grpId="0"/>
      <p:bldP spid="40" grpId="0"/>
      <p:bldP spid="41" grpId="0"/>
      <p:bldP spid="42" grpId="0"/>
      <p:bldP spid="44" grpId="0"/>
      <p:bldP spid="45" grpId="0"/>
      <p:bldP spid="46" grpId="0"/>
      <p:bldP spid="47" grpId="0"/>
      <p:bldP spid="48" grpId="0"/>
      <p:bldP spid="49" grpId="0"/>
      <p:bldP spid="5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140483" y="1600200"/>
            <a:ext cx="1956071" cy="681454"/>
            <a:chOff x="1470819" y="1943100"/>
            <a:chExt cx="1956071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1308371" cy="677108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sp>
        <p:nvSpPr>
          <p:cNvPr id="76" name="Text Box 29">
            <a:extLst>
              <a:ext uri="{FF2B5EF4-FFF2-40B4-BE49-F238E27FC236}">
                <a16:creationId xmlns:a16="http://schemas.microsoft.com/office/drawing/2014/main" id="{9C6E52A4-BE87-9DBC-B77C-EB6FFF73EE24}"/>
              </a:ext>
            </a:extLst>
          </p:cNvPr>
          <p:cNvSpPr txBox="1"/>
          <p:nvPr/>
        </p:nvSpPr>
        <p:spPr>
          <a:xfrm>
            <a:off x="3196124" y="2357854"/>
            <a:ext cx="1731783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47 253</a:t>
            </a:r>
          </a:p>
        </p:txBody>
      </p:sp>
      <p:sp>
        <p:nvSpPr>
          <p:cNvPr id="77" name="Text Box 31">
            <a:extLst>
              <a:ext uri="{FF2B5EF4-FFF2-40B4-BE49-F238E27FC236}">
                <a16:creationId xmlns:a16="http://schemas.microsoft.com/office/drawing/2014/main" id="{0C335540-EFE4-B6EF-1055-CF2625E57FD7}"/>
              </a:ext>
            </a:extLst>
          </p:cNvPr>
          <p:cNvSpPr txBox="1"/>
          <p:nvPr/>
        </p:nvSpPr>
        <p:spPr>
          <a:xfrm>
            <a:off x="3196125" y="3090544"/>
            <a:ext cx="1570528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r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78" name="Text Box 32">
            <a:extLst>
              <a:ext uri="{FF2B5EF4-FFF2-40B4-BE49-F238E27FC236}">
                <a16:creationId xmlns:a16="http://schemas.microsoft.com/office/drawing/2014/main" id="{0557C416-83B0-3ACF-EFE0-ABA815249C35}"/>
              </a:ext>
            </a:extLst>
          </p:cNvPr>
          <p:cNvSpPr txBox="1"/>
          <p:nvPr/>
        </p:nvSpPr>
        <p:spPr>
          <a:xfrm>
            <a:off x="2815124" y="2906803"/>
            <a:ext cx="380999" cy="141577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 eaLnBrk="1" hangingPunct="1">
              <a:spcBef>
                <a:spcPct val="50000"/>
              </a:spcBef>
              <a:buNone/>
            </a:pPr>
            <a:r>
              <a:rPr lang="vi-VN" dirty="0">
                <a:solidFill>
                  <a:srgbClr val="0000FF"/>
                </a:solidFill>
              </a:rPr>
              <a:t>×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endParaRPr lang="en-US" altLang="vi-VN" sz="36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79" name="Line 33">
            <a:extLst>
              <a:ext uri="{FF2B5EF4-FFF2-40B4-BE49-F238E27FC236}">
                <a16:creationId xmlns:a16="http://schemas.microsoft.com/office/drawing/2014/main" id="{528AA956-B489-B264-1C02-23E5AC692D21}"/>
              </a:ext>
            </a:extLst>
          </p:cNvPr>
          <p:cNvSpPr/>
          <p:nvPr/>
        </p:nvSpPr>
        <p:spPr>
          <a:xfrm>
            <a:off x="2981359" y="3777909"/>
            <a:ext cx="1785294" cy="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0" name="Text Box 35">
            <a:extLst>
              <a:ext uri="{FF2B5EF4-FFF2-40B4-BE49-F238E27FC236}">
                <a16:creationId xmlns:a16="http://schemas.microsoft.com/office/drawing/2014/main" id="{58D5AEB7-61F7-8706-BD33-700EE3420143}"/>
              </a:ext>
            </a:extLst>
          </p:cNvPr>
          <p:cNvSpPr txBox="1"/>
          <p:nvPr/>
        </p:nvSpPr>
        <p:spPr>
          <a:xfrm>
            <a:off x="3196123" y="3751172"/>
            <a:ext cx="1861093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94 506</a:t>
            </a:r>
          </a:p>
        </p:txBody>
      </p:sp>
      <p:sp>
        <p:nvSpPr>
          <p:cNvPr id="94" name="Text Box 29">
            <a:extLst>
              <a:ext uri="{FF2B5EF4-FFF2-40B4-BE49-F238E27FC236}">
                <a16:creationId xmlns:a16="http://schemas.microsoft.com/office/drawing/2014/main" id="{31CCD018-89CC-C7CC-24D1-46CC367FC361}"/>
              </a:ext>
            </a:extLst>
          </p:cNvPr>
          <p:cNvSpPr txBox="1"/>
          <p:nvPr/>
        </p:nvSpPr>
        <p:spPr>
          <a:xfrm>
            <a:off x="6873883" y="2385476"/>
            <a:ext cx="1731783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18 142</a:t>
            </a:r>
          </a:p>
        </p:txBody>
      </p:sp>
      <p:sp>
        <p:nvSpPr>
          <p:cNvPr id="95" name="Text Box 31">
            <a:extLst>
              <a:ext uri="{FF2B5EF4-FFF2-40B4-BE49-F238E27FC236}">
                <a16:creationId xmlns:a16="http://schemas.microsoft.com/office/drawing/2014/main" id="{27B591D7-F79E-BF09-9490-F6429CCA945F}"/>
              </a:ext>
            </a:extLst>
          </p:cNvPr>
          <p:cNvSpPr txBox="1"/>
          <p:nvPr/>
        </p:nvSpPr>
        <p:spPr>
          <a:xfrm>
            <a:off x="6873884" y="3118166"/>
            <a:ext cx="1570528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r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96" name="Text Box 32">
            <a:extLst>
              <a:ext uri="{FF2B5EF4-FFF2-40B4-BE49-F238E27FC236}">
                <a16:creationId xmlns:a16="http://schemas.microsoft.com/office/drawing/2014/main" id="{3A9E15CF-67CA-F7F8-7E4C-3184C76043CF}"/>
              </a:ext>
            </a:extLst>
          </p:cNvPr>
          <p:cNvSpPr txBox="1"/>
          <p:nvPr/>
        </p:nvSpPr>
        <p:spPr>
          <a:xfrm>
            <a:off x="6446626" y="2893382"/>
            <a:ext cx="669485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 eaLnBrk="1" hangingPunct="1">
              <a:spcBef>
                <a:spcPct val="50000"/>
              </a:spcBef>
              <a:buNone/>
            </a:pPr>
            <a:r>
              <a:rPr lang="vi-VN" sz="3600" dirty="0">
                <a:solidFill>
                  <a:srgbClr val="0000FF"/>
                </a:solidFill>
              </a:rPr>
              <a:t>×</a:t>
            </a:r>
          </a:p>
        </p:txBody>
      </p:sp>
      <p:sp>
        <p:nvSpPr>
          <p:cNvPr id="97" name="Line 33">
            <a:extLst>
              <a:ext uri="{FF2B5EF4-FFF2-40B4-BE49-F238E27FC236}">
                <a16:creationId xmlns:a16="http://schemas.microsoft.com/office/drawing/2014/main" id="{752D0995-60B4-9142-8C87-D30016056B22}"/>
              </a:ext>
            </a:extLst>
          </p:cNvPr>
          <p:cNvSpPr/>
          <p:nvPr/>
        </p:nvSpPr>
        <p:spPr>
          <a:xfrm>
            <a:off x="6659118" y="3805531"/>
            <a:ext cx="1785294" cy="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8" name="Text Box 29">
            <a:extLst>
              <a:ext uri="{FF2B5EF4-FFF2-40B4-BE49-F238E27FC236}">
                <a16:creationId xmlns:a16="http://schemas.microsoft.com/office/drawing/2014/main" id="{01AB8219-F3CD-60F4-5ACB-22C6ABC88A01}"/>
              </a:ext>
            </a:extLst>
          </p:cNvPr>
          <p:cNvSpPr txBox="1"/>
          <p:nvPr/>
        </p:nvSpPr>
        <p:spPr>
          <a:xfrm>
            <a:off x="11568918" y="2385476"/>
            <a:ext cx="1731783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15 160</a:t>
            </a:r>
          </a:p>
        </p:txBody>
      </p:sp>
      <p:sp>
        <p:nvSpPr>
          <p:cNvPr id="99" name="Text Box 31">
            <a:extLst>
              <a:ext uri="{FF2B5EF4-FFF2-40B4-BE49-F238E27FC236}">
                <a16:creationId xmlns:a16="http://schemas.microsoft.com/office/drawing/2014/main" id="{127BF023-2A89-3BA1-C4FA-D49A85EC604A}"/>
              </a:ext>
            </a:extLst>
          </p:cNvPr>
          <p:cNvSpPr txBox="1"/>
          <p:nvPr/>
        </p:nvSpPr>
        <p:spPr>
          <a:xfrm>
            <a:off x="11568919" y="3118166"/>
            <a:ext cx="1570528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r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100" name="Text Box 32">
            <a:extLst>
              <a:ext uri="{FF2B5EF4-FFF2-40B4-BE49-F238E27FC236}">
                <a16:creationId xmlns:a16="http://schemas.microsoft.com/office/drawing/2014/main" id="{59DB3B57-7194-9E03-FD2B-04E49BA83A9D}"/>
              </a:ext>
            </a:extLst>
          </p:cNvPr>
          <p:cNvSpPr txBox="1"/>
          <p:nvPr/>
        </p:nvSpPr>
        <p:spPr>
          <a:xfrm>
            <a:off x="11187918" y="2859781"/>
            <a:ext cx="669485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 eaLnBrk="1" hangingPunct="1">
              <a:spcBef>
                <a:spcPct val="50000"/>
              </a:spcBef>
              <a:buNone/>
            </a:pPr>
            <a:r>
              <a:rPr lang="vi-VN" sz="3600" dirty="0">
                <a:solidFill>
                  <a:srgbClr val="0000FF"/>
                </a:solidFill>
              </a:rPr>
              <a:t>×</a:t>
            </a:r>
          </a:p>
        </p:txBody>
      </p:sp>
      <p:sp>
        <p:nvSpPr>
          <p:cNvPr id="101" name="Line 33">
            <a:extLst>
              <a:ext uri="{FF2B5EF4-FFF2-40B4-BE49-F238E27FC236}">
                <a16:creationId xmlns:a16="http://schemas.microsoft.com/office/drawing/2014/main" id="{C6740F8A-E28E-9F9B-DF2F-F346D83BF0F3}"/>
              </a:ext>
            </a:extLst>
          </p:cNvPr>
          <p:cNvSpPr/>
          <p:nvPr/>
        </p:nvSpPr>
        <p:spPr>
          <a:xfrm>
            <a:off x="11354153" y="3805531"/>
            <a:ext cx="1785294" cy="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6" name="Text Box 35">
            <a:extLst>
              <a:ext uri="{FF2B5EF4-FFF2-40B4-BE49-F238E27FC236}">
                <a16:creationId xmlns:a16="http://schemas.microsoft.com/office/drawing/2014/main" id="{0693CA8C-61D0-17C1-9E68-B90FD013EF47}"/>
              </a:ext>
            </a:extLst>
          </p:cNvPr>
          <p:cNvSpPr txBox="1"/>
          <p:nvPr/>
        </p:nvSpPr>
        <p:spPr>
          <a:xfrm>
            <a:off x="6868874" y="3843855"/>
            <a:ext cx="2013859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72 568</a:t>
            </a:r>
          </a:p>
        </p:txBody>
      </p:sp>
      <p:sp>
        <p:nvSpPr>
          <p:cNvPr id="107" name="Text Box 35">
            <a:extLst>
              <a:ext uri="{FF2B5EF4-FFF2-40B4-BE49-F238E27FC236}">
                <a16:creationId xmlns:a16="http://schemas.microsoft.com/office/drawing/2014/main" id="{79B1C884-C564-27B1-D597-6CC0D918C69B}"/>
              </a:ext>
            </a:extLst>
          </p:cNvPr>
          <p:cNvSpPr txBox="1"/>
          <p:nvPr/>
        </p:nvSpPr>
        <p:spPr>
          <a:xfrm>
            <a:off x="11573500" y="3751171"/>
            <a:ext cx="1841437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75 800</a:t>
            </a:r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4CC3F933-AC43-0CC3-6F51-F1B798D0B0DE}"/>
              </a:ext>
            </a:extLst>
          </p:cNvPr>
          <p:cNvGrpSpPr/>
          <p:nvPr/>
        </p:nvGrpSpPr>
        <p:grpSpPr>
          <a:xfrm>
            <a:off x="1140483" y="4572000"/>
            <a:ext cx="4227526" cy="681454"/>
            <a:chOff x="1470819" y="1943100"/>
            <a:chExt cx="4227526" cy="681454"/>
          </a:xfrm>
        </p:grpSpPr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0B2C2FAF-6D37-5361-FFF7-54E31A7C3843}"/>
                </a:ext>
              </a:extLst>
            </p:cNvPr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111" name="Oval 110">
                <a:extLst>
                  <a:ext uri="{FF2B5EF4-FFF2-40B4-BE49-F238E27FC236}">
                    <a16:creationId xmlns:a16="http://schemas.microsoft.com/office/drawing/2014/main" id="{6838E17A-FB4A-5D74-908C-03EB899BBA70}"/>
                  </a:ext>
                </a:extLst>
              </p:cNvPr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3CFD7781-5F61-BF22-AFD3-4A556B81FBE0}"/>
                  </a:ext>
                </a:extLst>
              </p:cNvPr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</p:grp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803CDC0B-15E0-9670-CDC8-6BA7BF172DAF}"/>
                </a:ext>
              </a:extLst>
            </p:cNvPr>
            <p:cNvSpPr txBox="1"/>
            <p:nvPr/>
          </p:nvSpPr>
          <p:spPr>
            <a:xfrm>
              <a:off x="2118519" y="1947446"/>
              <a:ext cx="3579826" cy="677108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Đặt</a:t>
              </a:r>
              <a:r>
                <a:rPr lang="en-US" sz="3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rồi</a:t>
              </a:r>
              <a:r>
                <a:rPr lang="en-US" sz="3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endPara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13" name="Text Box 29">
            <a:extLst>
              <a:ext uri="{FF2B5EF4-FFF2-40B4-BE49-F238E27FC236}">
                <a16:creationId xmlns:a16="http://schemas.microsoft.com/office/drawing/2014/main" id="{FE6DA31C-5E75-F05F-A698-B8DE63BD6FDC}"/>
              </a:ext>
            </a:extLst>
          </p:cNvPr>
          <p:cNvSpPr txBox="1"/>
          <p:nvPr/>
        </p:nvSpPr>
        <p:spPr>
          <a:xfrm>
            <a:off x="527002" y="5317949"/>
            <a:ext cx="14081693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31 504 x 3			23 162 x 4</a:t>
            </a:r>
          </a:p>
        </p:txBody>
      </p:sp>
      <p:sp>
        <p:nvSpPr>
          <p:cNvPr id="34" name="Text Box 14">
            <a:extLst>
              <a:ext uri="{FF2B5EF4-FFF2-40B4-BE49-F238E27FC236}">
                <a16:creationId xmlns:a16="http://schemas.microsoft.com/office/drawing/2014/main" id="{80D60CBB-002F-3A92-A137-241FB09881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9852" y="861535"/>
            <a:ext cx="115062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70 - NHÂN SỐ CÓ NĂM CHỮ SỐ VỚI SỐ CÓ MỘT CHỮ SỐ </a:t>
            </a:r>
          </a:p>
        </p:txBody>
      </p:sp>
      <p:sp>
        <p:nvSpPr>
          <p:cNvPr id="35" name="Text Box 29">
            <a:extLst>
              <a:ext uri="{FF2B5EF4-FFF2-40B4-BE49-F238E27FC236}">
                <a16:creationId xmlns:a16="http://schemas.microsoft.com/office/drawing/2014/main" id="{15FFE699-228A-2847-6F0E-7C4616550D55}"/>
              </a:ext>
            </a:extLst>
          </p:cNvPr>
          <p:cNvSpPr txBox="1"/>
          <p:nvPr/>
        </p:nvSpPr>
        <p:spPr>
          <a:xfrm>
            <a:off x="3836673" y="6159988"/>
            <a:ext cx="1731783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31 504</a:t>
            </a:r>
          </a:p>
        </p:txBody>
      </p:sp>
      <p:sp>
        <p:nvSpPr>
          <p:cNvPr id="36" name="Text Box 31">
            <a:extLst>
              <a:ext uri="{FF2B5EF4-FFF2-40B4-BE49-F238E27FC236}">
                <a16:creationId xmlns:a16="http://schemas.microsoft.com/office/drawing/2014/main" id="{44D45959-6624-DEB9-7CBA-0360278F74A4}"/>
              </a:ext>
            </a:extLst>
          </p:cNvPr>
          <p:cNvSpPr txBox="1"/>
          <p:nvPr/>
        </p:nvSpPr>
        <p:spPr>
          <a:xfrm>
            <a:off x="3836674" y="6892678"/>
            <a:ext cx="1570528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r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37" name="Text Box 32">
            <a:extLst>
              <a:ext uri="{FF2B5EF4-FFF2-40B4-BE49-F238E27FC236}">
                <a16:creationId xmlns:a16="http://schemas.microsoft.com/office/drawing/2014/main" id="{D130CA06-BDDD-220E-EA70-0BC42297131F}"/>
              </a:ext>
            </a:extLst>
          </p:cNvPr>
          <p:cNvSpPr txBox="1"/>
          <p:nvPr/>
        </p:nvSpPr>
        <p:spPr>
          <a:xfrm>
            <a:off x="3455673" y="6652954"/>
            <a:ext cx="669485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 eaLnBrk="1" hangingPunct="1">
              <a:spcBef>
                <a:spcPct val="50000"/>
              </a:spcBef>
              <a:buNone/>
            </a:pPr>
            <a:r>
              <a:rPr lang="vi-VN" sz="3600" dirty="0">
                <a:solidFill>
                  <a:srgbClr val="0000FF"/>
                </a:solidFill>
              </a:rPr>
              <a:t>×</a:t>
            </a:r>
          </a:p>
        </p:txBody>
      </p:sp>
      <p:sp>
        <p:nvSpPr>
          <p:cNvPr id="38" name="Line 33">
            <a:extLst>
              <a:ext uri="{FF2B5EF4-FFF2-40B4-BE49-F238E27FC236}">
                <a16:creationId xmlns:a16="http://schemas.microsoft.com/office/drawing/2014/main" id="{04E2456A-EA13-6D16-013E-60928C32AF1B}"/>
              </a:ext>
            </a:extLst>
          </p:cNvPr>
          <p:cNvSpPr/>
          <p:nvPr/>
        </p:nvSpPr>
        <p:spPr>
          <a:xfrm>
            <a:off x="3621908" y="7580043"/>
            <a:ext cx="1785294" cy="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9" name="Text Box 35">
            <a:extLst>
              <a:ext uri="{FF2B5EF4-FFF2-40B4-BE49-F238E27FC236}">
                <a16:creationId xmlns:a16="http://schemas.microsoft.com/office/drawing/2014/main" id="{1BBFDAB9-7A1A-11AF-B0A5-353D4AC3D6F3}"/>
              </a:ext>
            </a:extLst>
          </p:cNvPr>
          <p:cNvSpPr txBox="1"/>
          <p:nvPr/>
        </p:nvSpPr>
        <p:spPr>
          <a:xfrm>
            <a:off x="3836672" y="7553306"/>
            <a:ext cx="1861093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94 512</a:t>
            </a:r>
          </a:p>
        </p:txBody>
      </p:sp>
      <p:sp>
        <p:nvSpPr>
          <p:cNvPr id="40" name="Text Box 29">
            <a:extLst>
              <a:ext uri="{FF2B5EF4-FFF2-40B4-BE49-F238E27FC236}">
                <a16:creationId xmlns:a16="http://schemas.microsoft.com/office/drawing/2014/main" id="{F7DCB737-5CFD-FE70-6B97-EB46DB014297}"/>
              </a:ext>
            </a:extLst>
          </p:cNvPr>
          <p:cNvSpPr txBox="1"/>
          <p:nvPr/>
        </p:nvSpPr>
        <p:spPr>
          <a:xfrm>
            <a:off x="9795943" y="6086419"/>
            <a:ext cx="1731783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23 162</a:t>
            </a:r>
          </a:p>
        </p:txBody>
      </p:sp>
      <p:sp>
        <p:nvSpPr>
          <p:cNvPr id="41" name="Text Box 31">
            <a:extLst>
              <a:ext uri="{FF2B5EF4-FFF2-40B4-BE49-F238E27FC236}">
                <a16:creationId xmlns:a16="http://schemas.microsoft.com/office/drawing/2014/main" id="{A3E87E1B-DAC6-36FD-15DF-9A859555DB69}"/>
              </a:ext>
            </a:extLst>
          </p:cNvPr>
          <p:cNvSpPr txBox="1"/>
          <p:nvPr/>
        </p:nvSpPr>
        <p:spPr>
          <a:xfrm>
            <a:off x="9795944" y="6819109"/>
            <a:ext cx="1570528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r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42" name="Text Box 32">
            <a:extLst>
              <a:ext uri="{FF2B5EF4-FFF2-40B4-BE49-F238E27FC236}">
                <a16:creationId xmlns:a16="http://schemas.microsoft.com/office/drawing/2014/main" id="{3728C280-16D1-B9B9-61D4-3727E11413E4}"/>
              </a:ext>
            </a:extLst>
          </p:cNvPr>
          <p:cNvSpPr txBox="1"/>
          <p:nvPr/>
        </p:nvSpPr>
        <p:spPr>
          <a:xfrm>
            <a:off x="9414943" y="6598046"/>
            <a:ext cx="669485" cy="147732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 eaLnBrk="1" hangingPunct="1">
              <a:spcBef>
                <a:spcPct val="50000"/>
              </a:spcBef>
              <a:buNone/>
            </a:pPr>
            <a:r>
              <a:rPr lang="vi-VN" sz="3600" dirty="0">
                <a:solidFill>
                  <a:srgbClr val="0000FF"/>
                </a:solidFill>
              </a:rPr>
              <a:t>×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endParaRPr lang="en-US" altLang="vi-VN" sz="36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43" name="Line 33">
            <a:extLst>
              <a:ext uri="{FF2B5EF4-FFF2-40B4-BE49-F238E27FC236}">
                <a16:creationId xmlns:a16="http://schemas.microsoft.com/office/drawing/2014/main" id="{E1226676-6D2A-67CF-8F5A-84A3FF38972B}"/>
              </a:ext>
            </a:extLst>
          </p:cNvPr>
          <p:cNvSpPr/>
          <p:nvPr/>
        </p:nvSpPr>
        <p:spPr>
          <a:xfrm>
            <a:off x="9581178" y="7506474"/>
            <a:ext cx="1785294" cy="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4" name="Text Box 35">
            <a:extLst>
              <a:ext uri="{FF2B5EF4-FFF2-40B4-BE49-F238E27FC236}">
                <a16:creationId xmlns:a16="http://schemas.microsoft.com/office/drawing/2014/main" id="{FC0692D2-23AC-A3EB-9382-B52A5E87F21E}"/>
              </a:ext>
            </a:extLst>
          </p:cNvPr>
          <p:cNvSpPr txBox="1"/>
          <p:nvPr/>
        </p:nvSpPr>
        <p:spPr>
          <a:xfrm>
            <a:off x="9790934" y="7544798"/>
            <a:ext cx="2013859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92 648</a:t>
            </a:r>
          </a:p>
        </p:txBody>
      </p:sp>
    </p:spTree>
    <p:extLst>
      <p:ext uri="{BB962C8B-B14F-4D97-AF65-F5344CB8AC3E}">
        <p14:creationId xmlns:p14="http://schemas.microsoft.com/office/powerpoint/2010/main" val="471099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  <p:bldP spid="77" grpId="0"/>
      <p:bldP spid="78" grpId="0"/>
      <p:bldP spid="80" grpId="0"/>
      <p:bldP spid="94" grpId="0"/>
      <p:bldP spid="95" grpId="0"/>
      <p:bldP spid="96" grpId="0"/>
      <p:bldP spid="98" grpId="0"/>
      <p:bldP spid="99" grpId="0"/>
      <p:bldP spid="100" grpId="0"/>
      <p:bldP spid="106" grpId="0"/>
      <p:bldP spid="107" grpId="0"/>
      <p:bldP spid="113" grpId="0"/>
      <p:bldP spid="35" grpId="0"/>
      <p:bldP spid="36" grpId="0"/>
      <p:bldP spid="37" grpId="0"/>
      <p:bldP spid="39" grpId="0"/>
      <p:bldP spid="40" grpId="0"/>
      <p:bldP spid="41" grpId="0"/>
      <p:bldP spid="42" grpId="0"/>
      <p:bldP spid="4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-15081" y="1605215"/>
            <a:ext cx="16402526" cy="1204675"/>
            <a:chOff x="1470819" y="1943100"/>
            <a:chExt cx="16402526" cy="1204675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15754826" cy="1200329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vi-VN" sz="3600" b="1" i="0" dirty="0">
                  <a:solidFill>
                    <a:srgbClr val="FF0000"/>
                  </a:solidFill>
                  <a:effectLst/>
                  <a:latin typeface="+mj-lt"/>
                </a:rPr>
                <a:t>Mỗi lần người ta chuyển 15 250 kg thóc vào kho. Hỏi sau 3 lần chuyển như vậy,</a:t>
              </a:r>
              <a:endParaRPr lang="en-US" sz="3600" b="1" i="0" dirty="0">
                <a:solidFill>
                  <a:srgbClr val="FF0000"/>
                </a:solidFill>
                <a:effectLst/>
                <a:latin typeface="+mj-lt"/>
              </a:endParaRPr>
            </a:p>
            <a:p>
              <a:r>
                <a:rPr lang="vi-VN" sz="3600" b="1" i="0" dirty="0">
                  <a:solidFill>
                    <a:srgbClr val="FF0000"/>
                  </a:solidFill>
                  <a:effectLst/>
                  <a:latin typeface="+mj-lt"/>
                </a:rPr>
                <a:t> người ta chuyển được bao nhiêu ki-lô-gam thóc vào kho?</a:t>
              </a:r>
              <a:endParaRPr lang="en-US" sz="3600" b="1" dirty="0">
                <a:solidFill>
                  <a:srgbClr val="FF0000"/>
                </a:solidFill>
                <a:latin typeface="+mj-lt"/>
                <a:cs typeface="Times New Roman" pitchFamily="18" charset="0"/>
              </a:endParaRPr>
            </a:p>
          </p:txBody>
        </p:sp>
      </p:grpSp>
      <p:sp>
        <p:nvSpPr>
          <p:cNvPr id="25" name="Text Box 14">
            <a:extLst>
              <a:ext uri="{FF2B5EF4-FFF2-40B4-BE49-F238E27FC236}">
                <a16:creationId xmlns:a16="http://schemas.microsoft.com/office/drawing/2014/main" id="{AA2B2FB7-2666-FE35-4FF9-0FB83DEE79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9852" y="861535"/>
            <a:ext cx="115062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70 - NHÂN SỐ CÓ NĂM CHỮ SỐ VỚI SỐ CÓ MỘT CHỮ SỐ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A5796D0-9EBD-0F96-739B-0026A52E1D4D}"/>
              </a:ext>
            </a:extLst>
          </p:cNvPr>
          <p:cNvSpPr txBox="1"/>
          <p:nvPr/>
        </p:nvSpPr>
        <p:spPr>
          <a:xfrm>
            <a:off x="1372242" y="3417484"/>
            <a:ext cx="14051627" cy="175432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b="1" i="0" u="sng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3600" b="1" i="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u="sng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sz="3600" b="1" i="0" u="sng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: 15 250 kg</a:t>
            </a:r>
          </a:p>
          <a:p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: … kg?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602BA6B-F561-B3D9-4848-86B27489F349}"/>
              </a:ext>
            </a:extLst>
          </p:cNvPr>
          <p:cNvSpPr txBox="1"/>
          <p:nvPr/>
        </p:nvSpPr>
        <p:spPr>
          <a:xfrm>
            <a:off x="525009" y="5727680"/>
            <a:ext cx="15751629" cy="230832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b="1" i="0" u="sng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i="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u="sng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600" b="1" i="0" u="sng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 3 lần chuyển như vậy,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ta chuyển được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ki-lô-gam thóc vào kho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		15 250 x 3 = 45 750 (kg)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indent="6338888"/>
            <a:r>
              <a:rPr lang="en-US" sz="3600" b="1" i="0" u="sng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600" b="1" i="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u="sng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i="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45 750 kg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thóc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38971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78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1030</TotalTime>
  <Words>382</Words>
  <Application>Microsoft Office PowerPoint</Application>
  <PresentationFormat>Custom</PresentationFormat>
  <Paragraphs>84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Times New Roman</vt:lpstr>
      <vt:lpstr>VNI-Avo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Xuân Lê Thanh</cp:lastModifiedBy>
  <cp:revision>169</cp:revision>
  <dcterms:created xsi:type="dcterms:W3CDTF">2022-07-10T01:37:20Z</dcterms:created>
  <dcterms:modified xsi:type="dcterms:W3CDTF">2025-04-14T16:50:43Z</dcterms:modified>
</cp:coreProperties>
</file>