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0" r:id="rId3"/>
    <p:sldId id="432" r:id="rId4"/>
    <p:sldId id="434" r:id="rId5"/>
    <p:sldId id="433" r:id="rId6"/>
    <p:sldId id="435" r:id="rId7"/>
    <p:sldId id="439" r:id="rId8"/>
    <p:sldId id="438"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00CCFF"/>
    <a:srgbClr val="FF0000"/>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38" d="100"/>
          <a:sy n="38" d="100"/>
        </p:scale>
        <p:origin x="835" y="6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15.jpeg"/><Relationship Id="rId3" Type="http://schemas.openxmlformats.org/officeDocument/2006/relationships/image" Target="../media/image6.jpg"/><Relationship Id="rId7" Type="http://schemas.openxmlformats.org/officeDocument/2006/relationships/image" Target="../media/image11.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3.jpeg"/><Relationship Id="rId5" Type="http://schemas.openxmlformats.org/officeDocument/2006/relationships/image" Target="../media/image10.jpeg"/><Relationship Id="rId15" Type="http://schemas.openxmlformats.org/officeDocument/2006/relationships/image" Target="../media/image17.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2.jpeg"/><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a:t>
            </a:r>
            <a:r>
              <a:rPr kumimoji="0" lang="en-US" altLang="en-US" sz="3500" b="1" i="0" u="none" strike="noStrike" kern="1200" cap="none" spc="0" normalizeH="0" baseline="0" noProof="0">
                <a:ln>
                  <a:noFill/>
                </a:ln>
                <a:solidFill>
                  <a:srgbClr val="FF0066"/>
                </a:solidFill>
                <a:effectLst/>
                <a:uLnTx/>
                <a:uFillTx/>
                <a:latin typeface="Times New Roman" pitchFamily="18" charset="0"/>
                <a:ea typeface="+mn-ea"/>
                <a:cs typeface="+mn-cs"/>
              </a:rPr>
              <a:t>HỌC  VŨ XUÂN THIỀU</a:t>
            </a:r>
            <a:endParaRPr kumimoji="0" lang="en-US" altLang="en-US" sz="3500"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120536" y="4491676"/>
            <a:ext cx="12656582" cy="156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Tự</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nhiên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Xã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hội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457200" indent="-457200" algn="ctr">
              <a:lnSpc>
                <a:spcPct val="120000"/>
              </a:lnSpc>
            </a:pPr>
            <a:r>
              <a:rPr lang="nl-NL" sz="4800" b="1" dirty="0">
                <a:solidFill>
                  <a:srgbClr val="FF0000"/>
                </a:solidFill>
                <a:effectLst/>
                <a:latin typeface="Times New Roman" panose="02020603050405020304" pitchFamily="18" charset="0"/>
                <a:ea typeface="Times New Roman" panose="02020603050405020304" pitchFamily="18" charset="0"/>
              </a:rPr>
              <a:t>Bài 28: BỀ MẶT TRÁI ĐẤT (T1) </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CC"/>
                </a:solidFill>
                <a:effectLst/>
                <a:uLnTx/>
                <a:uFillTx/>
                <a:latin typeface="Times New Roman" pitchFamily="18" charset="0"/>
                <a:ea typeface="+mn-ea"/>
                <a:cs typeface="+mn-cs"/>
              </a:rPr>
              <a:t>Giáo viên:……………………………………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1" u="none" strike="noStrike" kern="1200" cap="none" spc="0" normalizeH="0" baseline="0" noProof="0">
                <a:ln>
                  <a:noFill/>
                </a:ln>
                <a:solidFill>
                  <a:srgbClr val="0000CC"/>
                </a:solidFill>
                <a:effectLst/>
                <a:uLnTx/>
                <a:uFillTx/>
                <a:latin typeface="Times New Roman" pitchFamily="18" charset="0"/>
                <a:ea typeface="+mn-ea"/>
                <a:cs typeface="+mn-cs"/>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784" y="606138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9" y="1782783"/>
            <a:ext cx="10668000" cy="1261884"/>
            <a:chOff x="1508918" y="1888664"/>
            <a:chExt cx="9504218" cy="1261884"/>
          </a:xfrm>
        </p:grpSpPr>
        <p:sp>
          <p:nvSpPr>
            <p:cNvPr id="10" name="Rectangle 9"/>
            <p:cNvSpPr/>
            <p:nvPr/>
          </p:nvSpPr>
          <p:spPr>
            <a:xfrm>
              <a:off x="1508918" y="1888664"/>
              <a:ext cx="9504218"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Tìm hiểu về bề mặt Trái Đất. (làm việc nhóm đôi)</a:t>
              </a:r>
              <a:endParaRPr lang="en-US" sz="3600" dirty="0">
                <a:solidFill>
                  <a:srgbClr val="FF0066"/>
                </a:solidFill>
                <a:effectLst/>
                <a:latin typeface="Times New Roman" panose="02020603050405020304" pitchFamily="18" charset="0"/>
                <a:ea typeface="Times New Roman" panose="02020603050405020304" pitchFamily="18" charset="0"/>
              </a:endParaRPr>
            </a:p>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88646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711960" y="2774265"/>
            <a:ext cx="6781800" cy="1200329"/>
          </a:xfrm>
          <a:prstGeom prst="rect">
            <a:avLst/>
          </a:prstGeom>
        </p:spPr>
        <p:txBody>
          <a:bodyPr wrap="square">
            <a:spAutoFit/>
          </a:bodyPr>
          <a:lstStyle/>
          <a:p>
            <a:r>
              <a:rPr lang="nl-NL" sz="3600" b="1" dirty="0">
                <a:solidFill>
                  <a:srgbClr val="FF0066"/>
                </a:solidFill>
                <a:latin typeface="Times New Roman" panose="02020603050405020304" pitchFamily="18" charset="0"/>
                <a:cs typeface="Times New Roman" panose="02020603050405020304" pitchFamily="18" charset="0"/>
              </a:rPr>
              <a:t>+ Dựa vào màu sắc, xác định lục địa và đại dương.</a:t>
            </a:r>
            <a:endParaRPr lang="en-US" sz="3600" b="1" dirty="0">
              <a:solidFill>
                <a:srgbClr val="FF0066"/>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D8CD34A-92E0-9AF4-741F-6D9917118F38}"/>
              </a:ext>
            </a:extLst>
          </p:cNvPr>
          <p:cNvGraphicFramePr>
            <a:graphicFrameLocks noGrp="1"/>
          </p:cNvGraphicFramePr>
          <p:nvPr>
            <p:extLst>
              <p:ext uri="{D42A27DB-BD31-4B8C-83A1-F6EECF244321}">
                <p14:modId xmlns:p14="http://schemas.microsoft.com/office/powerpoint/2010/main" val="1476247121"/>
              </p:ext>
            </p:extLst>
          </p:nvPr>
        </p:nvGraphicFramePr>
        <p:xfrm>
          <a:off x="862138" y="4298551"/>
          <a:ext cx="7189699" cy="1097280"/>
        </p:xfrm>
        <a:graphic>
          <a:graphicData uri="http://schemas.openxmlformats.org/drawingml/2006/table">
            <a:tbl>
              <a:tblPr>
                <a:tableStyleId>{F5AB1C69-6EDB-4FF4-983F-18BD219EF322}</a:tableStyleId>
              </a:tblPr>
              <a:tblGrid>
                <a:gridCol w="7189699">
                  <a:extLst>
                    <a:ext uri="{9D8B030D-6E8A-4147-A177-3AD203B41FA5}">
                      <a16:colId xmlns:a16="http://schemas.microsoft.com/office/drawing/2014/main" val="2891375467"/>
                    </a:ext>
                  </a:extLst>
                </a:gridCol>
              </a:tblGrid>
              <a:tr h="1065946">
                <a:tc>
                  <a:txBody>
                    <a:bodyPr/>
                    <a:lstStyle/>
                    <a:p>
                      <a:r>
                        <a:rPr lang="nl-NL" sz="3600" b="1" kern="1200" dirty="0">
                          <a:solidFill>
                            <a:srgbClr val="0000CC"/>
                          </a:solidFill>
                          <a:effectLst/>
                          <a:latin typeface="Times New Roman" panose="02020603050405020304" pitchFamily="18" charset="0"/>
                          <a:ea typeface="+mn-ea"/>
                          <a:cs typeface="Times New Roman" panose="02020603050405020304" pitchFamily="18" charset="0"/>
                        </a:rPr>
                        <a:t>(Phần màu xanh dương là đại dương; phần còn lại là đất liền).</a:t>
                      </a:r>
                      <a:endParaRPr lang="en-US" sz="2800" b="1" kern="1200" dirty="0">
                        <a:solidFill>
                          <a:srgbClr val="0000CC"/>
                        </a:solidFill>
                        <a:effectLst/>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val="3074721187"/>
                  </a:ext>
                </a:extLst>
              </a:tr>
            </a:tbl>
          </a:graphicData>
        </a:graphic>
      </p:graphicFrame>
      <p:graphicFrame>
        <p:nvGraphicFramePr>
          <p:cNvPr id="19" name="Table 18">
            <a:extLst>
              <a:ext uri="{FF2B5EF4-FFF2-40B4-BE49-F238E27FC236}">
                <a16:creationId xmlns:a16="http://schemas.microsoft.com/office/drawing/2014/main" id="{B7FFC033-8E5C-C707-6527-21C9030325C4}"/>
              </a:ext>
            </a:extLst>
          </p:cNvPr>
          <p:cNvGraphicFramePr>
            <a:graphicFrameLocks noGrp="1"/>
          </p:cNvGraphicFramePr>
          <p:nvPr>
            <p:extLst>
              <p:ext uri="{D42A27DB-BD31-4B8C-83A1-F6EECF244321}">
                <p14:modId xmlns:p14="http://schemas.microsoft.com/office/powerpoint/2010/main" val="3634967400"/>
              </p:ext>
            </p:extLst>
          </p:nvPr>
        </p:nvGraphicFramePr>
        <p:xfrm>
          <a:off x="534571" y="5983070"/>
          <a:ext cx="8230617" cy="548640"/>
        </p:xfrm>
        <a:graphic>
          <a:graphicData uri="http://schemas.openxmlformats.org/drawingml/2006/table">
            <a:tbl>
              <a:tblPr>
                <a:tableStyleId>{F5AB1C69-6EDB-4FF4-983F-18BD219EF322}</a:tableStyleId>
              </a:tblPr>
              <a:tblGrid>
                <a:gridCol w="8230617">
                  <a:extLst>
                    <a:ext uri="{9D8B030D-6E8A-4147-A177-3AD203B41FA5}">
                      <a16:colId xmlns:a16="http://schemas.microsoft.com/office/drawing/2014/main" val="505837338"/>
                    </a:ext>
                  </a:extLst>
                </a:gridCol>
              </a:tblGrid>
              <a:tr h="0">
                <a:tc>
                  <a:txBody>
                    <a:bodyPr/>
                    <a:lstStyle/>
                    <a:p>
                      <a:r>
                        <a:rPr lang="nl-NL" sz="3600" b="1" kern="1200" dirty="0">
                          <a:solidFill>
                            <a:srgbClr val="FF0066"/>
                          </a:solidFill>
                          <a:effectLst/>
                          <a:latin typeface="Times New Roman" panose="02020603050405020304" pitchFamily="18" charset="0"/>
                          <a:ea typeface="+mn-ea"/>
                          <a:cs typeface="Times New Roman" panose="02020603050405020304" pitchFamily="18" charset="0"/>
                        </a:rPr>
                        <a:t>+ So sánh diện tích của hai phần này?</a:t>
                      </a:r>
                      <a:endParaRPr lang="en-US" sz="3600" b="1" kern="1200" dirty="0">
                        <a:solidFill>
                          <a:srgbClr val="FF0066"/>
                        </a:solidFill>
                        <a:effectLst/>
                        <a:latin typeface="Times New Roman" panose="02020603050405020304" pitchFamily="18" charset="0"/>
                        <a:ea typeface="+mn-ea"/>
                        <a:cs typeface="Times New Roman" panose="02020603050405020304" pitchFamily="18" charset="0"/>
                      </a:endParaRPr>
                    </a:p>
                  </a:txBody>
                  <a:tcPr marL="114300" marR="114300" marT="0" marB="0"/>
                </a:tc>
                <a:extLst>
                  <a:ext uri="{0D108BD9-81ED-4DB2-BD59-A6C34878D82A}">
                    <a16:rowId xmlns:a16="http://schemas.microsoft.com/office/drawing/2014/main" val="3097188757"/>
                  </a:ext>
                </a:extLst>
              </a:tr>
            </a:tbl>
          </a:graphicData>
        </a:graphic>
      </p:graphicFrame>
      <p:graphicFrame>
        <p:nvGraphicFramePr>
          <p:cNvPr id="20" name="Table 19">
            <a:extLst>
              <a:ext uri="{FF2B5EF4-FFF2-40B4-BE49-F238E27FC236}">
                <a16:creationId xmlns:a16="http://schemas.microsoft.com/office/drawing/2014/main" id="{42858E78-DFE1-A7CC-78F4-4A6CCE381365}"/>
              </a:ext>
            </a:extLst>
          </p:cNvPr>
          <p:cNvGraphicFramePr>
            <a:graphicFrameLocks noGrp="1"/>
          </p:cNvGraphicFramePr>
          <p:nvPr>
            <p:extLst>
              <p:ext uri="{D42A27DB-BD31-4B8C-83A1-F6EECF244321}">
                <p14:modId xmlns:p14="http://schemas.microsoft.com/office/powerpoint/2010/main" val="1908801976"/>
              </p:ext>
            </p:extLst>
          </p:nvPr>
        </p:nvGraphicFramePr>
        <p:xfrm>
          <a:off x="1860272" y="7471257"/>
          <a:ext cx="13030200" cy="1097280"/>
        </p:xfrm>
        <a:graphic>
          <a:graphicData uri="http://schemas.openxmlformats.org/drawingml/2006/table">
            <a:tbl>
              <a:tblPr>
                <a:tableStyleId>{F5AB1C69-6EDB-4FF4-983F-18BD219EF322}</a:tableStyleId>
              </a:tblPr>
              <a:tblGrid>
                <a:gridCol w="13030200">
                  <a:extLst>
                    <a:ext uri="{9D8B030D-6E8A-4147-A177-3AD203B41FA5}">
                      <a16:colId xmlns:a16="http://schemas.microsoft.com/office/drawing/2014/main" val="505837338"/>
                    </a:ext>
                  </a:extLst>
                </a:gridCol>
              </a:tblGrid>
              <a:tr h="0">
                <a:tc>
                  <a:txBody>
                    <a:bodyPr/>
                    <a:lstStyle/>
                    <a:p>
                      <a:pPr algn="just"/>
                      <a:r>
                        <a:rPr lang="nl-NL" sz="2800" i="1" kern="1200" dirty="0">
                          <a:solidFill>
                            <a:schemeClr val="dk1"/>
                          </a:solidFill>
                          <a:effectLst/>
                          <a:latin typeface="+mn-lt"/>
                          <a:ea typeface="+mn-ea"/>
                          <a:cs typeface="+mn-cs"/>
                        </a:rPr>
                        <a:t>“</a:t>
                      </a:r>
                      <a:r>
                        <a:rPr lang="nl-NL" sz="3600" b="1" i="1" kern="1200" dirty="0">
                          <a:solidFill>
                            <a:srgbClr val="0000CC"/>
                          </a:solidFill>
                          <a:effectLst/>
                          <a:latin typeface="Times New Roman" panose="02020603050405020304" pitchFamily="18" charset="0"/>
                          <a:ea typeface="+mn-ea"/>
                          <a:cs typeface="Times New Roman" panose="02020603050405020304" pitchFamily="18" charset="0"/>
                        </a:rPr>
                        <a:t>Đại dương chiếm phần lớn diện tích bề mặt Trái Đất. Lục địa là phần đất liền rộng lớn được bao bọc bởi đại dương.</a:t>
                      </a:r>
                      <a:endParaRPr lang="en-US" sz="32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3097188757"/>
                  </a:ext>
                </a:extLst>
              </a:tr>
            </a:tbl>
          </a:graphicData>
        </a:graphic>
      </p:graphicFrame>
      <p:sp>
        <p:nvSpPr>
          <p:cNvPr id="17" name="TextBox 16">
            <a:extLst>
              <a:ext uri="{FF2B5EF4-FFF2-40B4-BE49-F238E27FC236}">
                <a16:creationId xmlns:a16="http://schemas.microsoft.com/office/drawing/2014/main" id="{E3C1B2F6-77D7-C578-7A41-63032560F12D}"/>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2EFA0FFB-8C0D-8090-247A-7EB5611CF199}"/>
              </a:ext>
            </a:extLst>
          </p:cNvPr>
          <p:cNvPicPr>
            <a:picLocks noChangeAspect="1"/>
          </p:cNvPicPr>
          <p:nvPr/>
        </p:nvPicPr>
        <p:blipFill rotWithShape="1">
          <a:blip r:embed="rId3"/>
          <a:srcRect l="50284" r="6057"/>
          <a:stretch/>
        </p:blipFill>
        <p:spPr>
          <a:xfrm>
            <a:off x="13090964" y="2652631"/>
            <a:ext cx="2971800" cy="4389120"/>
          </a:xfrm>
          <a:prstGeom prst="rect">
            <a:avLst/>
          </a:prstGeom>
        </p:spPr>
      </p:pic>
      <p:graphicFrame>
        <p:nvGraphicFramePr>
          <p:cNvPr id="22" name="Table 21">
            <a:extLst>
              <a:ext uri="{FF2B5EF4-FFF2-40B4-BE49-F238E27FC236}">
                <a16:creationId xmlns:a16="http://schemas.microsoft.com/office/drawing/2014/main" id="{4BCA7227-6811-06AC-DAC6-A2A9FA6136F4}"/>
              </a:ext>
            </a:extLst>
          </p:cNvPr>
          <p:cNvGraphicFramePr>
            <a:graphicFrameLocks noGrp="1"/>
          </p:cNvGraphicFramePr>
          <p:nvPr>
            <p:extLst>
              <p:ext uri="{D42A27DB-BD31-4B8C-83A1-F6EECF244321}">
                <p14:modId xmlns:p14="http://schemas.microsoft.com/office/powerpoint/2010/main" val="3982946771"/>
              </p:ext>
            </p:extLst>
          </p:nvPr>
        </p:nvGraphicFramePr>
        <p:xfrm>
          <a:off x="8375372" y="2652631"/>
          <a:ext cx="4715592" cy="4389120"/>
        </p:xfrm>
        <a:graphic>
          <a:graphicData uri="http://schemas.openxmlformats.org/drawingml/2006/table">
            <a:tbl>
              <a:tblPr>
                <a:tableStyleId>{F5AB1C69-6EDB-4FF4-983F-18BD219EF322}</a:tableStyleId>
              </a:tblPr>
              <a:tblGrid>
                <a:gridCol w="4715592">
                  <a:extLst>
                    <a:ext uri="{9D8B030D-6E8A-4147-A177-3AD203B41FA5}">
                      <a16:colId xmlns:a16="http://schemas.microsoft.com/office/drawing/2014/main" val="2891375467"/>
                    </a:ext>
                  </a:extLst>
                </a:gridCol>
              </a:tblGrid>
              <a:tr h="1065946">
                <a:tc>
                  <a:txBody>
                    <a:bodyPr/>
                    <a:lstStyle/>
                    <a:p>
                      <a:r>
                        <a:rPr lang="nl-NL" sz="3200" b="1" kern="1200" dirty="0">
                          <a:solidFill>
                            <a:schemeClr val="tx1"/>
                          </a:solidFill>
                          <a:effectLst/>
                          <a:latin typeface="Times New Roman" panose="02020603050405020304" pitchFamily="18" charset="0"/>
                          <a:ea typeface="+mn-ea"/>
                          <a:cs typeface="Times New Roman" panose="02020603050405020304" pitchFamily="18" charset="0"/>
                        </a:rPr>
                        <a:t>Bề mặt của Trái Đất có các lục địa và đại dương</a:t>
                      </a:r>
                    </a:p>
                    <a:p>
                      <a:r>
                        <a:rPr lang="nl-NL" sz="3200" b="1" kern="1200" dirty="0">
                          <a:solidFill>
                            <a:schemeClr val="tx1"/>
                          </a:solidFill>
                          <a:effectLst/>
                          <a:latin typeface="Times New Roman" panose="02020603050405020304" pitchFamily="18" charset="0"/>
                          <a:ea typeface="+mn-ea"/>
                          <a:cs typeface="Times New Roman" panose="02020603050405020304" pitchFamily="18" charset="0"/>
                        </a:rPr>
                        <a:t>Trên quả địa cầu tự nhiên màu xanh nước biển thể hiện đại dương, màu nâu đỏ và vàng thể hiện núi đồi và cao nguyên, còn màu xanh lá cây thể hiện đồng bằng</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114300" marR="114300" marT="0" marB="0">
                    <a:solidFill>
                      <a:schemeClr val="accent5"/>
                    </a:solidFill>
                  </a:tcPr>
                </a:tc>
                <a:extLst>
                  <a:ext uri="{0D108BD9-81ED-4DB2-BD59-A6C34878D82A}">
                    <a16:rowId xmlns:a16="http://schemas.microsoft.com/office/drawing/2014/main" val="3074721187"/>
                  </a:ext>
                </a:extLst>
              </a:tr>
            </a:tbl>
          </a:graphicData>
        </a:graphic>
      </p:graphicFrame>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9" y="1782783"/>
            <a:ext cx="13792200" cy="1261884"/>
            <a:chOff x="1508918" y="1888664"/>
            <a:chExt cx="8674608" cy="1261884"/>
          </a:xfrm>
        </p:grpSpPr>
        <p:sp>
          <p:nvSpPr>
            <p:cNvPr id="10" name="Rectangle 9"/>
            <p:cNvSpPr/>
            <p:nvPr/>
          </p:nvSpPr>
          <p:spPr>
            <a:xfrm>
              <a:off x="1508918" y="1888664"/>
              <a:ext cx="8674608"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FF0066"/>
                  </a:solidFill>
                  <a:effectLst/>
                  <a:latin typeface="Times New Roman" panose="02020603050405020304" pitchFamily="18" charset="0"/>
                  <a:ea typeface="Times New Roman" panose="02020603050405020304" pitchFamily="18" charset="0"/>
                </a:rPr>
                <a:t>Chỉ và nói tên các châu lục, đại dương (làm việc nhóm 2)</a:t>
              </a:r>
              <a:endParaRPr lang="en-US" sz="3600" b="1" dirty="0">
                <a:solidFill>
                  <a:srgbClr val="FF0066"/>
                </a:solidFill>
                <a:effectLst/>
                <a:latin typeface="Times New Roman" panose="02020603050405020304" pitchFamily="18" charset="0"/>
                <a:ea typeface="Times New Roman" panose="02020603050405020304" pitchFamily="18" charset="0"/>
              </a:endParaRPr>
            </a:p>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519755"/>
              <a:ext cx="716836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TextBox 23">
            <a:extLst>
              <a:ext uri="{FF2B5EF4-FFF2-40B4-BE49-F238E27FC236}">
                <a16:creationId xmlns:a16="http://schemas.microsoft.com/office/drawing/2014/main" id="{050DD790-4362-746F-456B-6F5A9F3BC33F}"/>
              </a:ext>
            </a:extLst>
          </p:cNvPr>
          <p:cNvSpPr txBox="1"/>
          <p:nvPr/>
        </p:nvSpPr>
        <p:spPr>
          <a:xfrm>
            <a:off x="784847" y="2741413"/>
            <a:ext cx="7656443" cy="1200329"/>
          </a:xfrm>
          <a:prstGeom prst="rect">
            <a:avLst/>
          </a:prstGeom>
          <a:noFill/>
        </p:spPr>
        <p:txBody>
          <a:bodyPr wrap="square" rtlCol="0">
            <a:spAutoFit/>
          </a:bodyPr>
          <a:lstStyle/>
          <a:p>
            <a:r>
              <a:rPr lang="en-US" sz="3600" b="1" i="1" dirty="0">
                <a:solidFill>
                  <a:srgbClr val="0000CC"/>
                </a:solidFill>
                <a:latin typeface="Times New Roman" panose="02020603050405020304" pitchFamily="18" charset="0"/>
                <a:cs typeface="Times New Roman" panose="02020603050405020304" pitchFamily="18" charset="0"/>
              </a:rPr>
              <a:t>Quan </a:t>
            </a:r>
            <a:r>
              <a:rPr lang="en-US" sz="3600" b="1" i="1" dirty="0" err="1">
                <a:solidFill>
                  <a:srgbClr val="0000CC"/>
                </a:solidFill>
                <a:latin typeface="Times New Roman" panose="02020603050405020304" pitchFamily="18" charset="0"/>
                <a:cs typeface="Times New Roman" panose="02020603050405020304" pitchFamily="18" charset="0"/>
              </a:rPr>
              <a:t>sát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lược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đồ</a:t>
            </a:r>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chỉ</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đọc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tên</a:t>
            </a:r>
            <a:r>
              <a:rPr lang="en-US" sz="3600" b="1" i="1" dirty="0">
                <a:solidFill>
                  <a:srgbClr val="0000CC"/>
                </a:solidFill>
                <a:latin typeface="Times New Roman" panose="02020603050405020304" pitchFamily="18" charset="0"/>
                <a:cs typeface="Times New Roman" panose="02020603050405020304" pitchFamily="18" charset="0"/>
              </a:rPr>
              <a:t> 6 </a:t>
            </a:r>
            <a:r>
              <a:rPr lang="en-US" sz="3600" b="1" i="1" dirty="0" err="1">
                <a:solidFill>
                  <a:srgbClr val="0000CC"/>
                </a:solidFill>
                <a:latin typeface="Times New Roman" panose="02020603050405020304" pitchFamily="18" charset="0"/>
                <a:cs typeface="Times New Roman" panose="02020603050405020304" pitchFamily="18" charset="0"/>
              </a:rPr>
              <a:t>châu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lục</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A018176-2A5C-5549-7658-982C3088A614}"/>
              </a:ext>
            </a:extLst>
          </p:cNvPr>
          <p:cNvSpPr txBox="1"/>
          <p:nvPr/>
        </p:nvSpPr>
        <p:spPr>
          <a:xfrm>
            <a:off x="1813719" y="8131970"/>
            <a:ext cx="7685904" cy="646331"/>
          </a:xfrm>
          <a:prstGeom prst="rect">
            <a:avLst/>
          </a:prstGeom>
          <a:noFill/>
        </p:spPr>
        <p:txBody>
          <a:bodyPr wrap="square" rtlCol="0">
            <a:spAutoFit/>
          </a:bodyPr>
          <a:lstStyle/>
          <a:p>
            <a:r>
              <a:rPr lang="nl-NL" sz="3600" b="1" i="1" dirty="0">
                <a:solidFill>
                  <a:srgbClr val="0000CC"/>
                </a:solidFill>
                <a:latin typeface="Times New Roman" panose="02020603050405020304" pitchFamily="18" charset="0"/>
                <a:cs typeface="Times New Roman" panose="02020603050405020304" pitchFamily="18" charset="0"/>
              </a:rPr>
              <a:t>Chỉ vị trí của Việt Nam trên lược đồ.</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BB1468E-9D13-8A0E-1A16-B765FFD2339F}"/>
              </a:ext>
            </a:extLst>
          </p:cNvPr>
          <p:cNvSpPr txBox="1"/>
          <p:nvPr/>
        </p:nvSpPr>
        <p:spPr>
          <a:xfrm>
            <a:off x="642752" y="4184802"/>
            <a:ext cx="8281057" cy="2862322"/>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Tên 6 châu lục là châu Á, châu Âu, châu Phi, châu Mĩ, châu Đại Dương, châu Nam Cực và có 4 đại dương là Bắc Băng Dương, Thái Bình Dương, Đạo Tây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1FA42E4-3050-00CE-99F7-FAC15DCD180E}"/>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pic>
        <p:nvPicPr>
          <p:cNvPr id="23" name="Picture 22">
            <a:extLst>
              <a:ext uri="{FF2B5EF4-FFF2-40B4-BE49-F238E27FC236}">
                <a16:creationId xmlns:a16="http://schemas.microsoft.com/office/drawing/2014/main" id="{20D0540D-0A4F-258A-C12C-AE8D9604A180}"/>
              </a:ext>
            </a:extLst>
          </p:cNvPr>
          <p:cNvPicPr>
            <a:picLocks noChangeAspect="1"/>
          </p:cNvPicPr>
          <p:nvPr/>
        </p:nvPicPr>
        <p:blipFill>
          <a:blip r:embed="rId3"/>
          <a:stretch>
            <a:fillRect/>
          </a:stretch>
        </p:blipFill>
        <p:spPr>
          <a:xfrm>
            <a:off x="8923809" y="2544436"/>
            <a:ext cx="7284375" cy="5525979"/>
          </a:xfrm>
          <a:prstGeom prst="rect">
            <a:avLst/>
          </a:prstGeom>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145901" y="1908788"/>
            <a:ext cx="13487401" cy="1158333"/>
            <a:chOff x="1508917" y="1888664"/>
            <a:chExt cx="18220866" cy="1815882"/>
          </a:xfrm>
        </p:grpSpPr>
        <p:sp>
          <p:nvSpPr>
            <p:cNvPr id="10" name="Rectangle 9"/>
            <p:cNvSpPr/>
            <p:nvPr/>
          </p:nvSpPr>
          <p:spPr>
            <a:xfrm>
              <a:off x="1508917" y="1888664"/>
              <a:ext cx="18220866" cy="1815882"/>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nl-NL" sz="3600" b="1" dirty="0">
                  <a:solidFill>
                    <a:srgbClr val="FF0066"/>
                  </a:solidFill>
                  <a:effectLst/>
                  <a:latin typeface="Times New Roman" panose="02020603050405020304" pitchFamily="18" charset="0"/>
                  <a:ea typeface="Times New Roman" panose="02020603050405020304" pitchFamily="18" charset="0"/>
                </a:rPr>
                <a:t>Thực hành xác định, chỉ vị trí của từng châu lục, đại dương và nước Việt Nam trên quả địa cầu. (Làm việc nhóm 4)</a:t>
              </a:r>
              <a:endParaRPr lang="en-US" sz="3600" dirty="0">
                <a:solidFill>
                  <a:srgbClr val="FF0066"/>
                </a:solidFill>
                <a:effectLst/>
                <a:latin typeface="Times New Roman" panose="02020603050405020304" pitchFamily="18" charset="0"/>
                <a:ea typeface="Times New Roman" panose="02020603050405020304" pitchFamily="18" charset="0"/>
              </a:endParaRPr>
            </a:p>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a:cxnSpLocks/>
            </p:cNvCxnSpPr>
            <p:nvPr/>
          </p:nvCxnSpPr>
          <p:spPr>
            <a:xfrm>
              <a:off x="1673234" y="2838376"/>
              <a:ext cx="170271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 name="TextBox 3">
            <a:extLst>
              <a:ext uri="{FF2B5EF4-FFF2-40B4-BE49-F238E27FC236}">
                <a16:creationId xmlns:a16="http://schemas.microsoft.com/office/drawing/2014/main" id="{24F4D12F-E1A2-254B-32DA-0D1BA37EE57C}"/>
              </a:ext>
            </a:extLst>
          </p:cNvPr>
          <p:cNvSpPr txBox="1"/>
          <p:nvPr/>
        </p:nvSpPr>
        <p:spPr>
          <a:xfrm>
            <a:off x="1267531" y="2999864"/>
            <a:ext cx="8792736" cy="646331"/>
          </a:xfrm>
          <a:prstGeom prst="rect">
            <a:avLst/>
          </a:prstGeom>
          <a:noFill/>
        </p:spPr>
        <p:txBody>
          <a:bodyPr wrap="square" rtlCol="0">
            <a:spAutoFit/>
          </a:bodyPr>
          <a:lstStyle/>
          <a:p>
            <a:r>
              <a:rPr lang="nl-NL" sz="3600" b="1" i="1" dirty="0">
                <a:solidFill>
                  <a:srgbClr val="0000CC"/>
                </a:solidFill>
                <a:latin typeface="Times New Roman" panose="02020603050405020304" pitchFamily="18" charset="0"/>
                <a:cs typeface="Times New Roman" panose="02020603050405020304" pitchFamily="18" charset="0"/>
              </a:rPr>
              <a:t>Từng châu lục tiếp giáp với đại dương nào?</a:t>
            </a:r>
            <a:endParaRPr lang="en-US" sz="6000" b="1" i="1" dirty="0">
              <a:solidFill>
                <a:srgbClr val="0000CC"/>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3428A8B-6323-3180-28A8-0576F81C630E}"/>
              </a:ext>
            </a:extLst>
          </p:cNvPr>
          <p:cNvSpPr txBox="1"/>
          <p:nvPr/>
        </p:nvSpPr>
        <p:spPr>
          <a:xfrm>
            <a:off x="828721" y="3541722"/>
            <a:ext cx="14121760" cy="5078313"/>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 Châu Á tiếp giáp với Bắc Băng Dương, Thái Bình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Âu tiếp giáp với Bắc Băng Dương, Đại Tây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Phi tiếp giáp với Ấn Độ Dương, Đại Tây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Mỹ  tiếp giáp với Bắc Băng Dương, Đại Tây Dương, Thái Bình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Đại Dương tiếp giáp với Thái Bình Dương, Ấn Độ Dương.</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Châu Nam Cực tiếp giáp với Thái Bình Dương, Đại Tây Dương, Ấn Độ Dương.</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BE0A2F9-64BF-7264-2956-26DD1DDB6258}"/>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5518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Box 15">
            <a:extLst>
              <a:ext uri="{FF2B5EF4-FFF2-40B4-BE49-F238E27FC236}">
                <a16:creationId xmlns:a16="http://schemas.microsoft.com/office/drawing/2014/main" id="{99BE6AA4-3A9C-474C-4EBC-9AD7C08CFA19}"/>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9A340B77-9F52-E4E4-AB0B-A9BBBF3D54B7}"/>
              </a:ext>
            </a:extLst>
          </p:cNvPr>
          <p:cNvSpPr txBox="1"/>
          <p:nvPr/>
        </p:nvSpPr>
        <p:spPr>
          <a:xfrm>
            <a:off x="1690060" y="2895600"/>
            <a:ext cx="12896518" cy="1200329"/>
          </a:xfrm>
          <a:prstGeom prst="rect">
            <a:avLst/>
          </a:prstGeom>
          <a:noFill/>
        </p:spPr>
        <p:txBody>
          <a:bodyPr wrap="square" rtlCol="0">
            <a:spAutoFit/>
          </a:bodyPr>
          <a:lstStyle/>
          <a:p>
            <a:r>
              <a:rPr lang="nl-NL" sz="3600" b="1" dirty="0">
                <a:solidFill>
                  <a:srgbClr val="FF0066"/>
                </a:solidFill>
                <a:latin typeface="Times New Roman" panose="02020603050405020304" pitchFamily="18" charset="0"/>
                <a:cs typeface="Times New Roman" panose="02020603050405020304" pitchFamily="18" charset="0"/>
              </a:rPr>
              <a:t>Việt Nam nằm ở châu lục nào? Châu lục đó tiếp giáp với những đại dương nào?</a:t>
            </a:r>
            <a:endParaRPr lang="en-US" sz="3600" b="1" dirty="0">
              <a:solidFill>
                <a:srgbClr val="FF0066"/>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5C00D87-694C-0B1E-1007-BDB4BF42F5A8}"/>
              </a:ext>
            </a:extLst>
          </p:cNvPr>
          <p:cNvSpPr txBox="1"/>
          <p:nvPr/>
        </p:nvSpPr>
        <p:spPr>
          <a:xfrm>
            <a:off x="1382679" y="4560944"/>
            <a:ext cx="12896518" cy="1200329"/>
          </a:xfrm>
          <a:prstGeom prst="rect">
            <a:avLst/>
          </a:prstGeom>
          <a:noFill/>
        </p:spPr>
        <p:txBody>
          <a:bodyPr wrap="square" rtlCol="0">
            <a:spAutoFit/>
          </a:bodyPr>
          <a:lstStyle/>
          <a:p>
            <a:r>
              <a:rPr lang="nl-NL" sz="3600" b="1" dirty="0">
                <a:solidFill>
                  <a:srgbClr val="0000CC"/>
                </a:solidFill>
                <a:latin typeface="Times New Roman" panose="02020603050405020304" pitchFamily="18" charset="0"/>
                <a:cs typeface="Times New Roman" panose="02020603050405020304" pitchFamily="18" charset="0"/>
              </a:rPr>
              <a:t>Việt Nam tiếp giáp với châu Á. Châu Á tiếp giáp với Thái Bình Dương, Ấn Độ Dương, Bắc Băng Dương.</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3285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9092F9-219E-5E45-077A-A83C81D69052}"/>
              </a:ext>
            </a:extLst>
          </p:cNvPr>
          <p:cNvPicPr>
            <a:picLocks noChangeAspect="1"/>
          </p:cNvPicPr>
          <p:nvPr/>
        </p:nvPicPr>
        <p:blipFill>
          <a:blip r:embed="rId4"/>
          <a:stretch>
            <a:fillRect/>
          </a:stretch>
        </p:blipFill>
        <p:spPr>
          <a:xfrm>
            <a:off x="518319" y="1788514"/>
            <a:ext cx="15240000" cy="6819409"/>
          </a:xfrm>
          <a:prstGeom prst="rect">
            <a:avLst/>
          </a:prstGeom>
        </p:spPr>
      </p:pic>
      <p:sp>
        <p:nvSpPr>
          <p:cNvPr id="4" name="Rectangle: Rounded Corners 3">
            <a:extLst>
              <a:ext uri="{FF2B5EF4-FFF2-40B4-BE49-F238E27FC236}">
                <a16:creationId xmlns:a16="http://schemas.microsoft.com/office/drawing/2014/main" id="{1BF62056-8101-79E7-2EA1-4CAAEDFCC424}"/>
              </a:ext>
            </a:extLst>
          </p:cNvPr>
          <p:cNvSpPr/>
          <p:nvPr/>
        </p:nvSpPr>
        <p:spPr>
          <a:xfrm>
            <a:off x="1966119" y="3657600"/>
            <a:ext cx="12725400" cy="33908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 name="Table 1">
            <a:extLst>
              <a:ext uri="{FF2B5EF4-FFF2-40B4-BE49-F238E27FC236}">
                <a16:creationId xmlns:a16="http://schemas.microsoft.com/office/drawing/2014/main" id="{460084C2-16BC-8E80-EA3D-952B2864C040}"/>
              </a:ext>
            </a:extLst>
          </p:cNvPr>
          <p:cNvGraphicFramePr>
            <a:graphicFrameLocks noGrp="1"/>
          </p:cNvGraphicFramePr>
          <p:nvPr>
            <p:extLst>
              <p:ext uri="{D42A27DB-BD31-4B8C-83A1-F6EECF244321}">
                <p14:modId xmlns:p14="http://schemas.microsoft.com/office/powerpoint/2010/main" val="1528054943"/>
              </p:ext>
            </p:extLst>
          </p:nvPr>
        </p:nvGraphicFramePr>
        <p:xfrm>
          <a:off x="2956719" y="3826618"/>
          <a:ext cx="11201400" cy="2743200"/>
        </p:xfrm>
        <a:graphic>
          <a:graphicData uri="http://schemas.openxmlformats.org/drawingml/2006/table">
            <a:tbl>
              <a:tblPr/>
              <a:tblGrid>
                <a:gridCol w="11201400">
                  <a:extLst>
                    <a:ext uri="{9D8B030D-6E8A-4147-A177-3AD203B41FA5}">
                      <a16:colId xmlns:a16="http://schemas.microsoft.com/office/drawing/2014/main" val="3216088274"/>
                    </a:ext>
                  </a:extLst>
                </a:gridCol>
              </a:tblGrid>
              <a:tr h="2179651">
                <a:tc>
                  <a:txBody>
                    <a:bodyPr/>
                    <a:lstStyle/>
                    <a:p>
                      <a:pPr algn="l"/>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Á,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Dương,Ấn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Dương</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641805813"/>
                  </a:ext>
                </a:extLst>
              </a:tr>
            </a:tbl>
          </a:graphicData>
        </a:graphic>
      </p:graphicFrame>
      <p:sp>
        <p:nvSpPr>
          <p:cNvPr id="11" name="TextBox 10">
            <a:extLst>
              <a:ext uri="{FF2B5EF4-FFF2-40B4-BE49-F238E27FC236}">
                <a16:creationId xmlns:a16="http://schemas.microsoft.com/office/drawing/2014/main" id="{9E1219A5-FE60-900E-8AB2-7D92A31118B9}"/>
              </a:ext>
            </a:extLst>
          </p:cNvPr>
          <p:cNvSpPr txBox="1"/>
          <p:nvPr/>
        </p:nvSpPr>
        <p:spPr>
          <a:xfrm>
            <a:off x="4300801" y="1209686"/>
            <a:ext cx="7827436" cy="699102"/>
          </a:xfrm>
          <a:prstGeom prst="rect">
            <a:avLst/>
          </a:prstGeom>
          <a:noFill/>
        </p:spPr>
        <p:txBody>
          <a:bodyPr wrap="square">
            <a:spAutoFit/>
          </a:bodyPr>
          <a:lstStyle/>
          <a:p>
            <a:pPr marL="457200" indent="-457200" algn="ctr">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Bài 28: BỀ MẶT TRÁI ĐẤT (T1) </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336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dirty="0">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98666"/>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9884</TotalTime>
  <Words>651</Words>
  <Application>Microsoft Office PowerPoint</Application>
  <PresentationFormat>Custom</PresentationFormat>
  <Paragraphs>52</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Xuân Lê Thanh</cp:lastModifiedBy>
  <cp:revision>1092</cp:revision>
  <dcterms:created xsi:type="dcterms:W3CDTF">2008-09-09T22:52:10Z</dcterms:created>
  <dcterms:modified xsi:type="dcterms:W3CDTF">2025-04-14T16:30:10Z</dcterms:modified>
</cp:coreProperties>
</file>