
<file path=[Content_Types].xml><?xml version="1.0" encoding="utf-8"?>
<Types xmlns="http://schemas.openxmlformats.org/package/2006/content-types">
  <Default Extension="fntdata" ContentType="application/x-fontdata"/>
  <Default Extension="jpeg" ContentType="image/jpeg"/>
  <Default Extension="jpg" ContentType="image/pn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6" r:id="rId5"/>
    <p:sldId id="267" r:id="rId6"/>
    <p:sldId id="268" r:id="rId7"/>
    <p:sldId id="261" r:id="rId8"/>
    <p:sldId id="265" r:id="rId9"/>
    <p:sldId id="269" r:id="rId10"/>
    <p:sldId id="270" r:id="rId11"/>
    <p:sldId id="271" r:id="rId12"/>
    <p:sldId id="272" r:id="rId13"/>
    <p:sldId id="273" r:id="rId14"/>
    <p:sldId id="274" r:id="rId15"/>
    <p:sldId id="275" r:id="rId16"/>
    <p:sldId id="260" r:id="rId17"/>
    <p:sldId id="263" r:id="rId18"/>
    <p:sldId id="264" r:id="rId19"/>
  </p:sldIdLst>
  <p:sldSz cx="12192000" cy="6858000"/>
  <p:notesSz cx="6858000" cy="9144000"/>
  <p:embeddedFontLst>
    <p:embeddedFont>
      <p:font typeface="等线" panose="02010600030101010101" pitchFamily="2" charset="-122"/>
      <p:regular r:id="rId20"/>
      <p:bold r:id="rId21"/>
    </p:embeddedFont>
    <p:embeddedFont>
      <p:font typeface="#9Slide03 Saira SemiCondensed B" panose="00000806000000000000" pitchFamily="2" charset="0"/>
      <p:bold r:id="rId22"/>
    </p:embeddedFont>
    <p:embeddedFont>
      <p:font typeface="#9Slide05 SVNLobster" panose="02040603050506020204" pitchFamily="18" charset="0"/>
      <p:regular r:id="rId23"/>
    </p:embeddedFont>
    <p:embeddedFont>
      <p:font typeface="#9Slide07 HoneyCream" pitchFamily="2" charset="0"/>
      <p:regular r:id="rId24"/>
    </p:embeddedFont>
    <p:embeddedFont>
      <p:font typeface="Cambria" panose="02040503050406030204" pitchFamily="18" charset="0"/>
      <p:regular r:id="rId25"/>
      <p:bold r:id="rId26"/>
      <p:italic r:id="rId27"/>
      <p:boldItalic r:id="rId28"/>
    </p:embeddedFont>
    <p:embeddedFont>
      <p:font typeface="SVN-Cookies" panose="02040603050506020204" pitchFamily="18" charset="0"/>
      <p:regular r:id="rId29"/>
    </p:embeddedFont>
    <p:embeddedFont>
      <p:font typeface="SVN-Dancing Script" panose="02040603050506020204" pitchFamily="18" charset="0"/>
      <p:regular r:id="rId30"/>
    </p:embeddedFont>
    <p:embeddedFont>
      <p:font typeface="SVN-Franko" panose="02040603050506020204" pitchFamily="18" charset="0"/>
      <p:regular r:id="rId31"/>
    </p:embeddedFont>
    <p:embeddedFont>
      <p:font typeface="SVN-Internation" panose="02040603050506020204" pitchFamily="18" charset="0"/>
      <p:regular r:id="rId32"/>
    </p:embeddedFont>
    <p:embeddedFont>
      <p:font typeface="SVN-Newton" panose="02040603050506020204" pitchFamily="18" charset="0"/>
      <p:regular r:id="rId33"/>
    </p:embeddedFont>
    <p:embeddedFont>
      <p:font typeface="SVN-Poky's" panose="020B0606040200020203" pitchFamily="34" charset="0"/>
      <p:regular r:id="rId34"/>
    </p:embeddedFont>
    <p:embeddedFont>
      <p:font typeface="SVN-Ready"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UTM Hanzel" panose="02040603050506020204" pitchFamily="18" charset="0"/>
      <p:regular r:id="rId40"/>
    </p:embeddedFont>
    <p:embeddedFont>
      <p:font typeface="Vogue-ExtraBold" panose="020B0500000000000000" pitchFamily="3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6600"/>
    <a:srgbClr val="FF7C80"/>
    <a:srgbClr val="FF9933"/>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直角三角形 5">
            <a:extLst>
              <a:ext uri="{FF2B5EF4-FFF2-40B4-BE49-F238E27FC236}">
                <a16:creationId xmlns:a16="http://schemas.microsoft.com/office/drawing/2014/main" id="{3827A40B-A848-4E6C-8F20-E12C02479834}"/>
              </a:ext>
            </a:extLst>
          </p:cNvPr>
          <p:cNvSpPr/>
          <p:nvPr userDrawn="1"/>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3">
            <a:extLst>
              <a:ext uri="{FF2B5EF4-FFF2-40B4-BE49-F238E27FC236}">
                <a16:creationId xmlns:a16="http://schemas.microsoft.com/office/drawing/2014/main" id="{552CE701-202C-1CF4-D7C4-47FF43AD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9" name="直角三角形 4">
            <a:extLst>
              <a:ext uri="{FF2B5EF4-FFF2-40B4-BE49-F238E27FC236}">
                <a16:creationId xmlns:a16="http://schemas.microsoft.com/office/drawing/2014/main" id="{9D5A0F6A-7148-F59E-A815-FEB2E1177288}"/>
              </a:ext>
            </a:extLst>
          </p:cNvPr>
          <p:cNvSpPr/>
          <p:nvPr userDrawn="1"/>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6">
            <a:extLst>
              <a:ext uri="{FF2B5EF4-FFF2-40B4-BE49-F238E27FC236}">
                <a16:creationId xmlns:a16="http://schemas.microsoft.com/office/drawing/2014/main" id="{4756CF80-6AD3-A3D0-7D9C-3744A652F541}"/>
              </a:ext>
            </a:extLst>
          </p:cNvPr>
          <p:cNvSpPr/>
          <p:nvPr userDrawn="1"/>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21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4589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直角三角形 5">
            <a:extLst>
              <a:ext uri="{FF2B5EF4-FFF2-40B4-BE49-F238E27FC236}">
                <a16:creationId xmlns:a16="http://schemas.microsoft.com/office/drawing/2014/main" id="{3827A40B-A848-4E6C-8F20-E12C02479834}"/>
              </a:ext>
            </a:extLst>
          </p:cNvPr>
          <p:cNvSpPr/>
          <p:nvPr userDrawn="1"/>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3">
            <a:extLst>
              <a:ext uri="{FF2B5EF4-FFF2-40B4-BE49-F238E27FC236}">
                <a16:creationId xmlns:a16="http://schemas.microsoft.com/office/drawing/2014/main" id="{552CE701-202C-1CF4-D7C4-47FF43AD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9" name="直角三角形 4">
            <a:extLst>
              <a:ext uri="{FF2B5EF4-FFF2-40B4-BE49-F238E27FC236}">
                <a16:creationId xmlns:a16="http://schemas.microsoft.com/office/drawing/2014/main" id="{9D5A0F6A-7148-F59E-A815-FEB2E1177288}"/>
              </a:ext>
            </a:extLst>
          </p:cNvPr>
          <p:cNvSpPr/>
          <p:nvPr userDrawn="1"/>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6">
            <a:extLst>
              <a:ext uri="{FF2B5EF4-FFF2-40B4-BE49-F238E27FC236}">
                <a16:creationId xmlns:a16="http://schemas.microsoft.com/office/drawing/2014/main" id="{4756CF80-6AD3-A3D0-7D9C-3744A652F541}"/>
              </a:ext>
            </a:extLst>
          </p:cNvPr>
          <p:cNvSpPr/>
          <p:nvPr userDrawn="1"/>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646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7" name="直角三角形 5">
            <a:extLst>
              <a:ext uri="{FF2B5EF4-FFF2-40B4-BE49-F238E27FC236}">
                <a16:creationId xmlns:a16="http://schemas.microsoft.com/office/drawing/2014/main" id="{3827A40B-A848-4E6C-8F20-E12C02479834}"/>
              </a:ext>
            </a:extLst>
          </p:cNvPr>
          <p:cNvSpPr/>
          <p:nvPr userDrawn="1"/>
        </p:nvSpPr>
        <p:spPr>
          <a:xfrm flipV="1">
            <a:off x="0" y="0"/>
            <a:ext cx="4618495"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3">
            <a:extLst>
              <a:ext uri="{FF2B5EF4-FFF2-40B4-BE49-F238E27FC236}">
                <a16:creationId xmlns:a16="http://schemas.microsoft.com/office/drawing/2014/main" id="{552CE701-202C-1CF4-D7C4-47FF43AD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9" name="直角三角形 4">
            <a:extLst>
              <a:ext uri="{FF2B5EF4-FFF2-40B4-BE49-F238E27FC236}">
                <a16:creationId xmlns:a16="http://schemas.microsoft.com/office/drawing/2014/main" id="{9D5A0F6A-7148-F59E-A815-FEB2E1177288}"/>
              </a:ext>
            </a:extLst>
          </p:cNvPr>
          <p:cNvSpPr/>
          <p:nvPr userDrawn="1"/>
        </p:nvSpPr>
        <p:spPr>
          <a:xfrm flipH="1">
            <a:off x="10538846" y="4615543"/>
            <a:ext cx="165315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6">
            <a:extLst>
              <a:ext uri="{FF2B5EF4-FFF2-40B4-BE49-F238E27FC236}">
                <a16:creationId xmlns:a16="http://schemas.microsoft.com/office/drawing/2014/main" id="{4756CF80-6AD3-A3D0-7D9C-3744A652F541}"/>
              </a:ext>
            </a:extLst>
          </p:cNvPr>
          <p:cNvSpPr/>
          <p:nvPr userDrawn="1"/>
        </p:nvSpPr>
        <p:spPr>
          <a:xfrm>
            <a:off x="568270" y="407071"/>
            <a:ext cx="11055460" cy="5980976"/>
          </a:xfrm>
          <a:prstGeom prst="rect">
            <a:avLst/>
          </a:prstGeom>
          <a:solidFill>
            <a:schemeClr val="bg1"/>
          </a:solidFill>
          <a:ln>
            <a:noFill/>
          </a:ln>
          <a:effectLst>
            <a:outerShdw blurRad="165100" sx="103000" sy="103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370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1027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CC8C9"/>
        </a:solid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4C556E-D11A-48D7-81C0-B1B5323EC13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95263E-7865-4889-9FDE-7A423744D6B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3">
            <a:extLst>
              <a:ext uri="{FF2B5EF4-FFF2-40B4-BE49-F238E27FC236}">
                <a16:creationId xmlns:a16="http://schemas.microsoft.com/office/drawing/2014/main" id="{5153D516-CF04-9FB1-5455-AFCAE77130B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6C76A7A8-6F3F-2D4D-8BE3-7903A1E43F9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63A1F2ED-D4A6-FC2D-9A0A-00CE78F8079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DEF8183F-CD42-6FB9-61D2-04C13A9DF52E}"/>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9BCD0F6-BEAF-E896-6451-3EDB55506A1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173B9C2-2D9B-367D-41EE-CB5BC4667300}"/>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7E2DB049-B99C-E382-7627-AA89063073A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srgbClr val="70AD47">
                    <a:lumMod val="50000"/>
                    <a:alpha val="41000"/>
                  </a:srgbClr>
                </a:solidFill>
                <a:effectLst/>
                <a:uLnTx/>
                <a:uFillTx/>
                <a:latin typeface="SVN-Ready" panose="02040603050506020204" pitchFamily="18" charset="0"/>
                <a:ea typeface="+mj-ea"/>
                <a:cs typeface="+mj-cs"/>
              </a:rPr>
              <a:t>By Bích</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id="{287C46B4-53DA-04CD-DC9E-E82BCCC521DC}"/>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ABBC968D-AFD2-388B-C5ED-5F4FFD309582}"/>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EF9E4018-6DD0-8081-626F-1587EB9EC5FB}"/>
              </a:ext>
            </a:extLst>
          </p:cNvPr>
          <p:cNvPicPr>
            <a:picLocks noChangeAspect="1"/>
          </p:cNvPicPr>
          <p:nvPr userDrawn="1"/>
        </p:nvPicPr>
        <p:blipFill>
          <a:blip r:embed="rId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561559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5" r:id="rId4"/>
    <p:sldLayoutId id="214748367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4">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569435" y="1102889"/>
            <a:ext cx="8933162" cy="4549930"/>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5">
            <a:extLst>
              <a:ext uri="{28A0092B-C50C-407E-A947-70E740481C1C}">
                <a14:useLocalDpi xmlns:a14="http://schemas.microsoft.com/office/drawing/2010/main" val="0"/>
              </a:ext>
            </a:extLst>
          </a:blip>
          <a:srcRect l="15689" t="52145" r="48641" b="8995"/>
          <a:stretch/>
        </p:blipFill>
        <p:spPr>
          <a:xfrm>
            <a:off x="344203" y="366365"/>
            <a:ext cx="2782946" cy="2143923"/>
          </a:xfrm>
          <a:prstGeom prst="rect">
            <a:avLst/>
          </a:prstGeom>
          <a:effectLst>
            <a:outerShdw blurRad="139700" dist="50800" dir="2700000" sx="102000" sy="102000" algn="tl" rotWithShape="0">
              <a:prstClr val="black">
                <a:alpha val="20000"/>
              </a:prstClr>
            </a:outerShdw>
          </a:effectLst>
        </p:spPr>
      </p:pic>
      <p:pic>
        <p:nvPicPr>
          <p:cNvPr id="28" name="图片 27">
            <a:extLst>
              <a:ext uri="{FF2B5EF4-FFF2-40B4-BE49-F238E27FC236}">
                <a16:creationId xmlns:a16="http://schemas.microsoft.com/office/drawing/2014/main" id="{0AA0B428-5FFA-419F-97C1-B4071F48AB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24" t="53051" r="32770"/>
          <a:stretch/>
        </p:blipFill>
        <p:spPr>
          <a:xfrm rot="14773245">
            <a:off x="9351114" y="240099"/>
            <a:ext cx="2692459" cy="2425418"/>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32" t="3977" r="14855" b="18518"/>
          <a:stretch/>
        </p:blipFill>
        <p:spPr>
          <a:xfrm>
            <a:off x="3623522" y="4758241"/>
            <a:ext cx="2882908" cy="1844852"/>
          </a:xfrm>
          <a:prstGeom prst="rect">
            <a:avLst/>
          </a:prstGeom>
        </p:spPr>
      </p:pic>
      <p:pic>
        <p:nvPicPr>
          <p:cNvPr id="39" name="17950329">
            <a:hlinkClick r:id="" action="ppaction://media"/>
            <a:extLst>
              <a:ext uri="{FF2B5EF4-FFF2-40B4-BE49-F238E27FC236}">
                <a16:creationId xmlns:a16="http://schemas.microsoft.com/office/drawing/2014/main" id="{831BA9DD-CEB0-4FAA-90FD-A932C7CB9B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3149" y="-1161788"/>
            <a:ext cx="609600" cy="609600"/>
          </a:xfrm>
          <a:prstGeom prst="rect">
            <a:avLst/>
          </a:prstGeom>
        </p:spPr>
      </p:pic>
      <p:grpSp>
        <p:nvGrpSpPr>
          <p:cNvPr id="3" name="Group 2">
            <a:extLst>
              <a:ext uri="{FF2B5EF4-FFF2-40B4-BE49-F238E27FC236}">
                <a16:creationId xmlns:a16="http://schemas.microsoft.com/office/drawing/2014/main" id="{2423215A-87C8-2D87-2F00-3FE218207C23}"/>
              </a:ext>
            </a:extLst>
          </p:cNvPr>
          <p:cNvGrpSpPr/>
          <p:nvPr/>
        </p:nvGrpSpPr>
        <p:grpSpPr>
          <a:xfrm>
            <a:off x="-1475411" y="3246166"/>
            <a:ext cx="5599226" cy="3958404"/>
            <a:chOff x="-1475411" y="3246166"/>
            <a:chExt cx="5599226" cy="3958404"/>
          </a:xfrm>
        </p:grpSpPr>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411" y="3246166"/>
              <a:ext cx="5599226" cy="3958404"/>
            </a:xfrm>
            <a:prstGeom prst="rect">
              <a:avLst/>
            </a:prstGeom>
            <a:effectLst>
              <a:outerShdw blurRad="165100" dist="50800" dir="2700000" sx="101000" sy="101000" algn="tl" rotWithShape="0">
                <a:prstClr val="black">
                  <a:alpha val="20000"/>
                </a:prstClr>
              </a:outerShdw>
            </a:effectLst>
          </p:spPr>
        </p:pic>
        <p:sp>
          <p:nvSpPr>
            <p:cNvPr id="2" name="Hộp Văn bản 1">
              <a:extLst>
                <a:ext uri="{FF2B5EF4-FFF2-40B4-BE49-F238E27FC236}">
                  <a16:creationId xmlns:a16="http://schemas.microsoft.com/office/drawing/2014/main" id="{5F67A327-AB89-CF03-782B-583680CBE243}"/>
                </a:ext>
              </a:extLst>
            </p:cNvPr>
            <p:cNvSpPr txBox="1"/>
            <p:nvPr/>
          </p:nvSpPr>
          <p:spPr>
            <a:xfrm>
              <a:off x="136192" y="4298001"/>
              <a:ext cx="241228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9Slide03 Saira SemiCondensed B" panose="00000806000000000000" pitchFamily="2" charset="0"/>
                  <a:ea typeface="Vogue-ExtraBold" panose="020B0500000000000000" pitchFamily="34" charset="0"/>
                  <a:cs typeface="Vogue-ExtraBold" panose="020B0500000000000000" pitchFamily="34" charset="0"/>
                </a:rPr>
                <a:t>TOÁN 2</a:t>
              </a:r>
              <a:endParaRPr kumimoji="0" lang="vi-VN" sz="5200" b="0" i="0" u="none" strike="noStrike" kern="1200" cap="none" spc="0" normalizeH="0" baseline="0" noProof="0" dirty="0">
                <a:ln>
                  <a:noFill/>
                </a:ln>
                <a:solidFill>
                  <a:prstClr val="white"/>
                </a:solidFill>
                <a:effectLst/>
                <a:uLnTx/>
                <a:uFillTx/>
                <a:latin typeface="#9Slide03 Saira SemiCondensed B" panose="00000806000000000000" pitchFamily="2" charset="0"/>
                <a:ea typeface="Vogue-ExtraBold" panose="020B0500000000000000" pitchFamily="34" charset="0"/>
                <a:cs typeface="Vogue-ExtraBold" panose="020B0500000000000000" pitchFamily="34" charset="0"/>
              </a:endParaRPr>
            </a:p>
          </p:txBody>
        </p:sp>
      </p:grpSp>
      <p:pic>
        <p:nvPicPr>
          <p:cNvPr id="14" name="Picture 13">
            <a:extLst>
              <a:ext uri="{FF2B5EF4-FFF2-40B4-BE49-F238E27FC236}">
                <a16:creationId xmlns:a16="http://schemas.microsoft.com/office/drawing/2014/main" id="{CC5455F6-2B65-BCDA-AA6E-7943AECE157F}"/>
              </a:ext>
            </a:extLst>
          </p:cNvPr>
          <p:cNvPicPr>
            <a:picLocks noChangeAspect="1"/>
          </p:cNvPicPr>
          <p:nvPr/>
        </p:nvPicPr>
        <p:blipFill>
          <a:blip r:embed="rId10"/>
          <a:stretch>
            <a:fillRect/>
          </a:stretch>
        </p:blipFill>
        <p:spPr>
          <a:xfrm>
            <a:off x="7102516" y="2760774"/>
            <a:ext cx="6675699" cy="4810161"/>
          </a:xfrm>
          <a:prstGeom prst="rect">
            <a:avLst/>
          </a:prstGeom>
        </p:spPr>
      </p:pic>
      <p:sp>
        <p:nvSpPr>
          <p:cNvPr id="5" name="Title 1">
            <a:extLst>
              <a:ext uri="{FF2B5EF4-FFF2-40B4-BE49-F238E27FC236}">
                <a16:creationId xmlns:a16="http://schemas.microsoft.com/office/drawing/2014/main" id="{85615E07-99DA-CF37-F6E2-BE2427B73CB4}"/>
              </a:ext>
            </a:extLst>
          </p:cNvPr>
          <p:cNvSpPr txBox="1">
            <a:spLocks/>
          </p:cNvSpPr>
          <p:nvPr/>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836FED78-8627-24AD-8E0D-81205809A095}"/>
              </a:ext>
            </a:extLst>
          </p:cNvPr>
          <p:cNvSpPr txBox="1">
            <a:spLocks/>
          </p:cNvSpPr>
          <p:nvPr/>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
        <p:nvSpPr>
          <p:cNvPr id="8" name="TextBox 7"/>
          <p:cNvSpPr txBox="1"/>
          <p:nvPr/>
        </p:nvSpPr>
        <p:spPr>
          <a:xfrm>
            <a:off x="7499219" y="843858"/>
            <a:ext cx="2705328" cy="1107996"/>
          </a:xfrm>
          <a:prstGeom prst="rect">
            <a:avLst/>
          </a:prstGeom>
          <a:noFill/>
        </p:spPr>
        <p:txBody>
          <a:bodyPr wrap="square" rtlCol="0">
            <a:spAutoFit/>
          </a:bodyPr>
          <a:lstStyle/>
          <a:p>
            <a:r>
              <a:rPr lang="en-US" sz="6600">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a:latin typeface="#9Slide05 SVNLobster" panose="02040603050506020204" pitchFamily="18" charset="0"/>
              </a:rPr>
              <a:t>Bài 72</a:t>
            </a:r>
          </a:p>
        </p:txBody>
      </p:sp>
      <p:grpSp>
        <p:nvGrpSpPr>
          <p:cNvPr id="9" name="Group 8"/>
          <p:cNvGrpSpPr/>
          <p:nvPr/>
        </p:nvGrpSpPr>
        <p:grpSpPr>
          <a:xfrm>
            <a:off x="1907023" y="1792671"/>
            <a:ext cx="7674290" cy="3088890"/>
            <a:chOff x="2024053" y="1307074"/>
            <a:chExt cx="7674290" cy="3088890"/>
          </a:xfrm>
        </p:grpSpPr>
        <p:sp>
          <p:nvSpPr>
            <p:cNvPr id="17" name="TextBox 16"/>
            <p:cNvSpPr txBox="1"/>
            <p:nvPr/>
          </p:nvSpPr>
          <p:spPr>
            <a:xfrm rot="21338831">
              <a:off x="2024053" y="1307074"/>
              <a:ext cx="7644298" cy="3046988"/>
            </a:xfrm>
            <a:prstGeom prst="rect">
              <a:avLst/>
            </a:prstGeom>
            <a:noFill/>
          </p:spPr>
          <p:txBody>
            <a:bodyPr wrap="square" rtlCol="0">
              <a:spAutoFit/>
            </a:bodyPr>
            <a:lstStyle/>
            <a:p>
              <a:pPr algn="ctr"/>
              <a:r>
                <a:rPr lang="en-US" sz="96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ÔN TẬP </a:t>
              </a:r>
            </a:p>
            <a:p>
              <a:pPr algn="ctr"/>
              <a:r>
                <a:rPr lang="en-US" sz="96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HÌNH HỌC</a:t>
              </a:r>
            </a:p>
          </p:txBody>
        </p:sp>
        <p:sp>
          <p:nvSpPr>
            <p:cNvPr id="18" name="TextBox 17"/>
            <p:cNvSpPr txBox="1"/>
            <p:nvPr/>
          </p:nvSpPr>
          <p:spPr>
            <a:xfrm rot="21338831">
              <a:off x="2054045" y="1348976"/>
              <a:ext cx="7644298" cy="3046988"/>
            </a:xfrm>
            <a:prstGeom prst="rect">
              <a:avLst/>
            </a:prstGeom>
            <a:noFill/>
          </p:spPr>
          <p:txBody>
            <a:bodyPr wrap="square" rtlCol="0">
              <a:spAutoFit/>
            </a:bodyPr>
            <a:lstStyle/>
            <a:p>
              <a:pPr algn="ctr"/>
              <a:r>
                <a:rPr lang="en-US" sz="9600">
                  <a:solidFill>
                    <a:srgbClr val="00CC66"/>
                  </a:solidFill>
                  <a:latin typeface="SVN-Poky's" panose="020B0606040200020203" pitchFamily="34" charset="0"/>
                </a:rPr>
                <a:t>ÔN</a:t>
              </a:r>
              <a:r>
                <a:rPr lang="en-US" sz="9600">
                  <a:latin typeface="SVN-Poky's" panose="020B0606040200020203" pitchFamily="34" charset="0"/>
                </a:rPr>
                <a:t> </a:t>
              </a:r>
              <a:r>
                <a:rPr lang="en-US" sz="9600">
                  <a:solidFill>
                    <a:srgbClr val="FF9933"/>
                  </a:solidFill>
                  <a:latin typeface="SVN-Poky's" panose="020B0606040200020203" pitchFamily="34" charset="0"/>
                </a:rPr>
                <a:t>TẬP</a:t>
              </a:r>
              <a:r>
                <a:rPr lang="en-US" sz="9600">
                  <a:latin typeface="SVN-Poky's" panose="020B0606040200020203" pitchFamily="34" charset="0"/>
                </a:rPr>
                <a:t> </a:t>
              </a:r>
            </a:p>
            <a:p>
              <a:pPr algn="ctr"/>
              <a:r>
                <a:rPr lang="en-US" sz="9600">
                  <a:solidFill>
                    <a:srgbClr val="0070C0"/>
                  </a:solidFill>
                  <a:latin typeface="SVN-Poky's" panose="020B0606040200020203" pitchFamily="34" charset="0"/>
                </a:rPr>
                <a:t>HÌNH</a:t>
              </a:r>
              <a:r>
                <a:rPr lang="en-US" sz="9600">
                  <a:latin typeface="SVN-Poky's" panose="020B0606040200020203" pitchFamily="34" charset="0"/>
                </a:rPr>
                <a:t> </a:t>
              </a:r>
              <a:r>
                <a:rPr lang="en-US" sz="9600">
                  <a:solidFill>
                    <a:srgbClr val="FF7C80"/>
                  </a:solidFill>
                  <a:latin typeface="SVN-Poky's" panose="020B0606040200020203" pitchFamily="34" charset="0"/>
                </a:rPr>
                <a:t>HỌC</a:t>
              </a:r>
            </a:p>
          </p:txBody>
        </p:sp>
      </p:grpSp>
      <p:pic>
        <p:nvPicPr>
          <p:cNvPr id="20" name="Picture 19">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59985" y="-194387"/>
            <a:ext cx="1523956" cy="1678399"/>
          </a:xfrm>
          <a:prstGeom prst="rect">
            <a:avLst/>
          </a:prstGeom>
        </p:spPr>
      </p:pic>
      <p:sp>
        <p:nvSpPr>
          <p:cNvPr id="21" name="TextBox 20"/>
          <p:cNvSpPr txBox="1"/>
          <p:nvPr/>
        </p:nvSpPr>
        <p:spPr>
          <a:xfrm>
            <a:off x="6401090" y="4924468"/>
            <a:ext cx="1986316"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(TIẾT 1)</a:t>
            </a:r>
          </a:p>
        </p:txBody>
      </p:sp>
    </p:spTree>
    <p:extLst>
      <p:ext uri="{BB962C8B-B14F-4D97-AF65-F5344CB8AC3E}">
        <p14:creationId xmlns:p14="http://schemas.microsoft.com/office/powerpoint/2010/main" val="42576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39"/>
                </p:tgtEl>
              </p:cMediaNode>
            </p:audio>
          </p:childTnLst>
        </p:cTn>
      </p:par>
    </p:tnLst>
    <p:bldLst>
      <p:bldP spid="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5231C65-EA97-413F-990C-179FE574AA22}"/>
              </a:ext>
            </a:extLst>
          </p:cNvPr>
          <p:cNvGrpSpPr/>
          <p:nvPr/>
        </p:nvGrpSpPr>
        <p:grpSpPr>
          <a:xfrm>
            <a:off x="1105469" y="711959"/>
            <a:ext cx="9683746" cy="612072"/>
            <a:chOff x="4805191" y="668347"/>
            <a:chExt cx="9683746" cy="612072"/>
          </a:xfrm>
        </p:grpSpPr>
        <p:sp>
          <p:nvSpPr>
            <p:cNvPr id="3" name="Oval 2">
              <a:extLst>
                <a:ext uri="{FF2B5EF4-FFF2-40B4-BE49-F238E27FC236}">
                  <a16:creationId xmlns:a16="http://schemas.microsoft.com/office/drawing/2014/main" id="{517B4F7C-0BA6-4BC5-ACD2-0F04260A141C}"/>
                </a:ext>
              </a:extLst>
            </p:cNvPr>
            <p:cNvSpPr/>
            <p:nvPr/>
          </p:nvSpPr>
          <p:spPr>
            <a:xfrm>
              <a:off x="4805191" y="668347"/>
              <a:ext cx="607222"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endParaRPr lang="vi-VN" sz="3600" b="1" dirty="0"/>
            </a:p>
          </p:txBody>
        </p:sp>
        <p:sp>
          <p:nvSpPr>
            <p:cNvPr id="4" name="TextBox 3">
              <a:extLst>
                <a:ext uri="{FF2B5EF4-FFF2-40B4-BE49-F238E27FC236}">
                  <a16:creationId xmlns:a16="http://schemas.microsoft.com/office/drawing/2014/main" id="{6341F9C8-D45E-4E73-8408-10FD2696F812}"/>
                </a:ext>
              </a:extLst>
            </p:cNvPr>
            <p:cNvSpPr txBox="1"/>
            <p:nvPr/>
          </p:nvSpPr>
          <p:spPr>
            <a:xfrm>
              <a:off x="5412413" y="695644"/>
              <a:ext cx="9076524" cy="584775"/>
            </a:xfrm>
            <a:prstGeom prst="rect">
              <a:avLst/>
            </a:prstGeom>
            <a:noFill/>
          </p:spPr>
          <p:txBody>
            <a:bodyPr wrap="none" rtlCol="0">
              <a:spAutoFit/>
            </a:bodyPr>
            <a:lstStyle/>
            <a:p>
              <a:r>
                <a:rPr lang="en-US" sz="3200" b="1" dirty="0" err="1">
                  <a:latin typeface="UTM Avo" panose="02040603050506020204" pitchFamily="18" charset="0"/>
                </a:rPr>
                <a:t>Có</a:t>
              </a:r>
              <a:r>
                <a:rPr lang="en-US" sz="3200" b="1" dirty="0">
                  <a:latin typeface="UTM Avo" panose="02040603050506020204" pitchFamily="18" charset="0"/>
                </a:rPr>
                <a:t> bao </a:t>
              </a:r>
              <a:r>
                <a:rPr lang="en-US" sz="3200" b="1" dirty="0" err="1">
                  <a:latin typeface="UTM Avo" panose="02040603050506020204" pitchFamily="18" charset="0"/>
                </a:rPr>
                <a:t>nhiêu</a:t>
              </a:r>
              <a:r>
                <a:rPr lang="en-US" sz="3200" b="1" dirty="0">
                  <a:latin typeface="UTM Avo" panose="02040603050506020204" pitchFamily="18" charset="0"/>
                </a:rPr>
                <a:t> </a:t>
              </a:r>
              <a:r>
                <a:rPr lang="en-US" sz="3200" b="1" dirty="0" err="1">
                  <a:latin typeface="UTM Avo" panose="02040603050506020204" pitchFamily="18" charset="0"/>
                </a:rPr>
                <a:t>hình</a:t>
              </a:r>
              <a:r>
                <a:rPr lang="en-US" sz="3200" b="1" dirty="0">
                  <a:latin typeface="UTM Avo" panose="02040603050506020204" pitchFamily="18" charset="0"/>
                </a:rPr>
                <a:t> </a:t>
              </a:r>
              <a:r>
                <a:rPr lang="en-US" sz="3200" b="1" dirty="0" err="1">
                  <a:latin typeface="UTM Avo" panose="02040603050506020204" pitchFamily="18" charset="0"/>
                </a:rPr>
                <a:t>tứ</a:t>
              </a:r>
              <a:r>
                <a:rPr lang="en-US" sz="3200" b="1" dirty="0">
                  <a:latin typeface="UTM Avo" panose="02040603050506020204" pitchFamily="18" charset="0"/>
                </a:rPr>
                <a:t> </a:t>
              </a:r>
              <a:r>
                <a:rPr lang="en-US" sz="3200" b="1" dirty="0" err="1">
                  <a:latin typeface="UTM Avo" panose="02040603050506020204" pitchFamily="18" charset="0"/>
                </a:rPr>
                <a:t>giác</a:t>
              </a:r>
              <a:r>
                <a:rPr lang="en-US" sz="3200" b="1" dirty="0">
                  <a:latin typeface="UTM Avo" panose="02040603050506020204" pitchFamily="18" charset="0"/>
                </a:rPr>
                <a:t> </a:t>
              </a:r>
              <a:r>
                <a:rPr lang="en-US" sz="3200" b="1" dirty="0" err="1">
                  <a:latin typeface="UTM Avo" panose="02040603050506020204" pitchFamily="18" charset="0"/>
                </a:rPr>
                <a:t>trong</a:t>
              </a:r>
              <a:r>
                <a:rPr lang="en-US" sz="3200" b="1" dirty="0">
                  <a:latin typeface="UTM Avo" panose="02040603050506020204" pitchFamily="18" charset="0"/>
                </a:rPr>
                <a:t> </a:t>
              </a:r>
              <a:r>
                <a:rPr lang="en-US" sz="3200" b="1" dirty="0" err="1">
                  <a:latin typeface="UTM Avo" panose="02040603050506020204" pitchFamily="18" charset="0"/>
                </a:rPr>
                <a:t>hình</a:t>
              </a:r>
              <a:r>
                <a:rPr lang="en-US" sz="3200" b="1" dirty="0">
                  <a:latin typeface="UTM Avo" panose="02040603050506020204" pitchFamily="18" charset="0"/>
                </a:rPr>
                <a:t> </a:t>
              </a:r>
              <a:r>
                <a:rPr lang="en-US" sz="3200" b="1" dirty="0" err="1">
                  <a:latin typeface="UTM Avo" panose="02040603050506020204" pitchFamily="18" charset="0"/>
                </a:rPr>
                <a:t>sau</a:t>
              </a:r>
              <a:r>
                <a:rPr lang="en-US" sz="3200" b="1" dirty="0">
                  <a:latin typeface="UTM Avo" panose="02040603050506020204" pitchFamily="18" charset="0"/>
                </a:rPr>
                <a:t>?</a:t>
              </a:r>
              <a:endParaRPr lang="vi-VN" sz="3200" b="1" dirty="0"/>
            </a:p>
          </p:txBody>
        </p:sp>
      </p:grpSp>
      <p:grpSp>
        <p:nvGrpSpPr>
          <p:cNvPr id="5" name="Group 4">
            <a:extLst>
              <a:ext uri="{FF2B5EF4-FFF2-40B4-BE49-F238E27FC236}">
                <a16:creationId xmlns:a16="http://schemas.microsoft.com/office/drawing/2014/main" id="{3F407F17-B1FF-4756-A1DC-0429AC5FC587}"/>
              </a:ext>
            </a:extLst>
          </p:cNvPr>
          <p:cNvGrpSpPr/>
          <p:nvPr/>
        </p:nvGrpSpPr>
        <p:grpSpPr>
          <a:xfrm>
            <a:off x="1110458" y="2442950"/>
            <a:ext cx="5519761" cy="2991310"/>
            <a:chOff x="1727200" y="1321743"/>
            <a:chExt cx="3309257" cy="2067343"/>
          </a:xfrm>
        </p:grpSpPr>
        <p:sp>
          <p:nvSpPr>
            <p:cNvPr id="6" name="Isosceles Triangle 5">
              <a:extLst>
                <a:ext uri="{FF2B5EF4-FFF2-40B4-BE49-F238E27FC236}">
                  <a16:creationId xmlns:a16="http://schemas.microsoft.com/office/drawing/2014/main" id="{419E8CCB-58A9-46AF-9AAB-204D5DD262A2}"/>
                </a:ext>
              </a:extLst>
            </p:cNvPr>
            <p:cNvSpPr/>
            <p:nvPr/>
          </p:nvSpPr>
          <p:spPr>
            <a:xfrm>
              <a:off x="1727200" y="1321743"/>
              <a:ext cx="3309257" cy="2067343"/>
            </a:xfrm>
            <a:prstGeom prst="triangle">
              <a:avLst>
                <a:gd name="adj" fmla="val 23357"/>
              </a:avLst>
            </a:prstGeom>
            <a:solidFill>
              <a:sysClr val="window" lastClr="FFFFFF"/>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AE2A5292-3850-4B99-A7C7-DDD5761BE007}"/>
                </a:ext>
              </a:extLst>
            </p:cNvPr>
            <p:cNvCxnSpPr>
              <a:endCxn id="6" idx="5"/>
            </p:cNvCxnSpPr>
            <p:nvPr/>
          </p:nvCxnSpPr>
          <p:spPr>
            <a:xfrm flipV="1">
              <a:off x="2002971" y="2355415"/>
              <a:ext cx="1765329" cy="300699"/>
            </a:xfrm>
            <a:prstGeom prst="line">
              <a:avLst/>
            </a:prstGeom>
            <a:noFill/>
            <a:ln w="28575" cap="flat" cmpd="sng" algn="ctr">
              <a:solidFill>
                <a:sysClr val="windowText" lastClr="000000">
                  <a:lumMod val="95000"/>
                  <a:lumOff val="5000"/>
                </a:sysClr>
              </a:solidFill>
              <a:prstDash val="solid"/>
              <a:miter lim="800000"/>
            </a:ln>
            <a:effectLst/>
          </p:spPr>
        </p:cxnSp>
        <p:cxnSp>
          <p:nvCxnSpPr>
            <p:cNvPr id="8" name="Straight Connector 7">
              <a:extLst>
                <a:ext uri="{FF2B5EF4-FFF2-40B4-BE49-F238E27FC236}">
                  <a16:creationId xmlns:a16="http://schemas.microsoft.com/office/drawing/2014/main" id="{5C66000A-F14A-4874-9B02-DAB44C250321}"/>
                </a:ext>
              </a:extLst>
            </p:cNvPr>
            <p:cNvCxnSpPr>
              <a:cxnSpLocks/>
              <a:stCxn id="6" idx="5"/>
            </p:cNvCxnSpPr>
            <p:nvPr/>
          </p:nvCxnSpPr>
          <p:spPr>
            <a:xfrm flipH="1">
              <a:off x="3676650" y="2355415"/>
              <a:ext cx="91650" cy="1033671"/>
            </a:xfrm>
            <a:prstGeom prst="line">
              <a:avLst/>
            </a:prstGeom>
            <a:noFill/>
            <a:ln w="28575" cap="flat" cmpd="sng" algn="ctr">
              <a:solidFill>
                <a:sysClr val="windowText" lastClr="000000">
                  <a:lumMod val="95000"/>
                  <a:lumOff val="5000"/>
                </a:sysClr>
              </a:solidFill>
              <a:prstDash val="solid"/>
              <a:miter lim="800000"/>
            </a:ln>
            <a:effectLst/>
          </p:spPr>
        </p:cxnSp>
      </p:grpSp>
      <p:sp>
        <p:nvSpPr>
          <p:cNvPr id="9" name="Trapezoid 30">
            <a:extLst>
              <a:ext uri="{FF2B5EF4-FFF2-40B4-BE49-F238E27FC236}">
                <a16:creationId xmlns:a16="http://schemas.microsoft.com/office/drawing/2014/main" id="{445B8F09-54E1-49F1-B58F-EB95E3005964}"/>
              </a:ext>
            </a:extLst>
          </p:cNvPr>
          <p:cNvSpPr/>
          <p:nvPr/>
        </p:nvSpPr>
        <p:spPr>
          <a:xfrm>
            <a:off x="1110458" y="3937420"/>
            <a:ext cx="5519761" cy="1488462"/>
          </a:xfrm>
          <a:custGeom>
            <a:avLst/>
            <a:gdLst>
              <a:gd name="connsiteX0" fmla="*/ 0 w 3309257"/>
              <a:gd name="connsiteY0" fmla="*/ 891540 h 891540"/>
              <a:gd name="connsiteX1" fmla="*/ 222885 w 3309257"/>
              <a:gd name="connsiteY1" fmla="*/ 0 h 891540"/>
              <a:gd name="connsiteX2" fmla="*/ 3086372 w 3309257"/>
              <a:gd name="connsiteY2" fmla="*/ 0 h 891540"/>
              <a:gd name="connsiteX3" fmla="*/ 3309257 w 3309257"/>
              <a:gd name="connsiteY3" fmla="*/ 891540 h 891540"/>
              <a:gd name="connsiteX4" fmla="*/ 0 w 3309257"/>
              <a:gd name="connsiteY4" fmla="*/ 891540 h 891540"/>
              <a:gd name="connsiteX0" fmla="*/ 0 w 3309257"/>
              <a:gd name="connsiteY0" fmla="*/ 1028700 h 1028700"/>
              <a:gd name="connsiteX1" fmla="*/ 222885 w 3309257"/>
              <a:gd name="connsiteY1" fmla="*/ 137160 h 1028700"/>
              <a:gd name="connsiteX2" fmla="*/ 2034812 w 3309257"/>
              <a:gd name="connsiteY2" fmla="*/ 0 h 1028700"/>
              <a:gd name="connsiteX3" fmla="*/ 3309257 w 3309257"/>
              <a:gd name="connsiteY3" fmla="*/ 1028700 h 1028700"/>
              <a:gd name="connsiteX4" fmla="*/ 0 w 3309257"/>
              <a:gd name="connsiteY4" fmla="*/ 1028700 h 1028700"/>
              <a:gd name="connsiteX0" fmla="*/ 0 w 3309257"/>
              <a:gd name="connsiteY0" fmla="*/ 1028700 h 1028700"/>
              <a:gd name="connsiteX1" fmla="*/ 314325 w 3309257"/>
              <a:gd name="connsiteY1" fmla="*/ 198120 h 1028700"/>
              <a:gd name="connsiteX2" fmla="*/ 2034812 w 3309257"/>
              <a:gd name="connsiteY2" fmla="*/ 0 h 1028700"/>
              <a:gd name="connsiteX3" fmla="*/ 3309257 w 3309257"/>
              <a:gd name="connsiteY3" fmla="*/ 1028700 h 1028700"/>
              <a:gd name="connsiteX4" fmla="*/ 0 w 3309257"/>
              <a:gd name="connsiteY4" fmla="*/ 1028700 h 1028700"/>
              <a:gd name="connsiteX0" fmla="*/ 0 w 3309257"/>
              <a:gd name="connsiteY0" fmla="*/ 1028700 h 1028700"/>
              <a:gd name="connsiteX1" fmla="*/ 306705 w 3309257"/>
              <a:gd name="connsiteY1" fmla="*/ 266700 h 1028700"/>
              <a:gd name="connsiteX2" fmla="*/ 2034812 w 3309257"/>
              <a:gd name="connsiteY2" fmla="*/ 0 h 1028700"/>
              <a:gd name="connsiteX3" fmla="*/ 3309257 w 3309257"/>
              <a:gd name="connsiteY3" fmla="*/ 1028700 h 1028700"/>
              <a:gd name="connsiteX4" fmla="*/ 0 w 3309257"/>
              <a:gd name="connsiteY4" fmla="*/ 1028700 h 1028700"/>
              <a:gd name="connsiteX0" fmla="*/ 0 w 3309257"/>
              <a:gd name="connsiteY0" fmla="*/ 1028700 h 1028700"/>
              <a:gd name="connsiteX1" fmla="*/ 260985 w 3309257"/>
              <a:gd name="connsiteY1" fmla="*/ 381000 h 1028700"/>
              <a:gd name="connsiteX2" fmla="*/ 2034812 w 3309257"/>
              <a:gd name="connsiteY2" fmla="*/ 0 h 1028700"/>
              <a:gd name="connsiteX3" fmla="*/ 3309257 w 3309257"/>
              <a:gd name="connsiteY3" fmla="*/ 1028700 h 1028700"/>
              <a:gd name="connsiteX4" fmla="*/ 0 w 3309257"/>
              <a:gd name="connsiteY4" fmla="*/ 1028700 h 1028700"/>
              <a:gd name="connsiteX0" fmla="*/ 0 w 3309257"/>
              <a:gd name="connsiteY0" fmla="*/ 1028700 h 1028700"/>
              <a:gd name="connsiteX1" fmla="*/ 283845 w 3309257"/>
              <a:gd name="connsiteY1" fmla="*/ 312420 h 1028700"/>
              <a:gd name="connsiteX2" fmla="*/ 2034812 w 3309257"/>
              <a:gd name="connsiteY2" fmla="*/ 0 h 1028700"/>
              <a:gd name="connsiteX3" fmla="*/ 3309257 w 3309257"/>
              <a:gd name="connsiteY3" fmla="*/ 1028700 h 1028700"/>
              <a:gd name="connsiteX4" fmla="*/ 0 w 3309257"/>
              <a:gd name="connsiteY4" fmla="*/ 102870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257" h="1028700">
                <a:moveTo>
                  <a:pt x="0" y="1028700"/>
                </a:moveTo>
                <a:lnTo>
                  <a:pt x="283845" y="312420"/>
                </a:lnTo>
                <a:lnTo>
                  <a:pt x="2034812" y="0"/>
                </a:lnTo>
                <a:lnTo>
                  <a:pt x="3309257" y="1028700"/>
                </a:lnTo>
                <a:lnTo>
                  <a:pt x="0" y="1028700"/>
                </a:lnTo>
                <a:close/>
              </a:path>
            </a:pathLst>
          </a:custGeom>
          <a:solidFill>
            <a:srgbClr val="92D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0" name="Rectangle 28">
            <a:extLst>
              <a:ext uri="{FF2B5EF4-FFF2-40B4-BE49-F238E27FC236}">
                <a16:creationId xmlns:a16="http://schemas.microsoft.com/office/drawing/2014/main" id="{A4F363D7-DCD1-488C-8B0B-74678334E604}"/>
              </a:ext>
            </a:extLst>
          </p:cNvPr>
          <p:cNvSpPr/>
          <p:nvPr/>
        </p:nvSpPr>
        <p:spPr>
          <a:xfrm>
            <a:off x="1105469" y="3912587"/>
            <a:ext cx="3393714" cy="1513295"/>
          </a:xfrm>
          <a:custGeom>
            <a:avLst/>
            <a:gdLst>
              <a:gd name="connsiteX0" fmla="*/ 0 w 1996530"/>
              <a:gd name="connsiteY0" fmla="*/ 0 h 1122063"/>
              <a:gd name="connsiteX1" fmla="*/ 1996530 w 1996530"/>
              <a:gd name="connsiteY1" fmla="*/ 0 h 1122063"/>
              <a:gd name="connsiteX2" fmla="*/ 1996530 w 1996530"/>
              <a:gd name="connsiteY2" fmla="*/ 1122063 h 1122063"/>
              <a:gd name="connsiteX3" fmla="*/ 0 w 1996530"/>
              <a:gd name="connsiteY3" fmla="*/ 1122063 h 1122063"/>
              <a:gd name="connsiteX4" fmla="*/ 0 w 1996530"/>
              <a:gd name="connsiteY4" fmla="*/ 0 h 1122063"/>
              <a:gd name="connsiteX0" fmla="*/ 0 w 2034630"/>
              <a:gd name="connsiteY0" fmla="*/ 0 h 1122063"/>
              <a:gd name="connsiteX1" fmla="*/ 2034630 w 2034630"/>
              <a:gd name="connsiteY1" fmla="*/ 76200 h 1122063"/>
              <a:gd name="connsiteX2" fmla="*/ 1996530 w 2034630"/>
              <a:gd name="connsiteY2" fmla="*/ 1122063 h 1122063"/>
              <a:gd name="connsiteX3" fmla="*/ 0 w 2034630"/>
              <a:gd name="connsiteY3" fmla="*/ 1122063 h 1122063"/>
              <a:gd name="connsiteX4" fmla="*/ 0 w 2034630"/>
              <a:gd name="connsiteY4" fmla="*/ 0 h 1122063"/>
              <a:gd name="connsiteX0" fmla="*/ 0 w 2034630"/>
              <a:gd name="connsiteY0" fmla="*/ 0 h 1122063"/>
              <a:gd name="connsiteX1" fmla="*/ 2034630 w 2034630"/>
              <a:gd name="connsiteY1" fmla="*/ 76200 h 1122063"/>
              <a:gd name="connsiteX2" fmla="*/ 1964780 w 2034630"/>
              <a:gd name="connsiteY2" fmla="*/ 1115713 h 1122063"/>
              <a:gd name="connsiteX3" fmla="*/ 0 w 2034630"/>
              <a:gd name="connsiteY3" fmla="*/ 1122063 h 1122063"/>
              <a:gd name="connsiteX4" fmla="*/ 0 w 2034630"/>
              <a:gd name="connsiteY4" fmla="*/ 0 h 1122063"/>
              <a:gd name="connsiteX0" fmla="*/ 0 w 2034630"/>
              <a:gd name="connsiteY0" fmla="*/ 0 h 1122063"/>
              <a:gd name="connsiteX1" fmla="*/ 2034630 w 2034630"/>
              <a:gd name="connsiteY1" fmla="*/ 76200 h 1122063"/>
              <a:gd name="connsiteX2" fmla="*/ 1939380 w 2034630"/>
              <a:gd name="connsiteY2" fmla="*/ 1122063 h 1122063"/>
              <a:gd name="connsiteX3" fmla="*/ 0 w 2034630"/>
              <a:gd name="connsiteY3" fmla="*/ 1122063 h 1122063"/>
              <a:gd name="connsiteX4" fmla="*/ 0 w 2034630"/>
              <a:gd name="connsiteY4" fmla="*/ 0 h 1122063"/>
              <a:gd name="connsiteX0" fmla="*/ 0 w 2034630"/>
              <a:gd name="connsiteY0" fmla="*/ 0 h 1122063"/>
              <a:gd name="connsiteX1" fmla="*/ 2034630 w 2034630"/>
              <a:gd name="connsiteY1" fmla="*/ 76200 h 1122063"/>
              <a:gd name="connsiteX2" fmla="*/ 1939380 w 2034630"/>
              <a:gd name="connsiteY2" fmla="*/ 1122063 h 1122063"/>
              <a:gd name="connsiteX3" fmla="*/ 0 w 2034630"/>
              <a:gd name="connsiteY3" fmla="*/ 1122063 h 1122063"/>
              <a:gd name="connsiteX4" fmla="*/ 0 w 2034630"/>
              <a:gd name="connsiteY4" fmla="*/ 0 h 1122063"/>
              <a:gd name="connsiteX0" fmla="*/ 323850 w 2034630"/>
              <a:gd name="connsiteY0" fmla="*/ 171450 h 1045863"/>
              <a:gd name="connsiteX1" fmla="*/ 2034630 w 2034630"/>
              <a:gd name="connsiteY1" fmla="*/ 0 h 1045863"/>
              <a:gd name="connsiteX2" fmla="*/ 1939380 w 2034630"/>
              <a:gd name="connsiteY2" fmla="*/ 1045863 h 1045863"/>
              <a:gd name="connsiteX3" fmla="*/ 0 w 2034630"/>
              <a:gd name="connsiteY3" fmla="*/ 1045863 h 1045863"/>
              <a:gd name="connsiteX4" fmla="*/ 323850 w 2034630"/>
              <a:gd name="connsiteY4" fmla="*/ 171450 h 1045863"/>
              <a:gd name="connsiteX0" fmla="*/ 323850 w 2034630"/>
              <a:gd name="connsiteY0" fmla="*/ 171450 h 1045863"/>
              <a:gd name="connsiteX1" fmla="*/ 2034630 w 2034630"/>
              <a:gd name="connsiteY1" fmla="*/ 0 h 1045863"/>
              <a:gd name="connsiteX2" fmla="*/ 1939380 w 2034630"/>
              <a:gd name="connsiteY2" fmla="*/ 1045863 h 1045863"/>
              <a:gd name="connsiteX3" fmla="*/ 0 w 2034630"/>
              <a:gd name="connsiteY3" fmla="*/ 1045863 h 1045863"/>
              <a:gd name="connsiteX4" fmla="*/ 323850 w 2034630"/>
              <a:gd name="connsiteY4" fmla="*/ 171450 h 1045863"/>
              <a:gd name="connsiteX0" fmla="*/ 330200 w 2034630"/>
              <a:gd name="connsiteY0" fmla="*/ 177800 h 1045863"/>
              <a:gd name="connsiteX1" fmla="*/ 2034630 w 2034630"/>
              <a:gd name="connsiteY1" fmla="*/ 0 h 1045863"/>
              <a:gd name="connsiteX2" fmla="*/ 1939380 w 2034630"/>
              <a:gd name="connsiteY2" fmla="*/ 1045863 h 1045863"/>
              <a:gd name="connsiteX3" fmla="*/ 0 w 2034630"/>
              <a:gd name="connsiteY3" fmla="*/ 1045863 h 1045863"/>
              <a:gd name="connsiteX4" fmla="*/ 330200 w 2034630"/>
              <a:gd name="connsiteY4" fmla="*/ 177800 h 1045863"/>
              <a:gd name="connsiteX0" fmla="*/ 254000 w 2034630"/>
              <a:gd name="connsiteY0" fmla="*/ 387350 h 1045863"/>
              <a:gd name="connsiteX1" fmla="*/ 2034630 w 2034630"/>
              <a:gd name="connsiteY1" fmla="*/ 0 h 1045863"/>
              <a:gd name="connsiteX2" fmla="*/ 1939380 w 2034630"/>
              <a:gd name="connsiteY2" fmla="*/ 1045863 h 1045863"/>
              <a:gd name="connsiteX3" fmla="*/ 0 w 2034630"/>
              <a:gd name="connsiteY3" fmla="*/ 1045863 h 1045863"/>
              <a:gd name="connsiteX4" fmla="*/ 254000 w 2034630"/>
              <a:gd name="connsiteY4" fmla="*/ 387350 h 1045863"/>
              <a:gd name="connsiteX0" fmla="*/ 273050 w 2034630"/>
              <a:gd name="connsiteY0" fmla="*/ 323850 h 1045863"/>
              <a:gd name="connsiteX1" fmla="*/ 2034630 w 2034630"/>
              <a:gd name="connsiteY1" fmla="*/ 0 h 1045863"/>
              <a:gd name="connsiteX2" fmla="*/ 1939380 w 2034630"/>
              <a:gd name="connsiteY2" fmla="*/ 1045863 h 1045863"/>
              <a:gd name="connsiteX3" fmla="*/ 0 w 2034630"/>
              <a:gd name="connsiteY3" fmla="*/ 1045863 h 1045863"/>
              <a:gd name="connsiteX4" fmla="*/ 273050 w 2034630"/>
              <a:gd name="connsiteY4" fmla="*/ 323850 h 104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4630" h="1045863">
                <a:moveTo>
                  <a:pt x="273050" y="323850"/>
                </a:moveTo>
                <a:lnTo>
                  <a:pt x="2034630" y="0"/>
                </a:lnTo>
                <a:cubicBezTo>
                  <a:pt x="2002880" y="348621"/>
                  <a:pt x="1990180" y="506742"/>
                  <a:pt x="1939380" y="1045863"/>
                </a:cubicBezTo>
                <a:lnTo>
                  <a:pt x="0" y="1045863"/>
                </a:lnTo>
                <a:lnTo>
                  <a:pt x="273050" y="323850"/>
                </a:lnTo>
                <a:close/>
              </a:path>
            </a:pathLst>
          </a:custGeom>
          <a:solidFill>
            <a:srgbClr val="93DCF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9" name="Picture 18"/>
          <p:cNvPicPr>
            <a:picLocks noChangeAspect="1"/>
          </p:cNvPicPr>
          <p:nvPr/>
        </p:nvPicPr>
        <p:blipFill>
          <a:blip r:embed="rId2"/>
          <a:stretch>
            <a:fillRect/>
          </a:stretch>
        </p:blipFill>
        <p:spPr>
          <a:xfrm>
            <a:off x="1085127" y="2442950"/>
            <a:ext cx="3414056" cy="2991310"/>
          </a:xfrm>
          <a:prstGeom prst="rect">
            <a:avLst/>
          </a:prstGeom>
        </p:spPr>
      </p:pic>
      <p:sp>
        <p:nvSpPr>
          <p:cNvPr id="20" name="Rectangle: Rounded Corners 32">
            <a:extLst>
              <a:ext uri="{FF2B5EF4-FFF2-40B4-BE49-F238E27FC236}">
                <a16:creationId xmlns:a16="http://schemas.microsoft.com/office/drawing/2014/main" id="{1D5C7BA8-D421-4A60-9537-80A6CC79F726}"/>
              </a:ext>
            </a:extLst>
          </p:cNvPr>
          <p:cNvSpPr/>
          <p:nvPr/>
        </p:nvSpPr>
        <p:spPr>
          <a:xfrm>
            <a:off x="5485111" y="2067187"/>
            <a:ext cx="5434700" cy="1502628"/>
          </a:xfrm>
          <a:prstGeom prst="roundRect">
            <a:avLst>
              <a:gd name="adj" fmla="val 20752"/>
            </a:avLst>
          </a:prstGeom>
          <a:solidFill>
            <a:srgbClr val="F7EE79"/>
          </a:solidFill>
          <a:effectLst>
            <a:softEdge rad="12700"/>
          </a:effectLst>
        </p:spPr>
        <p:txBody>
          <a:bodyPr wrap="square">
            <a:spAutoFit/>
          </a:bodyPr>
          <a:lstStyle/>
          <a:p>
            <a:pPr algn="ctr"/>
            <a:r>
              <a:rPr lang="en-US" sz="4000" b="1" dirty="0" err="1">
                <a:solidFill>
                  <a:srgbClr val="FB1D12"/>
                </a:solidFill>
                <a:latin typeface="UTM Avo" panose="02040603050506020204" pitchFamily="18" charset="0"/>
              </a:rPr>
              <a:t>Trong</a:t>
            </a:r>
            <a:r>
              <a:rPr lang="en-US" sz="4000" b="1" dirty="0">
                <a:solidFill>
                  <a:srgbClr val="FB1D12"/>
                </a:solidFill>
                <a:latin typeface="UTM Avo" panose="02040603050506020204" pitchFamily="18" charset="0"/>
              </a:rPr>
              <a:t> </a:t>
            </a:r>
            <a:r>
              <a:rPr lang="en-US" sz="4000" b="1" dirty="0" err="1">
                <a:solidFill>
                  <a:srgbClr val="FB1D12"/>
                </a:solidFill>
                <a:latin typeface="UTM Avo" panose="02040603050506020204" pitchFamily="18" charset="0"/>
              </a:rPr>
              <a:t>hình</a:t>
            </a:r>
            <a:r>
              <a:rPr lang="en-US" sz="4000" b="1" dirty="0">
                <a:solidFill>
                  <a:srgbClr val="FB1D12"/>
                </a:solidFill>
                <a:latin typeface="UTM Avo" panose="02040603050506020204" pitchFamily="18" charset="0"/>
              </a:rPr>
              <a:t> </a:t>
            </a:r>
            <a:r>
              <a:rPr lang="en-US" sz="4000" b="1" dirty="0" err="1">
                <a:solidFill>
                  <a:srgbClr val="FB1D12"/>
                </a:solidFill>
                <a:latin typeface="UTM Avo" panose="02040603050506020204" pitchFamily="18" charset="0"/>
              </a:rPr>
              <a:t>có</a:t>
            </a:r>
            <a:r>
              <a:rPr lang="en-US" sz="4000" b="1" dirty="0">
                <a:solidFill>
                  <a:srgbClr val="FB1D12"/>
                </a:solidFill>
                <a:latin typeface="UTM Avo" panose="02040603050506020204" pitchFamily="18" charset="0"/>
              </a:rPr>
              <a:t> </a:t>
            </a:r>
            <a:r>
              <a:rPr lang="en-US" sz="4000" b="1" dirty="0">
                <a:solidFill>
                  <a:srgbClr val="00B050"/>
                </a:solidFill>
                <a:latin typeface="UTM Avo" panose="02040603050506020204" pitchFamily="18" charset="0"/>
              </a:rPr>
              <a:t>3</a:t>
            </a:r>
            <a:r>
              <a:rPr lang="en-US" sz="4000" b="1" dirty="0">
                <a:solidFill>
                  <a:srgbClr val="FB1D12"/>
                </a:solidFill>
                <a:latin typeface="UTM Avo" panose="02040603050506020204" pitchFamily="18" charset="0"/>
              </a:rPr>
              <a:t> </a:t>
            </a:r>
            <a:r>
              <a:rPr lang="en-US" sz="4000" b="1" dirty="0" err="1">
                <a:solidFill>
                  <a:srgbClr val="FB1D12"/>
                </a:solidFill>
                <a:latin typeface="UTM Avo" panose="02040603050506020204" pitchFamily="18" charset="0"/>
              </a:rPr>
              <a:t>hình</a:t>
            </a:r>
            <a:r>
              <a:rPr lang="en-US" sz="4000" b="1" dirty="0">
                <a:solidFill>
                  <a:srgbClr val="FB1D12"/>
                </a:solidFill>
                <a:latin typeface="UTM Avo" panose="02040603050506020204" pitchFamily="18" charset="0"/>
              </a:rPr>
              <a:t> </a:t>
            </a:r>
            <a:r>
              <a:rPr lang="en-US" sz="4000" b="1" dirty="0" err="1">
                <a:solidFill>
                  <a:srgbClr val="FB1D12"/>
                </a:solidFill>
                <a:latin typeface="UTM Avo" panose="02040603050506020204" pitchFamily="18" charset="0"/>
              </a:rPr>
              <a:t>tứ</a:t>
            </a:r>
            <a:r>
              <a:rPr lang="en-US" sz="4000" b="1" dirty="0">
                <a:solidFill>
                  <a:srgbClr val="FB1D12"/>
                </a:solidFill>
                <a:latin typeface="UTM Avo" panose="02040603050506020204" pitchFamily="18" charset="0"/>
              </a:rPr>
              <a:t> </a:t>
            </a:r>
            <a:r>
              <a:rPr lang="en-US" sz="4000" b="1" dirty="0" err="1">
                <a:solidFill>
                  <a:srgbClr val="FB1D12"/>
                </a:solidFill>
                <a:latin typeface="UTM Avo" panose="02040603050506020204" pitchFamily="18" charset="0"/>
              </a:rPr>
              <a:t>giác</a:t>
            </a:r>
            <a:r>
              <a:rPr lang="en-US" sz="4000" b="1" dirty="0">
                <a:solidFill>
                  <a:srgbClr val="FB1D12"/>
                </a:solidFill>
                <a:latin typeface="UTM Avo" panose="02040603050506020204" pitchFamily="18" charset="0"/>
              </a:rPr>
              <a:t>.</a:t>
            </a:r>
            <a:endParaRPr lang="vi-VN" sz="4000" b="1" dirty="0">
              <a:solidFill>
                <a:srgbClr val="FB1D12"/>
              </a:solidFill>
            </a:endParaRPr>
          </a:p>
        </p:txBody>
      </p:sp>
    </p:spTree>
    <p:extLst>
      <p:ext uri="{BB962C8B-B14F-4D97-AF65-F5344CB8AC3E}">
        <p14:creationId xmlns:p14="http://schemas.microsoft.com/office/powerpoint/2010/main" val="6404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BCD5C1-F4F8-485B-940E-F39073DA2BCD}"/>
              </a:ext>
            </a:extLst>
          </p:cNvPr>
          <p:cNvGrpSpPr/>
          <p:nvPr/>
        </p:nvGrpSpPr>
        <p:grpSpPr>
          <a:xfrm>
            <a:off x="996161" y="957414"/>
            <a:ext cx="9859987" cy="584776"/>
            <a:chOff x="4859782" y="695643"/>
            <a:chExt cx="9859987" cy="584776"/>
          </a:xfrm>
        </p:grpSpPr>
        <p:sp>
          <p:nvSpPr>
            <p:cNvPr id="3" name="Oval 2">
              <a:extLst>
                <a:ext uri="{FF2B5EF4-FFF2-40B4-BE49-F238E27FC236}">
                  <a16:creationId xmlns:a16="http://schemas.microsoft.com/office/drawing/2014/main" id="{1483AD2B-1C82-4A84-8064-92E8C4F5432B}"/>
                </a:ext>
              </a:extLst>
            </p:cNvPr>
            <p:cNvSpPr/>
            <p:nvPr/>
          </p:nvSpPr>
          <p:spPr>
            <a:xfrm>
              <a:off x="4859782" y="695643"/>
              <a:ext cx="552631"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endParaRPr lang="vi-VN" sz="3600" b="1" dirty="0"/>
            </a:p>
          </p:txBody>
        </p:sp>
        <p:sp>
          <p:nvSpPr>
            <p:cNvPr id="4" name="TextBox 3">
              <a:extLst>
                <a:ext uri="{FF2B5EF4-FFF2-40B4-BE49-F238E27FC236}">
                  <a16:creationId xmlns:a16="http://schemas.microsoft.com/office/drawing/2014/main" id="{38636150-E909-48D0-A9CA-B6B92D9A95B8}"/>
                </a:ext>
              </a:extLst>
            </p:cNvPr>
            <p:cNvSpPr txBox="1"/>
            <p:nvPr/>
          </p:nvSpPr>
          <p:spPr>
            <a:xfrm>
              <a:off x="5412413" y="695644"/>
              <a:ext cx="9307356" cy="584775"/>
            </a:xfrm>
            <a:prstGeom prst="rect">
              <a:avLst/>
            </a:prstGeom>
            <a:noFill/>
          </p:spPr>
          <p:txBody>
            <a:bodyPr wrap="none" rtlCol="0">
              <a:spAutoFit/>
            </a:bodyPr>
            <a:lstStyle/>
            <a:p>
              <a:r>
                <a:rPr lang="en-US" sz="3200" b="1" dirty="0" err="1">
                  <a:latin typeface="UTM Avo" panose="02040603050506020204" pitchFamily="18" charset="0"/>
                </a:rPr>
                <a:t>Hình</a:t>
              </a:r>
              <a:r>
                <a:rPr lang="en-US" sz="3200" b="1" dirty="0">
                  <a:latin typeface="UTM Avo" panose="02040603050506020204" pitchFamily="18" charset="0"/>
                </a:rPr>
                <a:t> </a:t>
              </a:r>
              <a:r>
                <a:rPr lang="en-US" sz="3200" b="1" dirty="0" err="1">
                  <a:latin typeface="UTM Avo" panose="02040603050506020204" pitchFamily="18" charset="0"/>
                </a:rPr>
                <a:t>nào</a:t>
              </a:r>
              <a:r>
                <a:rPr lang="en-US" sz="3200" b="1" dirty="0">
                  <a:latin typeface="UTM Avo" panose="02040603050506020204" pitchFamily="18" charset="0"/>
                </a:rPr>
                <a:t> </a:t>
              </a: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khối</a:t>
              </a:r>
              <a:r>
                <a:rPr lang="en-US" sz="3200" b="1" dirty="0">
                  <a:latin typeface="UTM Avo" panose="02040603050506020204" pitchFamily="18" charset="0"/>
                </a:rPr>
                <a:t> </a:t>
              </a:r>
              <a:r>
                <a:rPr lang="en-US" sz="3200" b="1" dirty="0" err="1">
                  <a:latin typeface="UTM Avo" panose="02040603050506020204" pitchFamily="18" charset="0"/>
                </a:rPr>
                <a:t>trụ</a:t>
              </a:r>
              <a:r>
                <a:rPr lang="en-US" sz="3200" b="1" dirty="0">
                  <a:latin typeface="UTM Avo" panose="02040603050506020204" pitchFamily="18" charset="0"/>
                </a:rPr>
                <a:t>? </a:t>
              </a:r>
              <a:r>
                <a:rPr lang="en-US" sz="3200" b="1" dirty="0" err="1">
                  <a:latin typeface="UTM Avo" panose="02040603050506020204" pitchFamily="18" charset="0"/>
                </a:rPr>
                <a:t>Hình</a:t>
              </a:r>
              <a:r>
                <a:rPr lang="en-US" sz="3200" b="1" dirty="0">
                  <a:latin typeface="UTM Avo" panose="02040603050506020204" pitchFamily="18" charset="0"/>
                </a:rPr>
                <a:t> </a:t>
              </a:r>
              <a:r>
                <a:rPr lang="en-US" sz="3200" b="1" dirty="0" err="1">
                  <a:latin typeface="UTM Avo" panose="02040603050506020204" pitchFamily="18" charset="0"/>
                </a:rPr>
                <a:t>nào</a:t>
              </a:r>
              <a:r>
                <a:rPr lang="en-US" sz="3200" b="1" dirty="0">
                  <a:latin typeface="UTM Avo" panose="02040603050506020204" pitchFamily="18" charset="0"/>
                </a:rPr>
                <a:t> </a:t>
              </a: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khối</a:t>
              </a:r>
              <a:r>
                <a:rPr lang="en-US" sz="3200" b="1" dirty="0">
                  <a:latin typeface="UTM Avo" panose="02040603050506020204" pitchFamily="18" charset="0"/>
                </a:rPr>
                <a:t> </a:t>
              </a:r>
              <a:r>
                <a:rPr lang="en-US" sz="3200" b="1" dirty="0" err="1">
                  <a:latin typeface="UTM Avo" panose="02040603050506020204" pitchFamily="18" charset="0"/>
                </a:rPr>
                <a:t>cầu</a:t>
              </a:r>
              <a:r>
                <a:rPr lang="en-US" sz="3200" b="1" dirty="0">
                  <a:latin typeface="UTM Avo" panose="02040603050506020204" pitchFamily="18" charset="0"/>
                </a:rPr>
                <a:t>?</a:t>
              </a:r>
              <a:endParaRPr lang="vi-VN" sz="3200" b="1" dirty="0"/>
            </a:p>
          </p:txBody>
        </p:sp>
      </p:grpSp>
      <p:pic>
        <p:nvPicPr>
          <p:cNvPr id="5" name="Picture 4">
            <a:extLst>
              <a:ext uri="{FF2B5EF4-FFF2-40B4-BE49-F238E27FC236}">
                <a16:creationId xmlns:a16="http://schemas.microsoft.com/office/drawing/2014/main" id="{8929934A-D1BE-4685-A290-7DE5305276EF}"/>
              </a:ext>
            </a:extLst>
          </p:cNvPr>
          <p:cNvPicPr>
            <a:picLocks noChangeAspect="1"/>
          </p:cNvPicPr>
          <p:nvPr/>
        </p:nvPicPr>
        <p:blipFill rotWithShape="1">
          <a:blip r:embed="rId2">
            <a:clrChange>
              <a:clrFrom>
                <a:srgbClr val="FFFFFF"/>
              </a:clrFrom>
              <a:clrTo>
                <a:srgbClr val="FFFFFF">
                  <a:alpha val="0"/>
                </a:srgbClr>
              </a:clrTo>
            </a:clrChange>
          </a:blip>
          <a:srcRect t="23401"/>
          <a:stretch/>
        </p:blipFill>
        <p:spPr>
          <a:xfrm>
            <a:off x="709684" y="2678384"/>
            <a:ext cx="10432943" cy="2221162"/>
          </a:xfrm>
          <a:prstGeom prst="rect">
            <a:avLst/>
          </a:prstGeom>
        </p:spPr>
      </p:pic>
      <p:grpSp>
        <p:nvGrpSpPr>
          <p:cNvPr id="6" name="Group 5">
            <a:extLst>
              <a:ext uri="{FF2B5EF4-FFF2-40B4-BE49-F238E27FC236}">
                <a16:creationId xmlns:a16="http://schemas.microsoft.com/office/drawing/2014/main" id="{ECC41BB8-9140-485A-BDF5-B75DA9C8DCCD}"/>
              </a:ext>
            </a:extLst>
          </p:cNvPr>
          <p:cNvGrpSpPr/>
          <p:nvPr/>
        </p:nvGrpSpPr>
        <p:grpSpPr>
          <a:xfrm>
            <a:off x="4094329" y="1542189"/>
            <a:ext cx="1582748" cy="1269250"/>
            <a:chOff x="3152633" y="3892277"/>
            <a:chExt cx="1582748" cy="652918"/>
          </a:xfrm>
        </p:grpSpPr>
        <p:cxnSp>
          <p:nvCxnSpPr>
            <p:cNvPr id="7" name="Straight Connector 6">
              <a:extLst>
                <a:ext uri="{FF2B5EF4-FFF2-40B4-BE49-F238E27FC236}">
                  <a16:creationId xmlns:a16="http://schemas.microsoft.com/office/drawing/2014/main" id="{51F79E23-26DB-4082-8E0A-BB940C620A25}"/>
                </a:ext>
              </a:extLst>
            </p:cNvPr>
            <p:cNvCxnSpPr/>
            <p:nvPr/>
          </p:nvCxnSpPr>
          <p:spPr>
            <a:xfrm>
              <a:off x="3272341" y="3892277"/>
              <a:ext cx="14630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92D368-415F-4FE5-B680-9FC45CF30CAB}"/>
                </a:ext>
              </a:extLst>
            </p:cNvPr>
            <p:cNvCxnSpPr/>
            <p:nvPr/>
          </p:nvCxnSpPr>
          <p:spPr>
            <a:xfrm flipH="1">
              <a:off x="3152633" y="3892277"/>
              <a:ext cx="695467" cy="6529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87776B5-DA05-4ED5-A834-8C0633D1DC5E}"/>
              </a:ext>
            </a:extLst>
          </p:cNvPr>
          <p:cNvGrpSpPr/>
          <p:nvPr/>
        </p:nvGrpSpPr>
        <p:grpSpPr>
          <a:xfrm>
            <a:off x="8733569" y="1467118"/>
            <a:ext cx="1645920" cy="1480796"/>
            <a:chOff x="3272341" y="3892277"/>
            <a:chExt cx="1760693" cy="820341"/>
          </a:xfrm>
        </p:grpSpPr>
        <p:cxnSp>
          <p:nvCxnSpPr>
            <p:cNvPr id="10" name="Straight Connector 9">
              <a:extLst>
                <a:ext uri="{FF2B5EF4-FFF2-40B4-BE49-F238E27FC236}">
                  <a16:creationId xmlns:a16="http://schemas.microsoft.com/office/drawing/2014/main" id="{C9DAAD82-7885-4081-A526-4372B6AE5F2A}"/>
                </a:ext>
              </a:extLst>
            </p:cNvPr>
            <p:cNvCxnSpPr/>
            <p:nvPr/>
          </p:nvCxnSpPr>
          <p:spPr>
            <a:xfrm>
              <a:off x="3272341" y="3892277"/>
              <a:ext cx="1760693" cy="0"/>
            </a:xfrm>
            <a:prstGeom prst="line">
              <a:avLst/>
            </a:prstGeom>
            <a:ln w="38100">
              <a:solidFill>
                <a:srgbClr val="FB1D12"/>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C6E098-E16F-4503-A717-FC7DB500F498}"/>
                </a:ext>
              </a:extLst>
            </p:cNvPr>
            <p:cNvCxnSpPr>
              <a:cxnSpLocks/>
            </p:cNvCxnSpPr>
            <p:nvPr/>
          </p:nvCxnSpPr>
          <p:spPr>
            <a:xfrm>
              <a:off x="4039191" y="3892277"/>
              <a:ext cx="813765" cy="820341"/>
            </a:xfrm>
            <a:prstGeom prst="straightConnector1">
              <a:avLst/>
            </a:prstGeom>
            <a:ln w="38100">
              <a:solidFill>
                <a:srgbClr val="FB1D1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48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3284B69-B012-4E6A-A049-731DADCF3C95}"/>
              </a:ext>
            </a:extLst>
          </p:cNvPr>
          <p:cNvSpPr/>
          <p:nvPr/>
        </p:nvSpPr>
        <p:spPr>
          <a:xfrm>
            <a:off x="989545" y="74141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3" name="TextBox 2">
            <a:extLst>
              <a:ext uri="{FF2B5EF4-FFF2-40B4-BE49-F238E27FC236}">
                <a16:creationId xmlns:a16="http://schemas.microsoft.com/office/drawing/2014/main" id="{F55854EA-0DDE-4057-A60B-BCE3DDFECA2B}"/>
              </a:ext>
            </a:extLst>
          </p:cNvPr>
          <p:cNvSpPr txBox="1"/>
          <p:nvPr/>
        </p:nvSpPr>
        <p:spPr>
          <a:xfrm>
            <a:off x="1541166" y="590964"/>
            <a:ext cx="5542021" cy="830997"/>
          </a:xfrm>
          <a:prstGeom prst="rect">
            <a:avLst/>
          </a:prstGeom>
          <a:noFill/>
        </p:spPr>
        <p:txBody>
          <a:bodyPr wrap="square" rtlCol="0">
            <a:spAutoFit/>
          </a:bodyPr>
          <a:lstStyle/>
          <a:p>
            <a:pPr>
              <a:lnSpc>
                <a:spcPct val="150000"/>
              </a:lnSpc>
            </a:pPr>
            <a:r>
              <a:rPr lang="en-US" sz="3200" b="1" dirty="0" err="1">
                <a:latin typeface="UTM Avo" panose="02040603050506020204" pitchFamily="18" charset="0"/>
              </a:rPr>
              <a:t>Vẽ</a:t>
            </a:r>
            <a:r>
              <a:rPr lang="en-US" sz="3200" b="1" dirty="0">
                <a:latin typeface="UTM Avo" panose="02040603050506020204" pitchFamily="18" charset="0"/>
              </a:rPr>
              <a:t> </a:t>
            </a:r>
            <a:r>
              <a:rPr lang="en-US" sz="3200" b="1" dirty="0" err="1">
                <a:latin typeface="UTM Avo" panose="02040603050506020204" pitchFamily="18" charset="0"/>
              </a:rPr>
              <a:t>hình</a:t>
            </a:r>
            <a:r>
              <a:rPr lang="en-US" sz="3200" b="1" dirty="0">
                <a:latin typeface="UTM Avo" panose="02040603050506020204" pitchFamily="18" charset="0"/>
              </a:rPr>
              <a:t> (Theo </a:t>
            </a:r>
            <a:r>
              <a:rPr lang="en-US" sz="3200" b="1" dirty="0" err="1">
                <a:latin typeface="UTM Avo" panose="02040603050506020204" pitchFamily="18" charset="0"/>
              </a:rPr>
              <a:t>mẫu</a:t>
            </a:r>
            <a:r>
              <a:rPr lang="en-US" sz="3200" b="1" dirty="0">
                <a:latin typeface="UTM Avo" panose="02040603050506020204" pitchFamily="18" charset="0"/>
              </a:rPr>
              <a:t>).</a:t>
            </a:r>
            <a:endParaRPr lang="vi-VN" sz="3200" b="1" dirty="0"/>
          </a:p>
        </p:txBody>
      </p:sp>
      <p:pic>
        <p:nvPicPr>
          <p:cNvPr id="4" name="Picture 3">
            <a:extLst>
              <a:ext uri="{FF2B5EF4-FFF2-40B4-BE49-F238E27FC236}">
                <a16:creationId xmlns:a16="http://schemas.microsoft.com/office/drawing/2014/main" id="{647EF658-3A0D-4C6F-BF37-0E246BC5B1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989545" y="1490585"/>
            <a:ext cx="7631361" cy="3876829"/>
          </a:xfrm>
          <a:prstGeom prst="rect">
            <a:avLst/>
          </a:prstGeom>
        </p:spPr>
      </p:pic>
      <p:pic>
        <p:nvPicPr>
          <p:cNvPr id="5" name="Picture 6" descr="Happy Kid Draw Flower Painting | Drawing for kids, Girls cartoon art, Cartoon  kids">
            <a:extLst>
              <a:ext uri="{FF2B5EF4-FFF2-40B4-BE49-F238E27FC236}">
                <a16:creationId xmlns:a16="http://schemas.microsoft.com/office/drawing/2014/main" id="{5A906402-E6E5-4EE9-88B3-07E29EB428E2}"/>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173372" y="3117133"/>
            <a:ext cx="3740867" cy="374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1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1B55B1C-6B98-4633-910F-F9793CAC2563}"/>
              </a:ext>
            </a:extLst>
          </p:cNvPr>
          <p:cNvSpPr/>
          <p:nvPr/>
        </p:nvSpPr>
        <p:spPr>
          <a:xfrm>
            <a:off x="989545" y="741415"/>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5</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63D5C945-9A70-4F2E-8317-E1955D27E501}"/>
              </a:ext>
            </a:extLst>
          </p:cNvPr>
          <p:cNvSpPr txBox="1"/>
          <p:nvPr/>
        </p:nvSpPr>
        <p:spPr>
          <a:xfrm>
            <a:off x="1426867" y="547318"/>
            <a:ext cx="9972454"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a)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Nêu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tên</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ba</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điểm</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thẳng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hàng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trong</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mỗi</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hình</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800" b="1" i="0" u="none" strike="noStrike" kern="0" cap="none" spc="0" normalizeH="0" baseline="0" noProof="0" dirty="0" err="1">
                <a:ln>
                  <a:noFill/>
                </a:ln>
                <a:solidFill>
                  <a:prstClr val="black"/>
                </a:solidFill>
                <a:effectLst/>
                <a:uLnTx/>
                <a:uFillTx/>
                <a:latin typeface="UTM Avo" panose="02040603050506020204" pitchFamily="18" charset="0"/>
              </a:rPr>
              <a:t>sau</a:t>
            </a:r>
            <a:r>
              <a:rPr kumimoji="0" lang="en-US" sz="2800" b="1" i="0" u="none" strike="noStrike" kern="0" cap="none" spc="0" normalizeH="0" baseline="0" noProof="0" dirty="0">
                <a:ln>
                  <a:noFill/>
                </a:ln>
                <a:solidFill>
                  <a:prstClr val="black"/>
                </a:solidFill>
                <a:effectLst/>
                <a:uLnTx/>
                <a:uFillTx/>
                <a:latin typeface="UTM Avo" panose="02040603050506020204" pitchFamily="18" charset="0"/>
              </a:rPr>
              <a:t>:</a:t>
            </a:r>
            <a:endParaRPr kumimoji="0" lang="vi-VN" sz="2800" b="1" i="0" u="none" strike="noStrike" kern="0" cap="none" spc="0" normalizeH="0" baseline="0" noProof="0" dirty="0">
              <a:ln>
                <a:noFill/>
              </a:ln>
              <a:solidFill>
                <a:prstClr val="black"/>
              </a:solidFill>
              <a:effectLst/>
              <a:uLnTx/>
              <a:uFillTx/>
            </a:endParaRPr>
          </a:p>
        </p:txBody>
      </p:sp>
      <p:grpSp>
        <p:nvGrpSpPr>
          <p:cNvPr id="4" name="Group 3">
            <a:extLst>
              <a:ext uri="{FF2B5EF4-FFF2-40B4-BE49-F238E27FC236}">
                <a16:creationId xmlns:a16="http://schemas.microsoft.com/office/drawing/2014/main" id="{76000D67-69D5-4B03-8529-4EF108A23AF0}"/>
              </a:ext>
            </a:extLst>
          </p:cNvPr>
          <p:cNvGrpSpPr/>
          <p:nvPr/>
        </p:nvGrpSpPr>
        <p:grpSpPr>
          <a:xfrm>
            <a:off x="1096646" y="1377855"/>
            <a:ext cx="4382737" cy="3253140"/>
            <a:chOff x="816428" y="1554834"/>
            <a:chExt cx="4382737" cy="3253140"/>
          </a:xfrm>
        </p:grpSpPr>
        <p:sp>
          <p:nvSpPr>
            <p:cNvPr id="5" name="Rectangle: Rounded Corners 42">
              <a:extLst>
                <a:ext uri="{FF2B5EF4-FFF2-40B4-BE49-F238E27FC236}">
                  <a16:creationId xmlns:a16="http://schemas.microsoft.com/office/drawing/2014/main" id="{13D2D9EF-2AEE-4F05-B6FD-E7B889A87CA1}"/>
                </a:ext>
              </a:extLst>
            </p:cNvPr>
            <p:cNvSpPr/>
            <p:nvPr/>
          </p:nvSpPr>
          <p:spPr>
            <a:xfrm>
              <a:off x="816428" y="1554834"/>
              <a:ext cx="4382737" cy="3253140"/>
            </a:xfrm>
            <a:prstGeom prst="roundRect">
              <a:avLst/>
            </a:prstGeom>
            <a:solidFill>
              <a:srgbClr val="C4EB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F7711FB7-F9E1-4E38-B6E4-A206AF028FA1}"/>
                </a:ext>
              </a:extLst>
            </p:cNvPr>
            <p:cNvGrpSpPr/>
            <p:nvPr/>
          </p:nvGrpSpPr>
          <p:grpSpPr>
            <a:xfrm>
              <a:off x="989545" y="1565109"/>
              <a:ext cx="4127198" cy="2985602"/>
              <a:chOff x="448279" y="1256522"/>
              <a:chExt cx="4127198" cy="2985602"/>
            </a:xfrm>
          </p:grpSpPr>
          <p:sp>
            <p:nvSpPr>
              <p:cNvPr id="7" name="TextBox 6">
                <a:extLst>
                  <a:ext uri="{FF2B5EF4-FFF2-40B4-BE49-F238E27FC236}">
                    <a16:creationId xmlns:a16="http://schemas.microsoft.com/office/drawing/2014/main" id="{55CBD91A-2AA7-4EE1-BCC8-99F18E7149A4}"/>
                  </a:ext>
                </a:extLst>
              </p:cNvPr>
              <p:cNvSpPr txBox="1"/>
              <p:nvPr/>
            </p:nvSpPr>
            <p:spPr>
              <a:xfrm>
                <a:off x="1274805" y="1256522"/>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A</a:t>
                </a:r>
                <a:endParaRPr kumimoji="0" lang="vi-VN" sz="2800" b="0" i="0" u="none" strike="noStrike" kern="0" cap="none" spc="0" normalizeH="0" baseline="0" noProof="0" dirty="0">
                  <a:ln>
                    <a:noFill/>
                  </a:ln>
                  <a:solidFill>
                    <a:prstClr val="black"/>
                  </a:solidFill>
                  <a:effectLst/>
                  <a:uLnTx/>
                  <a:uFillTx/>
                </a:endParaRPr>
              </a:p>
            </p:txBody>
          </p:sp>
          <p:grpSp>
            <p:nvGrpSpPr>
              <p:cNvPr id="8" name="Group 7">
                <a:extLst>
                  <a:ext uri="{FF2B5EF4-FFF2-40B4-BE49-F238E27FC236}">
                    <a16:creationId xmlns:a16="http://schemas.microsoft.com/office/drawing/2014/main" id="{011B3774-0EBC-411F-A48A-F4B7431ADF42}"/>
                  </a:ext>
                </a:extLst>
              </p:cNvPr>
              <p:cNvGrpSpPr/>
              <p:nvPr/>
            </p:nvGrpSpPr>
            <p:grpSpPr>
              <a:xfrm>
                <a:off x="448279" y="1710813"/>
                <a:ext cx="4127198" cy="2531311"/>
                <a:chOff x="448279" y="1710813"/>
                <a:chExt cx="4127198" cy="2531311"/>
              </a:xfrm>
            </p:grpSpPr>
            <p:grpSp>
              <p:nvGrpSpPr>
                <p:cNvPr id="9" name="Group 8">
                  <a:extLst>
                    <a:ext uri="{FF2B5EF4-FFF2-40B4-BE49-F238E27FC236}">
                      <a16:creationId xmlns:a16="http://schemas.microsoft.com/office/drawing/2014/main" id="{2BBEBE41-1FB9-43AC-A802-D976F9C0859E}"/>
                    </a:ext>
                  </a:extLst>
                </p:cNvPr>
                <p:cNvGrpSpPr/>
                <p:nvPr/>
              </p:nvGrpSpPr>
              <p:grpSpPr>
                <a:xfrm>
                  <a:off x="871793" y="1710813"/>
                  <a:ext cx="3309257" cy="2067343"/>
                  <a:chOff x="871793" y="1710813"/>
                  <a:chExt cx="3309257" cy="2067343"/>
                </a:xfrm>
              </p:grpSpPr>
              <p:grpSp>
                <p:nvGrpSpPr>
                  <p:cNvPr id="15" name="Group 14">
                    <a:extLst>
                      <a:ext uri="{FF2B5EF4-FFF2-40B4-BE49-F238E27FC236}">
                        <a16:creationId xmlns:a16="http://schemas.microsoft.com/office/drawing/2014/main" id="{C27278E6-2252-4C1B-BC0D-B8609B9405EE}"/>
                      </a:ext>
                    </a:extLst>
                  </p:cNvPr>
                  <p:cNvGrpSpPr/>
                  <p:nvPr/>
                </p:nvGrpSpPr>
                <p:grpSpPr>
                  <a:xfrm>
                    <a:off x="871793" y="1710813"/>
                    <a:ext cx="3309257" cy="2067343"/>
                    <a:chOff x="1727200" y="1321743"/>
                    <a:chExt cx="3309257" cy="2067343"/>
                  </a:xfrm>
                </p:grpSpPr>
                <p:sp>
                  <p:nvSpPr>
                    <p:cNvPr id="17" name="Isosceles Triangle 16">
                      <a:extLst>
                        <a:ext uri="{FF2B5EF4-FFF2-40B4-BE49-F238E27FC236}">
                          <a16:creationId xmlns:a16="http://schemas.microsoft.com/office/drawing/2014/main" id="{7B97B523-7A6E-4CD0-898C-D95AB76E1254}"/>
                        </a:ext>
                      </a:extLst>
                    </p:cNvPr>
                    <p:cNvSpPr/>
                    <p:nvPr/>
                  </p:nvSpPr>
                  <p:spPr>
                    <a:xfrm>
                      <a:off x="1727200" y="1321743"/>
                      <a:ext cx="3309257" cy="2067343"/>
                    </a:xfrm>
                    <a:prstGeom prst="triangle">
                      <a:avLst>
                        <a:gd name="adj" fmla="val 23357"/>
                      </a:avLst>
                    </a:prstGeom>
                    <a:solidFill>
                      <a:sysClr val="window" lastClr="FFFFFF"/>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68914D03-DD21-4468-8E85-9EF0E32307AA}"/>
                        </a:ext>
                      </a:extLst>
                    </p:cNvPr>
                    <p:cNvCxnSpPr>
                      <a:endCxn id="17" idx="5"/>
                    </p:cNvCxnSpPr>
                    <p:nvPr/>
                  </p:nvCxnSpPr>
                  <p:spPr>
                    <a:xfrm flipV="1">
                      <a:off x="2002971" y="2355415"/>
                      <a:ext cx="1765329" cy="300699"/>
                    </a:xfrm>
                    <a:prstGeom prst="line">
                      <a:avLst/>
                    </a:prstGeom>
                    <a:noFill/>
                    <a:ln w="28575" cap="flat" cmpd="sng" algn="ctr">
                      <a:solidFill>
                        <a:sysClr val="windowText" lastClr="000000">
                          <a:lumMod val="95000"/>
                          <a:lumOff val="5000"/>
                        </a:sysClr>
                      </a:solidFill>
                      <a:prstDash val="solid"/>
                      <a:miter lim="800000"/>
                    </a:ln>
                    <a:effectLst/>
                  </p:spPr>
                </p:cxnSp>
                <p:cxnSp>
                  <p:nvCxnSpPr>
                    <p:cNvPr id="19" name="Straight Connector 18">
                      <a:extLst>
                        <a:ext uri="{FF2B5EF4-FFF2-40B4-BE49-F238E27FC236}">
                          <a16:creationId xmlns:a16="http://schemas.microsoft.com/office/drawing/2014/main" id="{F570252E-93B7-4F0E-941E-3A94D953DC05}"/>
                        </a:ext>
                      </a:extLst>
                    </p:cNvPr>
                    <p:cNvCxnSpPr>
                      <a:cxnSpLocks/>
                      <a:stCxn id="17" idx="5"/>
                    </p:cNvCxnSpPr>
                    <p:nvPr/>
                  </p:nvCxnSpPr>
                  <p:spPr>
                    <a:xfrm flipH="1">
                      <a:off x="3676650" y="2355415"/>
                      <a:ext cx="91650" cy="1033671"/>
                    </a:xfrm>
                    <a:prstGeom prst="line">
                      <a:avLst/>
                    </a:prstGeom>
                    <a:noFill/>
                    <a:ln w="28575" cap="flat" cmpd="sng" algn="ctr">
                      <a:solidFill>
                        <a:sysClr val="windowText" lastClr="000000">
                          <a:lumMod val="95000"/>
                          <a:lumOff val="5000"/>
                        </a:sysClr>
                      </a:solidFill>
                      <a:prstDash val="solid"/>
                      <a:miter lim="800000"/>
                    </a:ln>
                    <a:effectLst/>
                  </p:spPr>
                </p:cxnSp>
              </p:grpSp>
              <p:cxnSp>
                <p:nvCxnSpPr>
                  <p:cNvPr id="16" name="Straight Connector 15">
                    <a:extLst>
                      <a:ext uri="{FF2B5EF4-FFF2-40B4-BE49-F238E27FC236}">
                        <a16:creationId xmlns:a16="http://schemas.microsoft.com/office/drawing/2014/main" id="{58C91106-9924-4E29-8642-BE2CC9E9EDDA}"/>
                      </a:ext>
                    </a:extLst>
                  </p:cNvPr>
                  <p:cNvCxnSpPr/>
                  <p:nvPr/>
                </p:nvCxnSpPr>
                <p:spPr>
                  <a:xfrm>
                    <a:off x="1133475" y="3048000"/>
                    <a:ext cx="1676400" cy="714375"/>
                  </a:xfrm>
                  <a:prstGeom prst="line">
                    <a:avLst/>
                  </a:prstGeom>
                  <a:noFill/>
                  <a:ln w="28575" cap="flat" cmpd="sng" algn="ctr">
                    <a:solidFill>
                      <a:sysClr val="windowText" lastClr="000000"/>
                    </a:solidFill>
                    <a:prstDash val="solid"/>
                    <a:miter lim="800000"/>
                  </a:ln>
                  <a:effectLst/>
                </p:spPr>
              </p:cxnSp>
            </p:grpSp>
            <p:sp>
              <p:nvSpPr>
                <p:cNvPr id="10" name="TextBox 9">
                  <a:extLst>
                    <a:ext uri="{FF2B5EF4-FFF2-40B4-BE49-F238E27FC236}">
                      <a16:creationId xmlns:a16="http://schemas.microsoft.com/office/drawing/2014/main" id="{5FE3AED6-9A5B-43ED-82AB-293692F0AA5A}"/>
                    </a:ext>
                  </a:extLst>
                </p:cNvPr>
                <p:cNvSpPr txBox="1"/>
                <p:nvPr/>
              </p:nvSpPr>
              <p:spPr>
                <a:xfrm>
                  <a:off x="709961" y="2633224"/>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E</a:t>
                  </a:r>
                  <a:endParaRPr kumimoji="0" lang="vi-VN" sz="2800" b="0" i="0" u="none" strike="noStrike" kern="0" cap="none" spc="0" normalizeH="0" baseline="0" noProof="0" dirty="0">
                    <a:ln>
                      <a:noFill/>
                    </a:ln>
                    <a:solidFill>
                      <a:prstClr val="black"/>
                    </a:solidFill>
                    <a:effectLst/>
                    <a:uLnTx/>
                    <a:uFillTx/>
                  </a:endParaRPr>
                </a:p>
              </p:txBody>
            </p:sp>
            <p:sp>
              <p:nvSpPr>
                <p:cNvPr id="11" name="TextBox 10">
                  <a:extLst>
                    <a:ext uri="{FF2B5EF4-FFF2-40B4-BE49-F238E27FC236}">
                      <a16:creationId xmlns:a16="http://schemas.microsoft.com/office/drawing/2014/main" id="{45012F50-E0B9-42F6-AA33-25733DB134EC}"/>
                    </a:ext>
                  </a:extLst>
                </p:cNvPr>
                <p:cNvSpPr txBox="1"/>
                <p:nvPr/>
              </p:nvSpPr>
              <p:spPr>
                <a:xfrm>
                  <a:off x="448279" y="3500765"/>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B</a:t>
                  </a:r>
                  <a:endParaRPr kumimoji="0" lang="vi-VN" sz="2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4D2E8FB-5719-4A39-9DA7-B31A59BFD2E1}"/>
                    </a:ext>
                  </a:extLst>
                </p:cNvPr>
                <p:cNvSpPr txBox="1"/>
                <p:nvPr/>
              </p:nvSpPr>
              <p:spPr>
                <a:xfrm>
                  <a:off x="2526421" y="3718904"/>
                  <a:ext cx="4443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H</a:t>
                  </a:r>
                  <a:endParaRPr kumimoji="0" lang="vi-VN" sz="2800" b="0" i="0" u="none" strike="noStrike" kern="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40C095B3-49A5-4C42-8388-65DB079CCF9D}"/>
                    </a:ext>
                  </a:extLst>
                </p:cNvPr>
                <p:cNvSpPr txBox="1"/>
                <p:nvPr/>
              </p:nvSpPr>
              <p:spPr>
                <a:xfrm>
                  <a:off x="4131125" y="3631624"/>
                  <a:ext cx="4443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C</a:t>
                  </a:r>
                  <a:endParaRPr kumimoji="0" lang="vi-VN" sz="2800" b="0" i="0" u="none" strike="noStrike" kern="0" cap="none" spc="0" normalizeH="0" baseline="0" noProof="0" dirty="0">
                    <a:ln>
                      <a:noFill/>
                    </a:ln>
                    <a:solidFill>
                      <a:prstClr val="black"/>
                    </a:solidFill>
                    <a:effectLst/>
                    <a:uLnTx/>
                    <a:uFillTx/>
                  </a:endParaRPr>
                </a:p>
              </p:txBody>
            </p:sp>
            <p:sp>
              <p:nvSpPr>
                <p:cNvPr id="14" name="TextBox 13">
                  <a:extLst>
                    <a:ext uri="{FF2B5EF4-FFF2-40B4-BE49-F238E27FC236}">
                      <a16:creationId xmlns:a16="http://schemas.microsoft.com/office/drawing/2014/main" id="{490B9117-D15C-47C4-B4C4-E6F9D1A7DEF3}"/>
                    </a:ext>
                  </a:extLst>
                </p:cNvPr>
                <p:cNvSpPr txBox="1"/>
                <p:nvPr/>
              </p:nvSpPr>
              <p:spPr>
                <a:xfrm>
                  <a:off x="2907944" y="2313034"/>
                  <a:ext cx="46358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G</a:t>
                  </a:r>
                  <a:endParaRPr kumimoji="0" lang="vi-VN" sz="2800" b="0" i="0" u="none" strike="noStrike" kern="0" cap="none" spc="0" normalizeH="0" baseline="0" noProof="0" dirty="0">
                    <a:ln>
                      <a:noFill/>
                    </a:ln>
                    <a:solidFill>
                      <a:prstClr val="black"/>
                    </a:solidFill>
                    <a:effectLst/>
                    <a:uLnTx/>
                    <a:uFillTx/>
                  </a:endParaRPr>
                </a:p>
              </p:txBody>
            </p:sp>
          </p:grpSp>
        </p:grpSp>
      </p:grpSp>
      <p:grpSp>
        <p:nvGrpSpPr>
          <p:cNvPr id="20" name="Group 19">
            <a:extLst>
              <a:ext uri="{FF2B5EF4-FFF2-40B4-BE49-F238E27FC236}">
                <a16:creationId xmlns:a16="http://schemas.microsoft.com/office/drawing/2014/main" id="{13EB243E-9F05-43DD-BE5C-1CDA58C1FE8C}"/>
              </a:ext>
            </a:extLst>
          </p:cNvPr>
          <p:cNvGrpSpPr/>
          <p:nvPr/>
        </p:nvGrpSpPr>
        <p:grpSpPr>
          <a:xfrm>
            <a:off x="6149660" y="1377855"/>
            <a:ext cx="4563829" cy="3253140"/>
            <a:chOff x="6376944" y="1554833"/>
            <a:chExt cx="4563829" cy="3253140"/>
          </a:xfrm>
        </p:grpSpPr>
        <p:sp>
          <p:nvSpPr>
            <p:cNvPr id="21" name="Rectangle: Rounded Corners 39">
              <a:extLst>
                <a:ext uri="{FF2B5EF4-FFF2-40B4-BE49-F238E27FC236}">
                  <a16:creationId xmlns:a16="http://schemas.microsoft.com/office/drawing/2014/main" id="{5056C29F-AEDB-4FA3-9F82-5983CEB76AC2}"/>
                </a:ext>
              </a:extLst>
            </p:cNvPr>
            <p:cNvSpPr/>
            <p:nvPr/>
          </p:nvSpPr>
          <p:spPr>
            <a:xfrm>
              <a:off x="6376944" y="1554833"/>
              <a:ext cx="4563829" cy="3253140"/>
            </a:xfrm>
            <a:prstGeom prst="roundRect">
              <a:avLst/>
            </a:prstGeom>
            <a:solidFill>
              <a:srgbClr val="FDDD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F44656AB-E3C3-49CA-BA24-CE3FEE463E9D}"/>
                </a:ext>
              </a:extLst>
            </p:cNvPr>
            <p:cNvGrpSpPr/>
            <p:nvPr/>
          </p:nvGrpSpPr>
          <p:grpSpPr>
            <a:xfrm>
              <a:off x="6562996" y="1565109"/>
              <a:ext cx="4377777" cy="3031174"/>
              <a:chOff x="5965732" y="1626664"/>
              <a:chExt cx="4377777" cy="3031174"/>
            </a:xfrm>
          </p:grpSpPr>
          <p:grpSp>
            <p:nvGrpSpPr>
              <p:cNvPr id="23" name="Group 22">
                <a:extLst>
                  <a:ext uri="{FF2B5EF4-FFF2-40B4-BE49-F238E27FC236}">
                    <a16:creationId xmlns:a16="http://schemas.microsoft.com/office/drawing/2014/main" id="{21E0C178-857B-4379-AFA6-673B94D36D08}"/>
                  </a:ext>
                </a:extLst>
              </p:cNvPr>
              <p:cNvGrpSpPr/>
              <p:nvPr/>
            </p:nvGrpSpPr>
            <p:grpSpPr>
              <a:xfrm>
                <a:off x="6496785" y="2155063"/>
                <a:ext cx="3403008" cy="1979555"/>
                <a:chOff x="5595849" y="2715033"/>
                <a:chExt cx="3403008" cy="1979555"/>
              </a:xfrm>
            </p:grpSpPr>
            <p:sp>
              <p:nvSpPr>
                <p:cNvPr id="29" name="Isosceles Triangle 28">
                  <a:extLst>
                    <a:ext uri="{FF2B5EF4-FFF2-40B4-BE49-F238E27FC236}">
                      <a16:creationId xmlns:a16="http://schemas.microsoft.com/office/drawing/2014/main" id="{C05E8FB8-5D54-4102-BE24-1BAC5CCAB6C5}"/>
                    </a:ext>
                  </a:extLst>
                </p:cNvPr>
                <p:cNvSpPr/>
                <p:nvPr/>
              </p:nvSpPr>
              <p:spPr>
                <a:xfrm>
                  <a:off x="5595850" y="2715033"/>
                  <a:ext cx="3403007" cy="987188"/>
                </a:xfrm>
                <a:prstGeom prst="triangle">
                  <a:avLst>
                    <a:gd name="adj" fmla="val 2527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0" name="Isosceles Triangle 29">
                  <a:extLst>
                    <a:ext uri="{FF2B5EF4-FFF2-40B4-BE49-F238E27FC236}">
                      <a16:creationId xmlns:a16="http://schemas.microsoft.com/office/drawing/2014/main" id="{C7890CC5-3245-4981-B0CE-6154E1C3DCC4}"/>
                    </a:ext>
                  </a:extLst>
                </p:cNvPr>
                <p:cNvSpPr/>
                <p:nvPr/>
              </p:nvSpPr>
              <p:spPr>
                <a:xfrm flipV="1">
                  <a:off x="5595849" y="3707400"/>
                  <a:ext cx="3403007" cy="987188"/>
                </a:xfrm>
                <a:prstGeom prst="triangle">
                  <a:avLst>
                    <a:gd name="adj" fmla="val 2527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04AAA585-CBB5-44FE-801B-B88896213581}"/>
                    </a:ext>
                  </a:extLst>
                </p:cNvPr>
                <p:cNvCxnSpPr>
                  <a:stCxn id="29" idx="0"/>
                  <a:endCxn id="30" idx="0"/>
                </p:cNvCxnSpPr>
                <p:nvPr/>
              </p:nvCxnSpPr>
              <p:spPr>
                <a:xfrm flipH="1">
                  <a:off x="6455789" y="2715033"/>
                  <a:ext cx="1" cy="1979555"/>
                </a:xfrm>
                <a:prstGeom prst="line">
                  <a:avLst/>
                </a:prstGeom>
                <a:noFill/>
                <a:ln w="28575" cap="flat" cmpd="sng" algn="ctr">
                  <a:solidFill>
                    <a:sysClr val="windowText" lastClr="000000"/>
                  </a:solidFill>
                  <a:prstDash val="solid"/>
                  <a:miter lim="800000"/>
                </a:ln>
                <a:effectLst/>
              </p:spPr>
            </p:cxnSp>
          </p:grpSp>
          <p:sp>
            <p:nvSpPr>
              <p:cNvPr id="24" name="TextBox 23">
                <a:extLst>
                  <a:ext uri="{FF2B5EF4-FFF2-40B4-BE49-F238E27FC236}">
                    <a16:creationId xmlns:a16="http://schemas.microsoft.com/office/drawing/2014/main" id="{A9460845-2B3D-4EA0-BFF6-269FB844B15F}"/>
                  </a:ext>
                </a:extLst>
              </p:cNvPr>
              <p:cNvSpPr txBox="1"/>
              <p:nvPr/>
            </p:nvSpPr>
            <p:spPr>
              <a:xfrm>
                <a:off x="7144968" y="1626664"/>
                <a:ext cx="4443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N</a:t>
                </a:r>
                <a:endParaRPr kumimoji="0" lang="vi-VN" sz="2800" b="0" i="0" u="none" strike="noStrike" kern="0" cap="none" spc="0" normalizeH="0" baseline="0" noProof="0" dirty="0">
                  <a:ln>
                    <a:noFill/>
                  </a:ln>
                  <a:solidFill>
                    <a:prstClr val="black"/>
                  </a:solidFill>
                  <a:effectLst/>
                  <a:uLnTx/>
                  <a:uFillTx/>
                </a:endParaRPr>
              </a:p>
            </p:txBody>
          </p:sp>
          <p:sp>
            <p:nvSpPr>
              <p:cNvPr id="25" name="TextBox 24">
                <a:extLst>
                  <a:ext uri="{FF2B5EF4-FFF2-40B4-BE49-F238E27FC236}">
                    <a16:creationId xmlns:a16="http://schemas.microsoft.com/office/drawing/2014/main" id="{135234CF-562D-410C-A16F-11D242E90EE9}"/>
                  </a:ext>
                </a:extLst>
              </p:cNvPr>
              <p:cNvSpPr txBox="1"/>
              <p:nvPr/>
            </p:nvSpPr>
            <p:spPr>
              <a:xfrm>
                <a:off x="5965732" y="2791461"/>
                <a:ext cx="48442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M</a:t>
                </a:r>
                <a:endParaRPr kumimoji="0" lang="vi-VN" sz="2800" b="0" i="0" u="none" strike="noStrike" kern="0" cap="none" spc="0" normalizeH="0" baseline="0" noProof="0" dirty="0">
                  <a:ln>
                    <a:noFill/>
                  </a:ln>
                  <a:solidFill>
                    <a:prstClr val="black"/>
                  </a:solidFill>
                  <a:effectLst/>
                  <a:uLnTx/>
                  <a:uFillTx/>
                </a:endParaRPr>
              </a:p>
            </p:txBody>
          </p:sp>
          <p:sp>
            <p:nvSpPr>
              <p:cNvPr id="26" name="TextBox 25">
                <a:extLst>
                  <a:ext uri="{FF2B5EF4-FFF2-40B4-BE49-F238E27FC236}">
                    <a16:creationId xmlns:a16="http://schemas.microsoft.com/office/drawing/2014/main" id="{AFAFB437-BA9E-4A87-AF04-F41C20E75FF2}"/>
                  </a:ext>
                </a:extLst>
              </p:cNvPr>
              <p:cNvSpPr txBox="1"/>
              <p:nvPr/>
            </p:nvSpPr>
            <p:spPr>
              <a:xfrm>
                <a:off x="7134549" y="4134618"/>
                <a:ext cx="46358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Q</a:t>
                </a:r>
                <a:endParaRPr kumimoji="0" lang="vi-VN" sz="2800" b="0" i="0" u="none" strike="noStrike" kern="0" cap="none" spc="0" normalizeH="0" baseline="0" noProof="0" dirty="0">
                  <a:ln>
                    <a:noFill/>
                  </a:ln>
                  <a:solidFill>
                    <a:prstClr val="black"/>
                  </a:solidFill>
                  <a:effectLst/>
                  <a:uLnTx/>
                  <a:uFillTx/>
                </a:endParaRPr>
              </a:p>
            </p:txBody>
          </p:sp>
          <p:sp>
            <p:nvSpPr>
              <p:cNvPr id="27" name="TextBox 26">
                <a:extLst>
                  <a:ext uri="{FF2B5EF4-FFF2-40B4-BE49-F238E27FC236}">
                    <a16:creationId xmlns:a16="http://schemas.microsoft.com/office/drawing/2014/main" id="{6DC6AC1C-E849-4536-BC28-B93668A8828C}"/>
                  </a:ext>
                </a:extLst>
              </p:cNvPr>
              <p:cNvSpPr txBox="1"/>
              <p:nvPr/>
            </p:nvSpPr>
            <p:spPr>
              <a:xfrm>
                <a:off x="9919995" y="2791461"/>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P</a:t>
                </a:r>
                <a:endParaRPr kumimoji="0" lang="vi-VN" sz="28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75946BA4-68B5-48FD-BCC6-4CE88444B398}"/>
                  </a:ext>
                </a:extLst>
              </p:cNvPr>
              <p:cNvSpPr txBox="1"/>
              <p:nvPr/>
            </p:nvSpPr>
            <p:spPr>
              <a:xfrm>
                <a:off x="7403351" y="3167390"/>
                <a:ext cx="46358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O</a:t>
                </a:r>
                <a:endParaRPr kumimoji="0" lang="vi-VN" sz="2800" b="0" i="0" u="none" strike="noStrike" kern="0" cap="none" spc="0" normalizeH="0" baseline="0" noProof="0" dirty="0">
                  <a:ln>
                    <a:noFill/>
                  </a:ln>
                  <a:solidFill>
                    <a:prstClr val="black"/>
                  </a:solidFill>
                  <a:effectLst/>
                  <a:uLnTx/>
                  <a:uFillTx/>
                </a:endParaRPr>
              </a:p>
            </p:txBody>
          </p:sp>
        </p:grpSp>
      </p:grpSp>
      <p:cxnSp>
        <p:nvCxnSpPr>
          <p:cNvPr id="33" name="Straight Connector 32"/>
          <p:cNvCxnSpPr>
            <a:stCxn id="17" idx="0"/>
          </p:cNvCxnSpPr>
          <p:nvPr/>
        </p:nvCxnSpPr>
        <p:spPr>
          <a:xfrm>
            <a:off x="2466220" y="1842421"/>
            <a:ext cx="2536314" cy="2051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693447" y="1842421"/>
            <a:ext cx="772943" cy="2067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679973" y="3893983"/>
            <a:ext cx="3309257" cy="1578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959E5393-C26B-42C5-840E-F40B4C275B2D}"/>
              </a:ext>
            </a:extLst>
          </p:cNvPr>
          <p:cNvGrpSpPr/>
          <p:nvPr/>
        </p:nvGrpSpPr>
        <p:grpSpPr>
          <a:xfrm>
            <a:off x="2096289" y="4793891"/>
            <a:ext cx="2009229" cy="1589448"/>
            <a:chOff x="1508519" y="4724008"/>
            <a:chExt cx="3477049" cy="1589448"/>
          </a:xfrm>
          <a:solidFill>
            <a:schemeClr val="accent1">
              <a:lumMod val="40000"/>
              <a:lumOff val="60000"/>
            </a:schemeClr>
          </a:solidFill>
        </p:grpSpPr>
        <p:sp>
          <p:nvSpPr>
            <p:cNvPr id="42" name="Rectangle: Rounded Corners 47">
              <a:extLst>
                <a:ext uri="{FF2B5EF4-FFF2-40B4-BE49-F238E27FC236}">
                  <a16:creationId xmlns:a16="http://schemas.microsoft.com/office/drawing/2014/main" id="{8E6F900D-2F73-43CD-853B-0D45DFC3CE23}"/>
                </a:ext>
              </a:extLst>
            </p:cNvPr>
            <p:cNvSpPr/>
            <p:nvPr/>
          </p:nvSpPr>
          <p:spPr>
            <a:xfrm>
              <a:off x="1508519" y="4738253"/>
              <a:ext cx="3477049" cy="1575203"/>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657EAE05-8269-4771-88AE-BAE23BADB890}"/>
                </a:ext>
              </a:extLst>
            </p:cNvPr>
            <p:cNvSpPr txBox="1"/>
            <p:nvPr/>
          </p:nvSpPr>
          <p:spPr>
            <a:xfrm>
              <a:off x="1659616" y="4724008"/>
              <a:ext cx="3040590" cy="1569660"/>
            </a:xfrm>
            <a:prstGeom prst="rect">
              <a:avLst/>
            </a:prstGeom>
            <a:noFill/>
          </p:spPr>
          <p:txBody>
            <a:bodyPr wrap="none" rtlCol="0">
              <a:spAutoFit/>
            </a:bodyPr>
            <a:lstStyle/>
            <a:p>
              <a:pPr marL="457200" indent="-457200">
                <a:buFont typeface="Arial" panose="020B0604020202020204" pitchFamily="34" charset="0"/>
                <a:buChar char="•"/>
              </a:pPr>
              <a:r>
                <a:rPr lang="en-US" sz="3200">
                  <a:solidFill>
                    <a:srgbClr val="FF0000"/>
                  </a:solidFill>
                </a:rPr>
                <a:t>A</a:t>
              </a:r>
              <a:r>
                <a:rPr lang="en-US" sz="3200" dirty="0">
                  <a:solidFill>
                    <a:srgbClr val="FF0000"/>
                  </a:solidFill>
                </a:rPr>
                <a:t>, G</a:t>
              </a:r>
              <a:r>
                <a:rPr lang="en-US" sz="3200">
                  <a:solidFill>
                    <a:srgbClr val="FF0000"/>
                  </a:solidFill>
                </a:rPr>
                <a:t>, C</a:t>
              </a:r>
            </a:p>
            <a:p>
              <a:pPr marL="457200" indent="-457200">
                <a:buFont typeface="Arial" panose="020B0604020202020204" pitchFamily="34" charset="0"/>
                <a:buChar char="•"/>
              </a:pPr>
              <a:r>
                <a:rPr lang="en-US" sz="3200">
                  <a:solidFill>
                    <a:srgbClr val="FF0000"/>
                  </a:solidFill>
                </a:rPr>
                <a:t>A, E, B</a:t>
              </a:r>
              <a:endParaRPr lang="en-US" sz="3200" dirty="0">
                <a:solidFill>
                  <a:srgbClr val="FF0000"/>
                </a:solidFill>
              </a:endParaRPr>
            </a:p>
            <a:p>
              <a:pPr marL="457200" indent="-457200">
                <a:buFont typeface="Arial" panose="020B0604020202020204" pitchFamily="34" charset="0"/>
                <a:buChar char="•"/>
              </a:pPr>
              <a:r>
                <a:rPr lang="en-US" sz="3200" dirty="0">
                  <a:solidFill>
                    <a:srgbClr val="FF0000"/>
                  </a:solidFill>
                </a:rPr>
                <a:t>B, H, C</a:t>
              </a:r>
            </a:p>
          </p:txBody>
        </p:sp>
      </p:grpSp>
      <p:cxnSp>
        <p:nvCxnSpPr>
          <p:cNvPr id="44" name="Straight Connector 43"/>
          <p:cNvCxnSpPr>
            <a:endCxn id="30" idx="0"/>
          </p:cNvCxnSpPr>
          <p:nvPr/>
        </p:nvCxnSpPr>
        <p:spPr>
          <a:xfrm>
            <a:off x="7710697" y="1934190"/>
            <a:ext cx="16008" cy="19618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29" idx="4"/>
          </p:cNvCxnSpPr>
          <p:nvPr/>
        </p:nvCxnSpPr>
        <p:spPr>
          <a:xfrm>
            <a:off x="6890803" y="2895498"/>
            <a:ext cx="3378970" cy="82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393EF72-ACD0-4CEB-B7FA-B9579E6173A2}"/>
              </a:ext>
            </a:extLst>
          </p:cNvPr>
          <p:cNvGrpSpPr/>
          <p:nvPr/>
        </p:nvGrpSpPr>
        <p:grpSpPr>
          <a:xfrm>
            <a:off x="7736323" y="4808136"/>
            <a:ext cx="2009229" cy="1575203"/>
            <a:chOff x="1508519" y="4738253"/>
            <a:chExt cx="3477049" cy="1575203"/>
          </a:xfrm>
          <a:solidFill>
            <a:schemeClr val="accent1">
              <a:lumMod val="40000"/>
              <a:lumOff val="60000"/>
            </a:schemeClr>
          </a:solidFill>
        </p:grpSpPr>
        <p:sp>
          <p:nvSpPr>
            <p:cNvPr id="51" name="Rectangle: Rounded Corners 50">
              <a:extLst>
                <a:ext uri="{FF2B5EF4-FFF2-40B4-BE49-F238E27FC236}">
                  <a16:creationId xmlns:a16="http://schemas.microsoft.com/office/drawing/2014/main" id="{D02A0593-E204-4953-ACE9-1DDCF662B5EA}"/>
                </a:ext>
              </a:extLst>
            </p:cNvPr>
            <p:cNvSpPr/>
            <p:nvPr/>
          </p:nvSpPr>
          <p:spPr>
            <a:xfrm>
              <a:off x="1508519" y="4738253"/>
              <a:ext cx="3477049" cy="1575203"/>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A8C4C522-6CD5-4D54-926B-1C2713153643}"/>
                </a:ext>
              </a:extLst>
            </p:cNvPr>
            <p:cNvSpPr txBox="1"/>
            <p:nvPr/>
          </p:nvSpPr>
          <p:spPr>
            <a:xfrm>
              <a:off x="1636423" y="4912155"/>
              <a:ext cx="3224013" cy="1077218"/>
            </a:xfrm>
            <a:prstGeom prst="rect">
              <a:avLst/>
            </a:prstGeom>
            <a:grpFill/>
          </p:spPr>
          <p:txBody>
            <a:bodyPr wrap="none" rtlCol="0">
              <a:spAutoFit/>
            </a:bodyPr>
            <a:lstStyle/>
            <a:p>
              <a:pPr marL="457200" indent="-457200">
                <a:buFont typeface="Arial" panose="020B0604020202020204" pitchFamily="34" charset="0"/>
                <a:buChar char="•"/>
              </a:pPr>
              <a:r>
                <a:rPr lang="en-US" sz="3200" dirty="0">
                  <a:solidFill>
                    <a:srgbClr val="FF0000"/>
                  </a:solidFill>
                </a:rPr>
                <a:t>N, O, Q</a:t>
              </a:r>
            </a:p>
            <a:p>
              <a:pPr marL="457200" indent="-457200">
                <a:buFont typeface="Arial" panose="020B0604020202020204" pitchFamily="34" charset="0"/>
                <a:buChar char="•"/>
              </a:pPr>
              <a:r>
                <a:rPr lang="en-US" sz="3200" dirty="0">
                  <a:solidFill>
                    <a:srgbClr val="FF0000"/>
                  </a:solidFill>
                </a:rPr>
                <a:t>M, O, P</a:t>
              </a:r>
            </a:p>
          </p:txBody>
        </p:sp>
      </p:grpSp>
    </p:spTree>
    <p:extLst>
      <p:ext uri="{BB962C8B-B14F-4D97-AF65-F5344CB8AC3E}">
        <p14:creationId xmlns:p14="http://schemas.microsoft.com/office/powerpoint/2010/main" val="14802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38"/>
                                        </p:tgtEl>
                                      </p:cBhvr>
                                    </p:animEffect>
                                    <p:set>
                                      <p:cBhvr>
                                        <p:cTn id="48" dur="1" fill="hold">
                                          <p:stCondLst>
                                            <p:cond delay="499"/>
                                          </p:stCondLst>
                                        </p:cTn>
                                        <p:tgtEl>
                                          <p:spTgt spid="3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left)">
                                      <p:cBhvr>
                                        <p:cTn id="68" dur="500"/>
                                        <p:tgtEl>
                                          <p:spTgt spid="4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46"/>
                                        </p:tgtEl>
                                      </p:cBhvr>
                                    </p:animEffect>
                                    <p:set>
                                      <p:cBhvr>
                                        <p:cTn id="73" dur="1" fill="hold">
                                          <p:stCondLst>
                                            <p:cond delay="499"/>
                                          </p:stCondLst>
                                        </p:cTn>
                                        <p:tgtEl>
                                          <p:spTgt spid="4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F90D620-C64D-453F-BCDD-813AE705C339}"/>
              </a:ext>
            </a:extLst>
          </p:cNvPr>
          <p:cNvSpPr/>
          <p:nvPr/>
        </p:nvSpPr>
        <p:spPr>
          <a:xfrm>
            <a:off x="854609" y="572579"/>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5</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1446B80B-EA3E-4A8B-842A-CAD427395D45}"/>
              </a:ext>
            </a:extLst>
          </p:cNvPr>
          <p:cNvSpPr txBox="1"/>
          <p:nvPr/>
        </p:nvSpPr>
        <p:spPr>
          <a:xfrm>
            <a:off x="1073270" y="538236"/>
            <a:ext cx="9382299" cy="923330"/>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Tx/>
              <a:buSzTx/>
              <a:buFontTx/>
              <a:buNone/>
              <a:tabLst/>
              <a:defRPr/>
            </a:pP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b)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Rô</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bốt</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đã</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trồng</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5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cây</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thành</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2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hàng</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sao</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cho</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mỗi</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hàng</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có</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3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cây</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như</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2700" b="1" i="0" u="none" strike="noStrike" kern="0" cap="none" spc="0" normalizeH="0" baseline="0" noProof="0" dirty="0" err="1">
                <a:ln>
                  <a:noFill/>
                </a:ln>
                <a:solidFill>
                  <a:prstClr val="black"/>
                </a:solidFill>
                <a:effectLst/>
                <a:uLnTx/>
                <a:uFillTx/>
                <a:latin typeface="UTM Avo" panose="02040603050506020204" pitchFamily="18" charset="0"/>
              </a:rPr>
              <a:t>sau</a:t>
            </a:r>
            <a:r>
              <a:rPr kumimoji="0" lang="en-US" sz="2700" b="1" i="0" u="none" strike="noStrike" kern="0" cap="none" spc="0" normalizeH="0" baseline="0" noProof="0" dirty="0">
                <a:ln>
                  <a:noFill/>
                </a:ln>
                <a:solidFill>
                  <a:prstClr val="black"/>
                </a:solidFill>
                <a:effectLst/>
                <a:uLnTx/>
                <a:uFillTx/>
                <a:latin typeface="UTM Avo" panose="02040603050506020204" pitchFamily="18" charset="0"/>
              </a:rPr>
              <a:t>:</a:t>
            </a:r>
            <a:endParaRPr kumimoji="0" lang="vi-VN" sz="2700" b="1" i="0" u="none" strike="noStrike" kern="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ADE99F14-9668-4A56-8BEA-E16C550FDE3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18352"/>
          <a:stretch/>
        </p:blipFill>
        <p:spPr>
          <a:xfrm>
            <a:off x="997754" y="1697403"/>
            <a:ext cx="9633764" cy="3399034"/>
          </a:xfrm>
          <a:prstGeom prst="rect">
            <a:avLst/>
          </a:prstGeom>
        </p:spPr>
      </p:pic>
      <p:sp>
        <p:nvSpPr>
          <p:cNvPr id="5" name="TextBox 4">
            <a:extLst>
              <a:ext uri="{FF2B5EF4-FFF2-40B4-BE49-F238E27FC236}">
                <a16:creationId xmlns:a16="http://schemas.microsoft.com/office/drawing/2014/main" id="{625113C2-F4EA-4EDE-80CC-95D20728B940}"/>
              </a:ext>
            </a:extLst>
          </p:cNvPr>
          <p:cNvSpPr txBox="1"/>
          <p:nvPr/>
        </p:nvSpPr>
        <p:spPr>
          <a:xfrm>
            <a:off x="1173704" y="5055495"/>
            <a:ext cx="9281865" cy="970266"/>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Em</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hãy</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tìm</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cách</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trồng</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7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cây</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thành</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3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hàng</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sao</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cho</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mỗi</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hàng</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có</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 3 </a:t>
            </a:r>
            <a:r>
              <a:rPr kumimoji="0" lang="en-US" sz="2700" b="1" i="0" u="none" strike="noStrike" kern="0" cap="none" spc="0" normalizeH="0" baseline="0" noProof="0" dirty="0" err="1">
                <a:ln>
                  <a:noFill/>
                </a:ln>
                <a:solidFill>
                  <a:srgbClr val="FF0000"/>
                </a:solidFill>
                <a:effectLst/>
                <a:uLnTx/>
                <a:uFillTx/>
                <a:latin typeface="UTM Avo" panose="02040603050506020204" pitchFamily="18" charset="0"/>
              </a:rPr>
              <a:t>cây</a:t>
            </a:r>
            <a:r>
              <a:rPr kumimoji="0" lang="en-US" sz="2700" b="1" i="0" u="none" strike="noStrike" kern="0" cap="none" spc="0" normalizeH="0" baseline="0" noProof="0" dirty="0">
                <a:ln>
                  <a:noFill/>
                </a:ln>
                <a:solidFill>
                  <a:srgbClr val="FF0000"/>
                </a:solidFill>
                <a:effectLst/>
                <a:uLnTx/>
                <a:uFillTx/>
                <a:latin typeface="UTM Avo" panose="02040603050506020204" pitchFamily="18" charset="0"/>
              </a:rPr>
              <a:t>.</a:t>
            </a:r>
            <a:endParaRPr kumimoji="0" lang="vi-VN" sz="27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3827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BB9830-9CB8-450A-9FD2-84999F356C40}"/>
              </a:ext>
            </a:extLst>
          </p:cNvPr>
          <p:cNvGrpSpPr/>
          <p:nvPr/>
        </p:nvGrpSpPr>
        <p:grpSpPr>
          <a:xfrm>
            <a:off x="1022805" y="1181673"/>
            <a:ext cx="3899353" cy="4616060"/>
            <a:chOff x="1806575" y="789787"/>
            <a:chExt cx="3899353" cy="4616060"/>
          </a:xfrm>
        </p:grpSpPr>
        <p:pic>
          <p:nvPicPr>
            <p:cNvPr id="3" name="Picture 2">
              <a:extLst>
                <a:ext uri="{FF2B5EF4-FFF2-40B4-BE49-F238E27FC236}">
                  <a16:creationId xmlns:a16="http://schemas.microsoft.com/office/drawing/2014/main" id="{D5196419-EAFB-401F-B81F-8E1398835B4B}"/>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1806575" y="803578"/>
              <a:ext cx="952955" cy="1297151"/>
            </a:xfrm>
            <a:prstGeom prst="rect">
              <a:avLst/>
            </a:prstGeom>
          </p:spPr>
        </p:pic>
        <p:pic>
          <p:nvPicPr>
            <p:cNvPr id="4" name="Picture 3">
              <a:extLst>
                <a:ext uri="{FF2B5EF4-FFF2-40B4-BE49-F238E27FC236}">
                  <a16:creationId xmlns:a16="http://schemas.microsoft.com/office/drawing/2014/main" id="{D1269AEC-09C7-4247-BC41-D380774F26C8}"/>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3279774" y="803577"/>
              <a:ext cx="952955" cy="1297151"/>
            </a:xfrm>
            <a:prstGeom prst="rect">
              <a:avLst/>
            </a:prstGeom>
          </p:spPr>
        </p:pic>
        <p:pic>
          <p:nvPicPr>
            <p:cNvPr id="5" name="Picture 4">
              <a:extLst>
                <a:ext uri="{FF2B5EF4-FFF2-40B4-BE49-F238E27FC236}">
                  <a16:creationId xmlns:a16="http://schemas.microsoft.com/office/drawing/2014/main" id="{4F91136F-87F8-45FB-9E97-CF3DA6E82275}"/>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4752973" y="789787"/>
              <a:ext cx="952955" cy="1297151"/>
            </a:xfrm>
            <a:prstGeom prst="rect">
              <a:avLst/>
            </a:prstGeom>
          </p:spPr>
        </p:pic>
        <p:pic>
          <p:nvPicPr>
            <p:cNvPr id="6" name="Picture 5">
              <a:extLst>
                <a:ext uri="{FF2B5EF4-FFF2-40B4-BE49-F238E27FC236}">
                  <a16:creationId xmlns:a16="http://schemas.microsoft.com/office/drawing/2014/main" id="{04712CE0-DDC1-410E-8116-53371975D9A9}"/>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1806575" y="4108696"/>
              <a:ext cx="952955" cy="1297151"/>
            </a:xfrm>
            <a:prstGeom prst="rect">
              <a:avLst/>
            </a:prstGeom>
          </p:spPr>
        </p:pic>
        <p:pic>
          <p:nvPicPr>
            <p:cNvPr id="7" name="Picture 6">
              <a:extLst>
                <a:ext uri="{FF2B5EF4-FFF2-40B4-BE49-F238E27FC236}">
                  <a16:creationId xmlns:a16="http://schemas.microsoft.com/office/drawing/2014/main" id="{6AFD86E8-E6AF-4205-BA44-01D441FFD6F4}"/>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3279774" y="4108696"/>
              <a:ext cx="952955" cy="1297151"/>
            </a:xfrm>
            <a:prstGeom prst="rect">
              <a:avLst/>
            </a:prstGeom>
          </p:spPr>
        </p:pic>
        <p:pic>
          <p:nvPicPr>
            <p:cNvPr id="8" name="Picture 7">
              <a:extLst>
                <a:ext uri="{FF2B5EF4-FFF2-40B4-BE49-F238E27FC236}">
                  <a16:creationId xmlns:a16="http://schemas.microsoft.com/office/drawing/2014/main" id="{53B3B802-7EA3-43E6-A1E4-6D2599B2B882}"/>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4752972" y="4108695"/>
              <a:ext cx="952955" cy="1297151"/>
            </a:xfrm>
            <a:prstGeom prst="rect">
              <a:avLst/>
            </a:prstGeom>
          </p:spPr>
        </p:pic>
        <p:pic>
          <p:nvPicPr>
            <p:cNvPr id="9" name="Picture 8">
              <a:extLst>
                <a:ext uri="{FF2B5EF4-FFF2-40B4-BE49-F238E27FC236}">
                  <a16:creationId xmlns:a16="http://schemas.microsoft.com/office/drawing/2014/main" id="{BBDFA10F-D4D0-4CC7-A179-DABB6451CE09}"/>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3308802" y="2396734"/>
              <a:ext cx="952955" cy="1297151"/>
            </a:xfrm>
            <a:prstGeom prst="rect">
              <a:avLst/>
            </a:prstGeom>
          </p:spPr>
        </p:pic>
        <p:cxnSp>
          <p:nvCxnSpPr>
            <p:cNvPr id="10" name="Straight Connector 9">
              <a:extLst>
                <a:ext uri="{FF2B5EF4-FFF2-40B4-BE49-F238E27FC236}">
                  <a16:creationId xmlns:a16="http://schemas.microsoft.com/office/drawing/2014/main" id="{EA48B778-B362-4976-B822-8D2133FB779A}"/>
                </a:ext>
              </a:extLst>
            </p:cNvPr>
            <p:cNvCxnSpPr/>
            <p:nvPr/>
          </p:nvCxnSpPr>
          <p:spPr>
            <a:xfrm>
              <a:off x="2409371" y="2086938"/>
              <a:ext cx="2946400" cy="3318909"/>
            </a:xfrm>
            <a:prstGeom prst="line">
              <a:avLst/>
            </a:prstGeom>
            <a:noFill/>
            <a:ln w="38100" cap="flat" cmpd="sng" algn="ctr">
              <a:solidFill>
                <a:srgbClr val="1F497D">
                  <a:lumMod val="60000"/>
                  <a:lumOff val="40000"/>
                </a:srgbClr>
              </a:solidFill>
              <a:prstDash val="solid"/>
              <a:miter lim="800000"/>
            </a:ln>
            <a:effectLst/>
          </p:spPr>
        </p:cxnSp>
        <p:cxnSp>
          <p:nvCxnSpPr>
            <p:cNvPr id="11" name="Straight Connector 10">
              <a:extLst>
                <a:ext uri="{FF2B5EF4-FFF2-40B4-BE49-F238E27FC236}">
                  <a16:creationId xmlns:a16="http://schemas.microsoft.com/office/drawing/2014/main" id="{90CE8A16-EE36-4B1B-84C9-65B1C8FB3288}"/>
                </a:ext>
              </a:extLst>
            </p:cNvPr>
            <p:cNvCxnSpPr>
              <a:cxnSpLocks/>
            </p:cNvCxnSpPr>
            <p:nvPr/>
          </p:nvCxnSpPr>
          <p:spPr>
            <a:xfrm flipH="1">
              <a:off x="2409371" y="2059786"/>
              <a:ext cx="2946400" cy="3318909"/>
            </a:xfrm>
            <a:prstGeom prst="line">
              <a:avLst/>
            </a:prstGeom>
            <a:noFill/>
            <a:ln w="38100" cap="flat" cmpd="sng" algn="ctr">
              <a:solidFill>
                <a:srgbClr val="1F497D">
                  <a:lumMod val="60000"/>
                  <a:lumOff val="40000"/>
                </a:srgbClr>
              </a:solidFill>
              <a:prstDash val="solid"/>
              <a:miter lim="800000"/>
            </a:ln>
            <a:effectLst/>
          </p:spPr>
        </p:cxnSp>
        <p:cxnSp>
          <p:nvCxnSpPr>
            <p:cNvPr id="12" name="Straight Connector 11">
              <a:extLst>
                <a:ext uri="{FF2B5EF4-FFF2-40B4-BE49-F238E27FC236}">
                  <a16:creationId xmlns:a16="http://schemas.microsoft.com/office/drawing/2014/main" id="{B5DE97AC-BBDD-4F8D-9C4E-881C6822F77E}"/>
                </a:ext>
              </a:extLst>
            </p:cNvPr>
            <p:cNvCxnSpPr>
              <a:cxnSpLocks/>
            </p:cNvCxnSpPr>
            <p:nvPr/>
          </p:nvCxnSpPr>
          <p:spPr>
            <a:xfrm>
              <a:off x="3825873" y="2007234"/>
              <a:ext cx="56698" cy="3398612"/>
            </a:xfrm>
            <a:prstGeom prst="line">
              <a:avLst/>
            </a:prstGeom>
            <a:noFill/>
            <a:ln w="38100" cap="flat" cmpd="sng" algn="ctr">
              <a:solidFill>
                <a:srgbClr val="1F497D">
                  <a:lumMod val="60000"/>
                  <a:lumOff val="40000"/>
                </a:srgbClr>
              </a:solidFill>
              <a:prstDash val="solid"/>
              <a:miter lim="800000"/>
            </a:ln>
            <a:effectLst/>
          </p:spPr>
        </p:cxnSp>
      </p:grpSp>
      <p:sp>
        <p:nvSpPr>
          <p:cNvPr id="13" name="TextBox 12">
            <a:extLst>
              <a:ext uri="{FF2B5EF4-FFF2-40B4-BE49-F238E27FC236}">
                <a16:creationId xmlns:a16="http://schemas.microsoft.com/office/drawing/2014/main" id="{101D9058-8F5B-4FC3-9CDB-C1343A9931F0}"/>
              </a:ext>
            </a:extLst>
          </p:cNvPr>
          <p:cNvSpPr txBox="1"/>
          <p:nvPr/>
        </p:nvSpPr>
        <p:spPr>
          <a:xfrm>
            <a:off x="2124771" y="408039"/>
            <a:ext cx="1695419" cy="658065"/>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UTM Avo" panose="02040603050506020204" pitchFamily="18" charset="0"/>
              </a:rPr>
              <a:t>Cách</a:t>
            </a:r>
            <a:r>
              <a:rPr kumimoji="0" lang="en-US" sz="2800" b="1" i="0" u="none" strike="noStrike" kern="0" cap="none" spc="0" normalizeH="0" baseline="0" noProof="0" dirty="0">
                <a:ln>
                  <a:noFill/>
                </a:ln>
                <a:solidFill>
                  <a:srgbClr val="FF0000"/>
                </a:solidFill>
                <a:effectLst/>
                <a:uLnTx/>
                <a:uFillTx/>
                <a:latin typeface="UTM Avo" panose="02040603050506020204" pitchFamily="18" charset="0"/>
              </a:rPr>
              <a:t> 1</a:t>
            </a:r>
            <a:endParaRPr kumimoji="0" lang="vi-VN" sz="2800" b="1" i="0" u="none" strike="noStrike" kern="0" cap="none" spc="0" normalizeH="0" baseline="0" noProof="0" dirty="0">
              <a:ln>
                <a:noFill/>
              </a:ln>
              <a:solidFill>
                <a:srgbClr val="FF0000"/>
              </a:solidFill>
              <a:effectLst/>
              <a:uLnTx/>
              <a:uFillTx/>
            </a:endParaRPr>
          </a:p>
        </p:txBody>
      </p:sp>
      <p:sp>
        <p:nvSpPr>
          <p:cNvPr id="14" name="TextBox 13">
            <a:extLst>
              <a:ext uri="{FF2B5EF4-FFF2-40B4-BE49-F238E27FC236}">
                <a16:creationId xmlns:a16="http://schemas.microsoft.com/office/drawing/2014/main" id="{530A13C4-8CD5-496B-B24A-00F357C4C2D4}"/>
              </a:ext>
            </a:extLst>
          </p:cNvPr>
          <p:cNvSpPr txBox="1"/>
          <p:nvPr/>
        </p:nvSpPr>
        <p:spPr>
          <a:xfrm>
            <a:off x="8005896" y="506246"/>
            <a:ext cx="1695419" cy="658835"/>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UTM Avo" panose="02040603050506020204" pitchFamily="18" charset="0"/>
              </a:rPr>
              <a:t>Cách</a:t>
            </a:r>
            <a:r>
              <a:rPr kumimoji="0" lang="en-US" sz="2800" b="1" i="0" u="none" strike="noStrike" kern="0" cap="none" spc="0" normalizeH="0" baseline="0" noProof="0" dirty="0">
                <a:ln>
                  <a:noFill/>
                </a:ln>
                <a:solidFill>
                  <a:srgbClr val="FF0000"/>
                </a:solidFill>
                <a:effectLst/>
                <a:uLnTx/>
                <a:uFillTx/>
                <a:latin typeface="UTM Avo" panose="02040603050506020204" pitchFamily="18" charset="0"/>
              </a:rPr>
              <a:t> 2</a:t>
            </a:r>
            <a:endParaRPr kumimoji="0" lang="vi-VN" sz="2800" b="1" i="0" u="none" strike="noStrike" kern="0" cap="none" spc="0" normalizeH="0" baseline="0" noProof="0" dirty="0">
              <a:ln>
                <a:noFill/>
              </a:ln>
              <a:solidFill>
                <a:srgbClr val="FF0000"/>
              </a:solidFill>
              <a:effectLst/>
              <a:uLnTx/>
              <a:uFillTx/>
            </a:endParaRPr>
          </a:p>
        </p:txBody>
      </p:sp>
      <p:grpSp>
        <p:nvGrpSpPr>
          <p:cNvPr id="15" name="Group 14">
            <a:extLst>
              <a:ext uri="{FF2B5EF4-FFF2-40B4-BE49-F238E27FC236}">
                <a16:creationId xmlns:a16="http://schemas.microsoft.com/office/drawing/2014/main" id="{61AACCA0-29A5-49C4-84B4-ABD2E5E9C2B5}"/>
              </a:ext>
            </a:extLst>
          </p:cNvPr>
          <p:cNvGrpSpPr/>
          <p:nvPr/>
        </p:nvGrpSpPr>
        <p:grpSpPr>
          <a:xfrm>
            <a:off x="6121401" y="1742769"/>
            <a:ext cx="5047794" cy="3953693"/>
            <a:chOff x="6096000" y="1195463"/>
            <a:chExt cx="5047794" cy="3953693"/>
          </a:xfrm>
        </p:grpSpPr>
        <p:pic>
          <p:nvPicPr>
            <p:cNvPr id="16" name="Picture 15">
              <a:extLst>
                <a:ext uri="{FF2B5EF4-FFF2-40B4-BE49-F238E27FC236}">
                  <a16:creationId xmlns:a16="http://schemas.microsoft.com/office/drawing/2014/main" id="{738D8FE0-6F21-438A-A2CD-86752D79DDA2}"/>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6096000" y="1195463"/>
              <a:ext cx="952955" cy="1297151"/>
            </a:xfrm>
            <a:prstGeom prst="rect">
              <a:avLst/>
            </a:prstGeom>
          </p:spPr>
        </p:pic>
        <p:pic>
          <p:nvPicPr>
            <p:cNvPr id="17" name="Picture 16">
              <a:extLst>
                <a:ext uri="{FF2B5EF4-FFF2-40B4-BE49-F238E27FC236}">
                  <a16:creationId xmlns:a16="http://schemas.microsoft.com/office/drawing/2014/main" id="{EACB4982-0F53-47CB-A966-DCD3A70E3302}"/>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7048955" y="2492614"/>
              <a:ext cx="952955" cy="1297151"/>
            </a:xfrm>
            <a:prstGeom prst="rect">
              <a:avLst/>
            </a:prstGeom>
          </p:spPr>
        </p:pic>
        <p:pic>
          <p:nvPicPr>
            <p:cNvPr id="18" name="Picture 17">
              <a:extLst>
                <a:ext uri="{FF2B5EF4-FFF2-40B4-BE49-F238E27FC236}">
                  <a16:creationId xmlns:a16="http://schemas.microsoft.com/office/drawing/2014/main" id="{4CE824A2-C878-47AD-AA75-14F97CCEF66C}"/>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8177000" y="3852005"/>
              <a:ext cx="952955" cy="1297151"/>
            </a:xfrm>
            <a:prstGeom prst="rect">
              <a:avLst/>
            </a:prstGeom>
          </p:spPr>
        </p:pic>
        <p:pic>
          <p:nvPicPr>
            <p:cNvPr id="19" name="Picture 18">
              <a:extLst>
                <a:ext uri="{FF2B5EF4-FFF2-40B4-BE49-F238E27FC236}">
                  <a16:creationId xmlns:a16="http://schemas.microsoft.com/office/drawing/2014/main" id="{7FF533B8-8566-43EF-817C-B8F66CAE7D93}"/>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10190839" y="1195463"/>
              <a:ext cx="952955" cy="1297151"/>
            </a:xfrm>
            <a:prstGeom prst="rect">
              <a:avLst/>
            </a:prstGeom>
          </p:spPr>
        </p:pic>
        <p:pic>
          <p:nvPicPr>
            <p:cNvPr id="20" name="Picture 19">
              <a:extLst>
                <a:ext uri="{FF2B5EF4-FFF2-40B4-BE49-F238E27FC236}">
                  <a16:creationId xmlns:a16="http://schemas.microsoft.com/office/drawing/2014/main" id="{D70E7FA9-CF0C-466E-830E-238936A2867A}"/>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9304682" y="2448766"/>
              <a:ext cx="952955" cy="1297151"/>
            </a:xfrm>
            <a:prstGeom prst="rect">
              <a:avLst/>
            </a:prstGeom>
          </p:spPr>
        </p:pic>
        <p:pic>
          <p:nvPicPr>
            <p:cNvPr id="21" name="Picture 20">
              <a:extLst>
                <a:ext uri="{FF2B5EF4-FFF2-40B4-BE49-F238E27FC236}">
                  <a16:creationId xmlns:a16="http://schemas.microsoft.com/office/drawing/2014/main" id="{D1247B7F-2424-49D5-827E-A2ECE961EEE1}"/>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8176637" y="2492614"/>
              <a:ext cx="952955" cy="1297151"/>
            </a:xfrm>
            <a:prstGeom prst="rect">
              <a:avLst/>
            </a:prstGeom>
          </p:spPr>
        </p:pic>
        <p:pic>
          <p:nvPicPr>
            <p:cNvPr id="22" name="Picture 21">
              <a:extLst>
                <a:ext uri="{FF2B5EF4-FFF2-40B4-BE49-F238E27FC236}">
                  <a16:creationId xmlns:a16="http://schemas.microsoft.com/office/drawing/2014/main" id="{6DA8017C-05BF-410F-8C71-12CF9ADB76E0}"/>
                </a:ext>
              </a:extLst>
            </p:cNvPr>
            <p:cNvPicPr>
              <a:picLocks noChangeAspect="1"/>
            </p:cNvPicPr>
            <p:nvPr/>
          </p:nvPicPr>
          <p:blipFill rotWithShape="1">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 r="89354" b="66464"/>
            <a:stretch/>
          </p:blipFill>
          <p:spPr>
            <a:xfrm>
              <a:off x="8147003" y="1195463"/>
              <a:ext cx="952955" cy="1297151"/>
            </a:xfrm>
            <a:prstGeom prst="rect">
              <a:avLst/>
            </a:prstGeom>
          </p:spPr>
        </p:pic>
        <p:cxnSp>
          <p:nvCxnSpPr>
            <p:cNvPr id="23" name="Straight Connector 22">
              <a:extLst>
                <a:ext uri="{FF2B5EF4-FFF2-40B4-BE49-F238E27FC236}">
                  <a16:creationId xmlns:a16="http://schemas.microsoft.com/office/drawing/2014/main" id="{B8D524E5-F89E-4D91-ADCF-0DF5452EA366}"/>
                </a:ext>
              </a:extLst>
            </p:cNvPr>
            <p:cNvCxnSpPr>
              <a:cxnSpLocks/>
              <a:endCxn id="18" idx="2"/>
            </p:cNvCxnSpPr>
            <p:nvPr/>
          </p:nvCxnSpPr>
          <p:spPr>
            <a:xfrm>
              <a:off x="6648354" y="2350839"/>
              <a:ext cx="2005124" cy="2798317"/>
            </a:xfrm>
            <a:prstGeom prst="line">
              <a:avLst/>
            </a:prstGeom>
            <a:noFill/>
            <a:ln w="38100" cap="flat" cmpd="sng" algn="ctr">
              <a:solidFill>
                <a:srgbClr val="1F497D">
                  <a:lumMod val="60000"/>
                  <a:lumOff val="40000"/>
                </a:srgbClr>
              </a:solidFill>
              <a:prstDash val="solid"/>
              <a:miter lim="800000"/>
            </a:ln>
            <a:effectLst/>
          </p:spPr>
        </p:cxnSp>
        <p:cxnSp>
          <p:nvCxnSpPr>
            <p:cNvPr id="24" name="Straight Connector 23">
              <a:extLst>
                <a:ext uri="{FF2B5EF4-FFF2-40B4-BE49-F238E27FC236}">
                  <a16:creationId xmlns:a16="http://schemas.microsoft.com/office/drawing/2014/main" id="{F7222044-E798-496F-9287-08632FC506E2}"/>
                </a:ext>
              </a:extLst>
            </p:cNvPr>
            <p:cNvCxnSpPr>
              <a:cxnSpLocks/>
            </p:cNvCxnSpPr>
            <p:nvPr/>
          </p:nvCxnSpPr>
          <p:spPr>
            <a:xfrm flipV="1">
              <a:off x="8828205" y="2350839"/>
              <a:ext cx="1969069" cy="2798317"/>
            </a:xfrm>
            <a:prstGeom prst="line">
              <a:avLst/>
            </a:prstGeom>
            <a:noFill/>
            <a:ln w="38100" cap="flat" cmpd="sng" algn="ctr">
              <a:solidFill>
                <a:srgbClr val="1F497D">
                  <a:lumMod val="60000"/>
                  <a:lumOff val="40000"/>
                </a:srgbClr>
              </a:solidFill>
              <a:prstDash val="solid"/>
              <a:miter lim="800000"/>
            </a:ln>
            <a:effectLst/>
          </p:spPr>
        </p:cxnSp>
        <p:cxnSp>
          <p:nvCxnSpPr>
            <p:cNvPr id="25" name="Straight Connector 24">
              <a:extLst>
                <a:ext uri="{FF2B5EF4-FFF2-40B4-BE49-F238E27FC236}">
                  <a16:creationId xmlns:a16="http://schemas.microsoft.com/office/drawing/2014/main" id="{217624C0-80A9-4AEC-9B00-6E818172D9A6}"/>
                </a:ext>
              </a:extLst>
            </p:cNvPr>
            <p:cNvCxnSpPr>
              <a:cxnSpLocks/>
            </p:cNvCxnSpPr>
            <p:nvPr/>
          </p:nvCxnSpPr>
          <p:spPr>
            <a:xfrm>
              <a:off x="8653478" y="2241314"/>
              <a:ext cx="86332" cy="2866142"/>
            </a:xfrm>
            <a:prstGeom prst="line">
              <a:avLst/>
            </a:prstGeom>
            <a:noFill/>
            <a:ln w="38100" cap="flat" cmpd="sng" algn="ctr">
              <a:solidFill>
                <a:srgbClr val="1F497D">
                  <a:lumMod val="60000"/>
                  <a:lumOff val="40000"/>
                </a:srgbClr>
              </a:solidFill>
              <a:prstDash val="solid"/>
              <a:miter lim="800000"/>
            </a:ln>
            <a:effectLst/>
          </p:spPr>
        </p:cxnSp>
      </p:grpSp>
    </p:spTree>
    <p:extLst>
      <p:ext uri="{BB962C8B-B14F-4D97-AF65-F5344CB8AC3E}">
        <p14:creationId xmlns:p14="http://schemas.microsoft.com/office/powerpoint/2010/main" val="2834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220126-81E3-3208-2FB9-76B2094BCD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3577" y="-62882"/>
            <a:ext cx="2438431" cy="2438431"/>
          </a:xfrm>
          <a:prstGeom prst="rect">
            <a:avLst/>
          </a:prstGeom>
        </p:spPr>
      </p:pic>
      <p:grpSp>
        <p:nvGrpSpPr>
          <p:cNvPr id="3" name="Group 2">
            <a:extLst>
              <a:ext uri="{FF2B5EF4-FFF2-40B4-BE49-F238E27FC236}">
                <a16:creationId xmlns:a16="http://schemas.microsoft.com/office/drawing/2014/main" id="{B239F628-5832-88BB-C90B-EE36C0E9A678}"/>
              </a:ext>
            </a:extLst>
          </p:cNvPr>
          <p:cNvGrpSpPr/>
          <p:nvPr/>
        </p:nvGrpSpPr>
        <p:grpSpPr>
          <a:xfrm>
            <a:off x="692904" y="1582647"/>
            <a:ext cx="4934314" cy="4934314"/>
            <a:chOff x="849383" y="1391705"/>
            <a:chExt cx="4934314" cy="4934314"/>
          </a:xfrm>
        </p:grpSpPr>
        <p:pic>
          <p:nvPicPr>
            <p:cNvPr id="4" name="图片 8">
              <a:extLst>
                <a:ext uri="{FF2B5EF4-FFF2-40B4-BE49-F238E27FC236}">
                  <a16:creationId xmlns:a16="http://schemas.microsoft.com/office/drawing/2014/main" id="{A9403208-9B02-5F8A-76DF-53BAACDA3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83" y="1391705"/>
              <a:ext cx="4934314" cy="4934314"/>
            </a:xfrm>
            <a:prstGeom prst="rect">
              <a:avLst/>
            </a:prstGeom>
          </p:spPr>
        </p:pic>
        <p:sp>
          <p:nvSpPr>
            <p:cNvPr id="5" name="TextBox 4">
              <a:extLst>
                <a:ext uri="{FF2B5EF4-FFF2-40B4-BE49-F238E27FC236}">
                  <a16:creationId xmlns:a16="http://schemas.microsoft.com/office/drawing/2014/main" id="{EC179B3D-2E59-D5EA-B5EF-A4087C69DD92}"/>
                </a:ext>
              </a:extLst>
            </p:cNvPr>
            <p:cNvSpPr txBox="1"/>
            <p:nvPr/>
          </p:nvSpPr>
          <p:spPr>
            <a:xfrm>
              <a:off x="1668775" y="2885957"/>
              <a:ext cx="329553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Cambria" panose="02040503050406030204" pitchFamily="18" charset="0"/>
                  <a:ea typeface="Cambria" panose="02040503050406030204" pitchFamily="18" charset="0"/>
                </a:rPr>
                <a:t>Hoàn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thành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tập</a:t>
              </a:r>
              <a:endParaRPr lang="vi-VN" sz="4400" b="1" dirty="0">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FC9E3FD1-3792-CF80-8756-D416E8DFF126}"/>
              </a:ext>
            </a:extLst>
          </p:cNvPr>
          <p:cNvGrpSpPr/>
          <p:nvPr/>
        </p:nvGrpSpPr>
        <p:grpSpPr>
          <a:xfrm>
            <a:off x="5837024" y="1492742"/>
            <a:ext cx="4934314" cy="4934314"/>
            <a:chOff x="6008478" y="961843"/>
            <a:chExt cx="4934314" cy="4934314"/>
          </a:xfrm>
        </p:grpSpPr>
        <p:pic>
          <p:nvPicPr>
            <p:cNvPr id="7" name="图片 8">
              <a:extLst>
                <a:ext uri="{FF2B5EF4-FFF2-40B4-BE49-F238E27FC236}">
                  <a16:creationId xmlns:a16="http://schemas.microsoft.com/office/drawing/2014/main" id="{2D90580D-4946-7FD4-ACBF-BCB1D870D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478" y="961843"/>
              <a:ext cx="4934314" cy="4934314"/>
            </a:xfrm>
            <a:prstGeom prst="rect">
              <a:avLst/>
            </a:prstGeom>
          </p:spPr>
        </p:pic>
        <p:sp>
          <p:nvSpPr>
            <p:cNvPr id="8" name="TextBox 7">
              <a:extLst>
                <a:ext uri="{FF2B5EF4-FFF2-40B4-BE49-F238E27FC236}">
                  <a16:creationId xmlns:a16="http://schemas.microsoft.com/office/drawing/2014/main" id="{F98C9A84-094E-FC0E-C89A-0F60ECFE7670}"/>
                </a:ext>
              </a:extLst>
            </p:cNvPr>
            <p:cNvSpPr txBox="1"/>
            <p:nvPr/>
          </p:nvSpPr>
          <p:spPr>
            <a:xfrm>
              <a:off x="6827869" y="2676999"/>
              <a:ext cx="329553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Cambria" panose="02040503050406030204" pitchFamily="18" charset="0"/>
                  <a:ea typeface="Cambria" panose="02040503050406030204" pitchFamily="18" charset="0"/>
                </a:rPr>
                <a:t>Chuẩn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bị</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mới</a:t>
              </a:r>
              <a:endParaRPr lang="vi-VN" sz="4400" b="1" dirty="0">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48107C6-D214-24A3-EFB4-17406F0F169A}"/>
              </a:ext>
            </a:extLst>
          </p:cNvPr>
          <p:cNvPicPr>
            <a:picLocks noChangeAspect="1"/>
          </p:cNvPicPr>
          <p:nvPr/>
        </p:nvPicPr>
        <p:blipFill>
          <a:blip r:embed="rId4"/>
          <a:stretch>
            <a:fillRect/>
          </a:stretch>
        </p:blipFill>
        <p:spPr>
          <a:xfrm>
            <a:off x="4268820" y="341039"/>
            <a:ext cx="3822523" cy="1926503"/>
          </a:xfrm>
          <a:prstGeom prst="rect">
            <a:avLst/>
          </a:prstGeom>
        </p:spPr>
      </p:pic>
    </p:spTree>
    <p:extLst>
      <p:ext uri="{BB962C8B-B14F-4D97-AF65-F5344CB8AC3E}">
        <p14:creationId xmlns:p14="http://schemas.microsoft.com/office/powerpoint/2010/main" val="365969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4">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518250" y="1122593"/>
            <a:ext cx="8933162" cy="4549930"/>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5">
            <a:extLst>
              <a:ext uri="{28A0092B-C50C-407E-A947-70E740481C1C}">
                <a14:useLocalDpi xmlns:a14="http://schemas.microsoft.com/office/drawing/2010/main" val="0"/>
              </a:ext>
            </a:extLst>
          </a:blip>
          <a:srcRect l="15689" t="52145" r="48641" b="8995"/>
          <a:stretch/>
        </p:blipFill>
        <p:spPr>
          <a:xfrm>
            <a:off x="344203" y="366365"/>
            <a:ext cx="2782946" cy="2143923"/>
          </a:xfrm>
          <a:prstGeom prst="rect">
            <a:avLst/>
          </a:prstGeom>
          <a:effectLst>
            <a:outerShdw blurRad="139700" dist="50800" dir="2700000" sx="102000" sy="102000" algn="tl" rotWithShape="0">
              <a:prstClr val="black">
                <a:alpha val="20000"/>
              </a:prstClr>
            </a:outerShdw>
          </a:effectLst>
        </p:spPr>
      </p:pic>
      <p:pic>
        <p:nvPicPr>
          <p:cNvPr id="28" name="图片 27">
            <a:extLst>
              <a:ext uri="{FF2B5EF4-FFF2-40B4-BE49-F238E27FC236}">
                <a16:creationId xmlns:a16="http://schemas.microsoft.com/office/drawing/2014/main" id="{0AA0B428-5FFA-419F-97C1-B4071F48AB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24" t="53051" r="32770"/>
          <a:stretch/>
        </p:blipFill>
        <p:spPr>
          <a:xfrm rot="14773245">
            <a:off x="9351114" y="240099"/>
            <a:ext cx="2692459" cy="2425418"/>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32" t="3977" r="14855" b="18518"/>
          <a:stretch/>
        </p:blipFill>
        <p:spPr>
          <a:xfrm>
            <a:off x="3623522" y="4758241"/>
            <a:ext cx="2882908" cy="1844852"/>
          </a:xfrm>
          <a:prstGeom prst="rect">
            <a:avLst/>
          </a:prstGeom>
        </p:spPr>
      </p:pic>
      <p:pic>
        <p:nvPicPr>
          <p:cNvPr id="39" name="17950329">
            <a:hlinkClick r:id="" action="ppaction://media"/>
            <a:extLst>
              <a:ext uri="{FF2B5EF4-FFF2-40B4-BE49-F238E27FC236}">
                <a16:creationId xmlns:a16="http://schemas.microsoft.com/office/drawing/2014/main" id="{831BA9DD-CEB0-4FAA-90FD-A932C7CB9B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3149" y="-1161788"/>
            <a:ext cx="609600" cy="609600"/>
          </a:xfrm>
          <a:prstGeom prst="rect">
            <a:avLst/>
          </a:prstGeom>
        </p:spPr>
      </p:pic>
      <p:grpSp>
        <p:nvGrpSpPr>
          <p:cNvPr id="3" name="Group 2">
            <a:extLst>
              <a:ext uri="{FF2B5EF4-FFF2-40B4-BE49-F238E27FC236}">
                <a16:creationId xmlns:a16="http://schemas.microsoft.com/office/drawing/2014/main" id="{2423215A-87C8-2D87-2F00-3FE218207C23}"/>
              </a:ext>
            </a:extLst>
          </p:cNvPr>
          <p:cNvGrpSpPr/>
          <p:nvPr/>
        </p:nvGrpSpPr>
        <p:grpSpPr>
          <a:xfrm>
            <a:off x="-1475411" y="3246166"/>
            <a:ext cx="5599226" cy="3958404"/>
            <a:chOff x="-1475411" y="3246166"/>
            <a:chExt cx="5599226" cy="3958404"/>
          </a:xfrm>
        </p:grpSpPr>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411" y="3246166"/>
              <a:ext cx="5599226" cy="3958404"/>
            </a:xfrm>
            <a:prstGeom prst="rect">
              <a:avLst/>
            </a:prstGeom>
            <a:effectLst>
              <a:outerShdw blurRad="165100" dist="50800" dir="2700000" sx="101000" sy="101000" algn="tl" rotWithShape="0">
                <a:prstClr val="black">
                  <a:alpha val="20000"/>
                </a:prstClr>
              </a:outerShdw>
            </a:effectLst>
          </p:spPr>
        </p:pic>
        <p:sp>
          <p:nvSpPr>
            <p:cNvPr id="2" name="Hộp Văn bản 1">
              <a:extLst>
                <a:ext uri="{FF2B5EF4-FFF2-40B4-BE49-F238E27FC236}">
                  <a16:creationId xmlns:a16="http://schemas.microsoft.com/office/drawing/2014/main" id="{5F67A327-AB89-CF03-782B-583680CBE243}"/>
                </a:ext>
              </a:extLst>
            </p:cNvPr>
            <p:cNvSpPr txBox="1"/>
            <p:nvPr/>
          </p:nvSpPr>
          <p:spPr>
            <a:xfrm>
              <a:off x="136192" y="4298001"/>
              <a:ext cx="2412284"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prstClr val="white"/>
                  </a:solidFill>
                  <a:effectLst/>
                  <a:uLnTx/>
                  <a:uFillTx/>
                  <a:latin typeface="SVN-Franko" panose="02040603050506020204" pitchFamily="18" charset="0"/>
                  <a:ea typeface="Vogue-ExtraBold" panose="020B0500000000000000" pitchFamily="34" charset="0"/>
                  <a:cs typeface="Vogue-ExtraBold" panose="020B0500000000000000" pitchFamily="34" charset="0"/>
                </a:rPr>
                <a:t>TOÁN 2</a:t>
              </a:r>
              <a:endParaRPr kumimoji="0" lang="vi-VN" sz="5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4" name="Picture 13">
            <a:extLst>
              <a:ext uri="{FF2B5EF4-FFF2-40B4-BE49-F238E27FC236}">
                <a16:creationId xmlns:a16="http://schemas.microsoft.com/office/drawing/2014/main" id="{CC5455F6-2B65-BCDA-AA6E-7943AECE157F}"/>
              </a:ext>
            </a:extLst>
          </p:cNvPr>
          <p:cNvPicPr>
            <a:picLocks noChangeAspect="1"/>
          </p:cNvPicPr>
          <p:nvPr/>
        </p:nvPicPr>
        <p:blipFill>
          <a:blip r:embed="rId10"/>
          <a:stretch>
            <a:fillRect/>
          </a:stretch>
        </p:blipFill>
        <p:spPr>
          <a:xfrm>
            <a:off x="7102516" y="2760774"/>
            <a:ext cx="6675699" cy="4810161"/>
          </a:xfrm>
          <a:prstGeom prst="rect">
            <a:avLst/>
          </a:prstGeom>
        </p:spPr>
      </p:pic>
      <p:pic>
        <p:nvPicPr>
          <p:cNvPr id="5" name="Picture 4">
            <a:extLst>
              <a:ext uri="{FF2B5EF4-FFF2-40B4-BE49-F238E27FC236}">
                <a16:creationId xmlns:a16="http://schemas.microsoft.com/office/drawing/2014/main" id="{B0D7203E-9C91-7D38-4F5E-94EA9130309B}"/>
              </a:ext>
            </a:extLst>
          </p:cNvPr>
          <p:cNvPicPr>
            <a:picLocks noChangeAspect="1"/>
          </p:cNvPicPr>
          <p:nvPr/>
        </p:nvPicPr>
        <p:blipFill rotWithShape="1">
          <a:blip r:embed="rId11"/>
          <a:srcRect t="12534" b="13365"/>
          <a:stretch/>
        </p:blipFill>
        <p:spPr>
          <a:xfrm>
            <a:off x="1527241" y="1763256"/>
            <a:ext cx="8913124" cy="3252609"/>
          </a:xfrm>
          <a:prstGeom prst="rect">
            <a:avLst/>
          </a:prstGeom>
        </p:spPr>
      </p:pic>
    </p:spTree>
    <p:extLst>
      <p:ext uri="{BB962C8B-B14F-4D97-AF65-F5344CB8AC3E}">
        <p14:creationId xmlns:p14="http://schemas.microsoft.com/office/powerpoint/2010/main" val="23910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9583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7" name="矩形 6">
            <a:extLst>
              <a:ext uri="{FF2B5EF4-FFF2-40B4-BE49-F238E27FC236}">
                <a16:creationId xmlns:a16="http://schemas.microsoft.com/office/drawing/2014/main" id="{999AEB4A-75BD-4288-BD56-AF2F9E5FA11B}"/>
              </a:ext>
            </a:extLst>
          </p:cNvPr>
          <p:cNvSpPr/>
          <p:nvPr/>
        </p:nvSpPr>
        <p:spPr>
          <a:xfrm>
            <a:off x="1428314" y="903794"/>
            <a:ext cx="9335369" cy="505041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7A8D9DD8-647F-460C-91C6-08CC8AEB1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660775" y="215511"/>
            <a:ext cx="1765696" cy="1360255"/>
          </a:xfrm>
          <a:prstGeom prst="rect">
            <a:avLst/>
          </a:prstGeom>
          <a:effectLst>
            <a:outerShdw blurRad="139700" dist="50800" dir="2700000" sx="102000" sy="102000" algn="tl" rotWithShape="0">
              <a:prstClr val="black">
                <a:alpha val="20000"/>
              </a:prstClr>
            </a:outerShdw>
          </a:effectLst>
        </p:spPr>
      </p:pic>
      <p:pic>
        <p:nvPicPr>
          <p:cNvPr id="23" name="图片 22">
            <a:extLst>
              <a:ext uri="{FF2B5EF4-FFF2-40B4-BE49-F238E27FC236}">
                <a16:creationId xmlns:a16="http://schemas.microsoft.com/office/drawing/2014/main" id="{49F87DA0-2C1A-497D-AD08-22846BD6C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24" t="53051" r="32770"/>
          <a:stretch/>
        </p:blipFill>
        <p:spPr>
          <a:xfrm rot="15528931">
            <a:off x="10041130" y="298378"/>
            <a:ext cx="1505089" cy="1355813"/>
          </a:xfrm>
          <a:prstGeom prst="rect">
            <a:avLst/>
          </a:prstGeom>
          <a:effectLst>
            <a:outerShdw blurRad="139700" dist="50800" dir="2700000" sx="102000" sy="102000" algn="tl" rotWithShape="0">
              <a:prstClr val="black">
                <a:alpha val="20000"/>
              </a:prstClr>
            </a:outerShdw>
          </a:effectLst>
        </p:spPr>
      </p:pic>
      <p:sp>
        <p:nvSpPr>
          <p:cNvPr id="42" name="直角三角形 41">
            <a:extLst>
              <a:ext uri="{FF2B5EF4-FFF2-40B4-BE49-F238E27FC236}">
                <a16:creationId xmlns:a16="http://schemas.microsoft.com/office/drawing/2014/main" id="{CF6C91D5-741F-4ADC-85E8-1272FBFC90E6}"/>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817100F6-A216-E03E-C86D-F3F1CBA9C8B0}"/>
              </a:ext>
            </a:extLst>
          </p:cNvPr>
          <p:cNvGrpSpPr/>
          <p:nvPr/>
        </p:nvGrpSpPr>
        <p:grpSpPr>
          <a:xfrm>
            <a:off x="-1616641" y="2837045"/>
            <a:ext cx="6198534" cy="4382087"/>
            <a:chOff x="-1730935" y="2767023"/>
            <a:chExt cx="6198534" cy="4382087"/>
          </a:xfrm>
        </p:grpSpPr>
        <p:pic>
          <p:nvPicPr>
            <p:cNvPr id="12" name="图片 11">
              <a:extLst>
                <a:ext uri="{FF2B5EF4-FFF2-40B4-BE49-F238E27FC236}">
                  <a16:creationId xmlns:a16="http://schemas.microsoft.com/office/drawing/2014/main" id="{1AAF120E-C0DC-4BCB-BE7E-60F59513AC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935" y="2767023"/>
              <a:ext cx="6198534" cy="4382087"/>
            </a:xfrm>
            <a:prstGeom prst="rect">
              <a:avLst/>
            </a:prstGeom>
            <a:effectLst>
              <a:outerShdw blurRad="165100" dist="50800" dir="2700000" sx="101000" sy="101000" algn="tl" rotWithShape="0">
                <a:prstClr val="black">
                  <a:alpha val="20000"/>
                </a:prstClr>
              </a:outerShdw>
            </a:effectLst>
          </p:spPr>
        </p:pic>
        <p:sp>
          <p:nvSpPr>
            <p:cNvPr id="2" name="Hộp Văn bản 1">
              <a:extLst>
                <a:ext uri="{FF2B5EF4-FFF2-40B4-BE49-F238E27FC236}">
                  <a16:creationId xmlns:a16="http://schemas.microsoft.com/office/drawing/2014/main" id="{2488A1A0-5726-D73A-7C50-AA889A2483EF}"/>
                </a:ext>
              </a:extLst>
            </p:cNvPr>
            <p:cNvSpPr txBox="1"/>
            <p:nvPr/>
          </p:nvSpPr>
          <p:spPr>
            <a:xfrm>
              <a:off x="-98537" y="3523184"/>
              <a:ext cx="2974164" cy="160486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err="1">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Yêu</a:t>
              </a:r>
              <a:r>
                <a:rPr kumimoji="0" lang="en-US" sz="6000" b="1" i="0" u="none" strike="noStrike" kern="1200" cap="none" spc="0" normalizeH="0" baseline="0" noProof="0">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 cầu</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 </a:t>
              </a:r>
              <a:r>
                <a:rPr kumimoji="0" lang="en-US" sz="6000" b="1" i="0" u="none" strike="noStrike" kern="1200" cap="none" spc="0" normalizeH="0" baseline="0" noProof="0" dirty="0" err="1">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cần</a:t>
              </a:r>
              <a:r>
                <a:rPr kumimoji="0" lang="en-US" sz="6000" b="1" i="0" u="none" strike="noStrike" kern="1200" cap="none" spc="0" normalizeH="0" baseline="0" noProof="0" dirty="0">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 </a:t>
              </a:r>
              <a:r>
                <a:rPr kumimoji="0" lang="en-US" sz="6000" b="1" i="0" u="none" strike="noStrike" kern="1200" cap="none" spc="0" normalizeH="0" baseline="0" noProof="0" dirty="0" err="1">
                  <a:ln>
                    <a:noFill/>
                  </a:ln>
                  <a:solidFill>
                    <a:srgbClr val="FFFF00"/>
                  </a:solidFill>
                  <a:effectLst/>
                  <a:uLnTx/>
                  <a:uFillTx/>
                  <a:latin typeface="SVN-Internation" panose="02040603050506020204" pitchFamily="18" charset="0"/>
                  <a:ea typeface="Vogue-ExtraBold" panose="020B0500000000000000" pitchFamily="34" charset="0"/>
                  <a:cs typeface="Vogue-ExtraBold" panose="020B0500000000000000" pitchFamily="34" charset="0"/>
                </a:rPr>
                <a:t>đạt</a:t>
              </a:r>
              <a:endParaRPr kumimoji="0" lang="vi-VN" sz="6000" b="0" i="0" u="none" strike="noStrike" kern="1200" cap="none" spc="0" normalizeH="0" baseline="0" noProof="0" dirty="0">
                <a:ln>
                  <a:noFill/>
                </a:ln>
                <a:solidFill>
                  <a:srgbClr val="FFFF00"/>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6" name="TextBox 5">
            <a:extLst>
              <a:ext uri="{FF2B5EF4-FFF2-40B4-BE49-F238E27FC236}">
                <a16:creationId xmlns:a16="http://schemas.microsoft.com/office/drawing/2014/main" id="{BAFA1B61-D5B2-22B6-87B3-6FEAA44BAA37}"/>
              </a:ext>
            </a:extLst>
          </p:cNvPr>
          <p:cNvSpPr txBox="1"/>
          <p:nvPr/>
        </p:nvSpPr>
        <p:spPr>
          <a:xfrm>
            <a:off x="2954609" y="1089676"/>
            <a:ext cx="7247199"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rPr>
              <a:t>*</a:t>
            </a:r>
            <a:r>
              <a:rPr kumimoji="0" lang="en-US" sz="2800" b="1"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rPr>
              <a:t>Kiến thức, kĩ năng:</a:t>
            </a:r>
            <a:endParaRPr kumimoji="0" lang="en-US" sz="2800" b="0"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rPr>
              <a:t>- Ôn tập, củng cố kiến thức về nhận biết điểm, đoạn thẳng, ba điểm thẳng hàng, đường gấp khúc, hình tứ giác, khối trụ, khối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rPr>
              <a:t>*Phát triển năng lực và phẩm chất:</a:t>
            </a:r>
            <a:endParaRPr kumimoji="0" lang="en-US" sz="2800" b="0"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B735A"/>
                </a:solidFill>
                <a:uLnTx/>
                <a:uFillTx/>
                <a:latin typeface="Cambria" panose="02040503050406030204" pitchFamily="18" charset="0"/>
                <a:ea typeface="Cambria" panose="02040503050406030204" pitchFamily="18" charset="0"/>
                <a:cs typeface="+mn-cs"/>
              </a:rPr>
              <a:t>- Qua hoạt động giải các bài tập, bài toán thực tế có tình huống (diễn đạt, trao đổi, trả lời câu hỏi) HS phát triển năng lực giải quyết vấn đề, năng lực giáo tiếp toán học, năng lực lập luận toán học.</a:t>
            </a:r>
          </a:p>
        </p:txBody>
      </p:sp>
      <p:grpSp>
        <p:nvGrpSpPr>
          <p:cNvPr id="9" name="Group 8">
            <a:extLst>
              <a:ext uri="{FF2B5EF4-FFF2-40B4-BE49-F238E27FC236}">
                <a16:creationId xmlns:a16="http://schemas.microsoft.com/office/drawing/2014/main" id="{9421A00B-B16E-A38E-CE5B-A65B9BF7B101}"/>
              </a:ext>
            </a:extLst>
          </p:cNvPr>
          <p:cNvGrpSpPr/>
          <p:nvPr/>
        </p:nvGrpSpPr>
        <p:grpSpPr>
          <a:xfrm>
            <a:off x="8655717" y="3959273"/>
            <a:ext cx="4681564" cy="3306116"/>
            <a:chOff x="7945229" y="3760205"/>
            <a:chExt cx="4681564" cy="3306116"/>
          </a:xfrm>
        </p:grpSpPr>
        <p:pic>
          <p:nvPicPr>
            <p:cNvPr id="3" name="图片 2">
              <a:extLst>
                <a:ext uri="{FF2B5EF4-FFF2-40B4-BE49-F238E27FC236}">
                  <a16:creationId xmlns:a16="http://schemas.microsoft.com/office/drawing/2014/main" id="{B95F1003-4048-4E1B-A877-EEC2903B5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229" y="3760205"/>
              <a:ext cx="4681564" cy="3306116"/>
            </a:xfrm>
            <a:prstGeom prst="rect">
              <a:avLst/>
            </a:prstGeom>
          </p:spPr>
        </p:pic>
        <p:sp>
          <p:nvSpPr>
            <p:cNvPr id="8" name="Freeform: Shape 7">
              <a:extLst>
                <a:ext uri="{FF2B5EF4-FFF2-40B4-BE49-F238E27FC236}">
                  <a16:creationId xmlns:a16="http://schemas.microsoft.com/office/drawing/2014/main" id="{633020BF-E272-6303-90FD-FD18E30F46BC}"/>
                </a:ext>
              </a:extLst>
            </p:cNvPr>
            <p:cNvSpPr/>
            <p:nvPr/>
          </p:nvSpPr>
          <p:spPr>
            <a:xfrm>
              <a:off x="11083636" y="4378036"/>
              <a:ext cx="532015" cy="360219"/>
            </a:xfrm>
            <a:custGeom>
              <a:avLst/>
              <a:gdLst>
                <a:gd name="connsiteX0" fmla="*/ 64655 w 532015"/>
                <a:gd name="connsiteY0" fmla="*/ 295564 h 360219"/>
                <a:gd name="connsiteX1" fmla="*/ 36946 w 532015"/>
                <a:gd name="connsiteY1" fmla="*/ 249382 h 360219"/>
                <a:gd name="connsiteX2" fmla="*/ 0 w 532015"/>
                <a:gd name="connsiteY2" fmla="*/ 193964 h 360219"/>
                <a:gd name="connsiteX3" fmla="*/ 27709 w 532015"/>
                <a:gd name="connsiteY3" fmla="*/ 101600 h 360219"/>
                <a:gd name="connsiteX4" fmla="*/ 64655 w 532015"/>
                <a:gd name="connsiteY4" fmla="*/ 83128 h 360219"/>
                <a:gd name="connsiteX5" fmla="*/ 92364 w 532015"/>
                <a:gd name="connsiteY5" fmla="*/ 55419 h 360219"/>
                <a:gd name="connsiteX6" fmla="*/ 129309 w 532015"/>
                <a:gd name="connsiteY6" fmla="*/ 36946 h 360219"/>
                <a:gd name="connsiteX7" fmla="*/ 193964 w 532015"/>
                <a:gd name="connsiteY7" fmla="*/ 18473 h 360219"/>
                <a:gd name="connsiteX8" fmla="*/ 258619 w 532015"/>
                <a:gd name="connsiteY8" fmla="*/ 0 h 360219"/>
                <a:gd name="connsiteX9" fmla="*/ 397164 w 532015"/>
                <a:gd name="connsiteY9" fmla="*/ 9237 h 360219"/>
                <a:gd name="connsiteX10" fmla="*/ 424873 w 532015"/>
                <a:gd name="connsiteY10" fmla="*/ 27709 h 360219"/>
                <a:gd name="connsiteX11" fmla="*/ 489528 w 532015"/>
                <a:gd name="connsiteY11" fmla="*/ 83128 h 360219"/>
                <a:gd name="connsiteX12" fmla="*/ 517237 w 532015"/>
                <a:gd name="connsiteY12" fmla="*/ 138546 h 360219"/>
                <a:gd name="connsiteX13" fmla="*/ 517237 w 532015"/>
                <a:gd name="connsiteY13" fmla="*/ 332509 h 360219"/>
                <a:gd name="connsiteX14" fmla="*/ 480291 w 532015"/>
                <a:gd name="connsiteY14" fmla="*/ 360219 h 360219"/>
                <a:gd name="connsiteX15" fmla="*/ 341746 w 532015"/>
                <a:gd name="connsiteY15" fmla="*/ 350982 h 360219"/>
                <a:gd name="connsiteX16" fmla="*/ 314037 w 532015"/>
                <a:gd name="connsiteY16" fmla="*/ 332509 h 360219"/>
                <a:gd name="connsiteX17" fmla="*/ 249382 w 532015"/>
                <a:gd name="connsiteY17" fmla="*/ 314037 h 360219"/>
                <a:gd name="connsiteX18" fmla="*/ 221673 w 532015"/>
                <a:gd name="connsiteY18" fmla="*/ 295564 h 360219"/>
                <a:gd name="connsiteX19" fmla="*/ 64655 w 532015"/>
                <a:gd name="connsiteY19" fmla="*/ 295564 h 3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5" h="360219">
                  <a:moveTo>
                    <a:pt x="64655" y="295564"/>
                  </a:moveTo>
                  <a:cubicBezTo>
                    <a:pt x="33867" y="287867"/>
                    <a:pt x="46584" y="264528"/>
                    <a:pt x="36946" y="249382"/>
                  </a:cubicBezTo>
                  <a:cubicBezTo>
                    <a:pt x="25026" y="230651"/>
                    <a:pt x="0" y="193964"/>
                    <a:pt x="0" y="193964"/>
                  </a:cubicBezTo>
                  <a:cubicBezTo>
                    <a:pt x="9236" y="163176"/>
                    <a:pt x="11513" y="129365"/>
                    <a:pt x="27709" y="101600"/>
                  </a:cubicBezTo>
                  <a:cubicBezTo>
                    <a:pt x="34647" y="89707"/>
                    <a:pt x="53451" y="91131"/>
                    <a:pt x="64655" y="83128"/>
                  </a:cubicBezTo>
                  <a:cubicBezTo>
                    <a:pt x="75284" y="75536"/>
                    <a:pt x="81735" y="63011"/>
                    <a:pt x="92364" y="55419"/>
                  </a:cubicBezTo>
                  <a:cubicBezTo>
                    <a:pt x="103568" y="47416"/>
                    <a:pt x="116654" y="42370"/>
                    <a:pt x="129309" y="36946"/>
                  </a:cubicBezTo>
                  <a:cubicBezTo>
                    <a:pt x="149960" y="28095"/>
                    <a:pt x="172477" y="24333"/>
                    <a:pt x="193964" y="18473"/>
                  </a:cubicBezTo>
                  <a:cubicBezTo>
                    <a:pt x="215588" y="12575"/>
                    <a:pt x="237067" y="6158"/>
                    <a:pt x="258619" y="0"/>
                  </a:cubicBezTo>
                  <a:cubicBezTo>
                    <a:pt x="304801" y="3079"/>
                    <a:pt x="351510" y="1628"/>
                    <a:pt x="397164" y="9237"/>
                  </a:cubicBezTo>
                  <a:cubicBezTo>
                    <a:pt x="408114" y="11062"/>
                    <a:pt x="415840" y="21257"/>
                    <a:pt x="424873" y="27709"/>
                  </a:cubicBezTo>
                  <a:cubicBezTo>
                    <a:pt x="441168" y="39349"/>
                    <a:pt x="477322" y="64820"/>
                    <a:pt x="489528" y="83128"/>
                  </a:cubicBezTo>
                  <a:cubicBezTo>
                    <a:pt x="500984" y="100312"/>
                    <a:pt x="508001" y="120073"/>
                    <a:pt x="517237" y="138546"/>
                  </a:cubicBezTo>
                  <a:cubicBezTo>
                    <a:pt x="531648" y="210602"/>
                    <a:pt x="541615" y="239875"/>
                    <a:pt x="517237" y="332509"/>
                  </a:cubicBezTo>
                  <a:cubicBezTo>
                    <a:pt x="513319" y="347396"/>
                    <a:pt x="492606" y="350982"/>
                    <a:pt x="480291" y="360219"/>
                  </a:cubicBezTo>
                  <a:cubicBezTo>
                    <a:pt x="434109" y="357140"/>
                    <a:pt x="387400" y="358591"/>
                    <a:pt x="341746" y="350982"/>
                  </a:cubicBezTo>
                  <a:cubicBezTo>
                    <a:pt x="330796" y="349157"/>
                    <a:pt x="324344" y="336632"/>
                    <a:pt x="314037" y="332509"/>
                  </a:cubicBezTo>
                  <a:cubicBezTo>
                    <a:pt x="293226" y="324185"/>
                    <a:pt x="270934" y="320194"/>
                    <a:pt x="249382" y="314037"/>
                  </a:cubicBezTo>
                  <a:cubicBezTo>
                    <a:pt x="240146" y="307879"/>
                    <a:pt x="231920" y="299834"/>
                    <a:pt x="221673" y="295564"/>
                  </a:cubicBezTo>
                  <a:cubicBezTo>
                    <a:pt x="134142" y="259093"/>
                    <a:pt x="95443" y="303261"/>
                    <a:pt x="64655" y="295564"/>
                  </a:cubicBezTo>
                  <a:close/>
                </a:path>
              </a:pathLst>
            </a:custGeom>
            <a:solidFill>
              <a:srgbClr val="FA6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314400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13" name="Picture 12">
            <a:extLst>
              <a:ext uri="{FF2B5EF4-FFF2-40B4-BE49-F238E27FC236}">
                <a16:creationId xmlns:a16="http://schemas.microsoft.com/office/drawing/2014/main" id="{62A8EDE7-C637-37D5-7CCB-10C5C6416E93}"/>
              </a:ext>
            </a:extLst>
          </p:cNvPr>
          <p:cNvPicPr>
            <a:picLocks noChangeAspect="1"/>
          </p:cNvPicPr>
          <p:nvPr/>
        </p:nvPicPr>
        <p:blipFill>
          <a:blip r:embed="rId6"/>
          <a:stretch>
            <a:fillRect/>
          </a:stretch>
        </p:blipFill>
        <p:spPr>
          <a:xfrm>
            <a:off x="5874377" y="940415"/>
            <a:ext cx="8705843" cy="6151397"/>
          </a:xfrm>
          <a:prstGeom prst="rect">
            <a:avLst/>
          </a:prstGeom>
        </p:spPr>
      </p:pic>
      <p:pic>
        <p:nvPicPr>
          <p:cNvPr id="9" name="Picture 8">
            <a:extLst>
              <a:ext uri="{FF2B5EF4-FFF2-40B4-BE49-F238E27FC236}">
                <a16:creationId xmlns:a16="http://schemas.microsoft.com/office/drawing/2014/main" id="{F655EC21-9448-D611-C5C1-85EA82C7398D}"/>
              </a:ext>
            </a:extLst>
          </p:cNvPr>
          <p:cNvPicPr>
            <a:picLocks noChangeAspect="1"/>
          </p:cNvPicPr>
          <p:nvPr/>
        </p:nvPicPr>
        <p:blipFill>
          <a:blip r:embed="rId7"/>
          <a:stretch>
            <a:fillRect/>
          </a:stretch>
        </p:blipFill>
        <p:spPr>
          <a:xfrm>
            <a:off x="3641079" y="890321"/>
            <a:ext cx="6035563" cy="5358848"/>
          </a:xfrm>
          <a:prstGeom prst="rect">
            <a:avLst/>
          </a:prstGeom>
        </p:spPr>
      </p:pic>
      <p:pic>
        <p:nvPicPr>
          <p:cNvPr id="10" name="Picture 9">
            <a:extLst>
              <a:ext uri="{FF2B5EF4-FFF2-40B4-BE49-F238E27FC236}">
                <a16:creationId xmlns:a16="http://schemas.microsoft.com/office/drawing/2014/main" id="{7F5F8EF4-AD23-BB3F-03F7-00978AA8E9BF}"/>
              </a:ext>
            </a:extLst>
          </p:cNvPr>
          <p:cNvPicPr>
            <a:picLocks noChangeAspect="1"/>
          </p:cNvPicPr>
          <p:nvPr/>
        </p:nvPicPr>
        <p:blipFill>
          <a:blip r:embed="rId8"/>
          <a:stretch>
            <a:fillRect/>
          </a:stretch>
        </p:blipFill>
        <p:spPr>
          <a:xfrm>
            <a:off x="-182670" y="1773480"/>
            <a:ext cx="6401355" cy="4627265"/>
          </a:xfrm>
          <a:prstGeom prst="rect">
            <a:avLst/>
          </a:prstGeom>
        </p:spPr>
      </p:pic>
    </p:spTree>
    <p:extLst>
      <p:ext uri="{BB962C8B-B14F-4D97-AF65-F5344CB8AC3E}">
        <p14:creationId xmlns:p14="http://schemas.microsoft.com/office/powerpoint/2010/main" val="346058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154778" y="1707776"/>
            <a:ext cx="3305734" cy="1667436"/>
            <a:chOff x="2017059" y="1707776"/>
            <a:chExt cx="3305734" cy="1667436"/>
          </a:xfrm>
        </p:grpSpPr>
        <p:cxnSp>
          <p:nvCxnSpPr>
            <p:cNvPr id="13" name="Straight Connector 12"/>
            <p:cNvCxnSpPr/>
            <p:nvPr/>
          </p:nvCxnSpPr>
          <p:spPr>
            <a:xfrm flipV="1">
              <a:off x="3871601" y="1843762"/>
              <a:ext cx="1451192" cy="14967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043953" y="1707776"/>
              <a:ext cx="0" cy="166743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017059" y="3321424"/>
              <a:ext cx="1878106" cy="448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94550" y="729615"/>
            <a:ext cx="10229539" cy="646331"/>
          </a:xfrm>
          <a:prstGeom prst="rect">
            <a:avLst/>
          </a:prstGeom>
          <a:noFill/>
        </p:spPr>
        <p:txBody>
          <a:bodyPr wrap="square" rtlCol="0">
            <a:spAutoFit/>
          </a:bodyPr>
          <a:lstStyle/>
          <a:p>
            <a:r>
              <a:rPr lang="en-US" sz="3600" b="1">
                <a:solidFill>
                  <a:schemeClr val="accent2">
                    <a:lumMod val="50000"/>
                  </a:schemeClr>
                </a:solidFill>
                <a:latin typeface="UTM Avo" panose="02040603050506020204" pitchFamily="18" charset="0"/>
              </a:rPr>
              <a:t>Có bao nhiêu đoạn thẳng trong hình sau?</a:t>
            </a:r>
          </a:p>
        </p:txBody>
      </p:sp>
      <p:sp>
        <p:nvSpPr>
          <p:cNvPr id="17" name="文本框 3">
            <a:extLst>
              <a:ext uri="{FF2B5EF4-FFF2-40B4-BE49-F238E27FC236}">
                <a16:creationId xmlns:a16="http://schemas.microsoft.com/office/drawing/2014/main" id="{AB5DD222-6B75-4DA8-A9E7-C4B4A6C2A123}"/>
              </a:ext>
            </a:extLst>
          </p:cNvPr>
          <p:cNvSpPr txBox="1"/>
          <p:nvPr/>
        </p:nvSpPr>
        <p:spPr>
          <a:xfrm>
            <a:off x="1357694" y="4278504"/>
            <a:ext cx="2217422" cy="1015663"/>
          </a:xfrm>
          <a:prstGeom prst="rect">
            <a:avLst/>
          </a:prstGeom>
          <a:solidFill>
            <a:srgbClr val="FF7C8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u="none" strike="noStrike" kern="1200" cap="none" spc="0" normalizeH="0" baseline="0" noProof="0" dirty="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A</a:t>
            </a:r>
            <a:r>
              <a:rPr kumimoji="0" lang="en-US" altLang="zh-CN" sz="6000" u="none" strike="noStrike" kern="1200" cap="none" spc="0" normalizeH="0" baseline="0" noProof="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  </a:t>
            </a:r>
            <a:r>
              <a:rPr kumimoji="0" lang="en-US" altLang="zh-CN" sz="6000" b="1" u="none" strike="noStrike" kern="1200" cap="none" spc="0" normalizeH="0" baseline="0" noProof="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rPr>
              <a:t>1</a:t>
            </a:r>
            <a:endParaRPr kumimoji="0" lang="zh-CN" altLang="en-US" sz="60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sp>
        <p:nvSpPr>
          <p:cNvPr id="18" name="文本框 14">
            <a:extLst>
              <a:ext uri="{FF2B5EF4-FFF2-40B4-BE49-F238E27FC236}">
                <a16:creationId xmlns:a16="http://schemas.microsoft.com/office/drawing/2014/main" id="{262B1720-7EC3-400B-A829-7CBFE168457F}"/>
              </a:ext>
            </a:extLst>
          </p:cNvPr>
          <p:cNvSpPr txBox="1"/>
          <p:nvPr/>
        </p:nvSpPr>
        <p:spPr>
          <a:xfrm>
            <a:off x="7738118" y="4304248"/>
            <a:ext cx="2246142" cy="1015663"/>
          </a:xfrm>
          <a:prstGeom prst="rect">
            <a:avLst/>
          </a:prstGeom>
          <a:solidFill>
            <a:srgbClr val="FF7C80"/>
          </a:solidFill>
          <a:ln w="19050">
            <a:solidFill>
              <a:srgbClr val="002060"/>
            </a:solidFill>
          </a:ln>
        </p:spPr>
        <p:txBody>
          <a:bodyPr wrap="square" rtlCol="0">
            <a:spAutoFit/>
          </a:bodyPr>
          <a:lstStyle/>
          <a:p>
            <a:pPr lvl="0"/>
            <a:r>
              <a:rPr lang="nl-NL" sz="6000">
                <a:latin typeface="SVN-Cookies" panose="02040603050506020204" pitchFamily="18" charset="0"/>
                <a:cs typeface="Arial" panose="020B0604020202020204" pitchFamily="34" charset="0"/>
              </a:rPr>
              <a:t>C.  </a:t>
            </a:r>
            <a:r>
              <a:rPr lang="nl-NL" sz="6000" b="1">
                <a:solidFill>
                  <a:schemeClr val="accent5">
                    <a:lumMod val="75000"/>
                  </a:schemeClr>
                </a:solidFill>
                <a:latin typeface="UTM Avo" panose="02040603050506020204" pitchFamily="18" charset="0"/>
                <a:cs typeface="Arial" panose="020B0604020202020204" pitchFamily="34" charset="0"/>
              </a:rPr>
              <a:t>3</a:t>
            </a:r>
            <a:endParaRPr kumimoji="0" lang="zh-CN" altLang="en-US" sz="60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sp>
        <p:nvSpPr>
          <p:cNvPr id="19" name="文本框 15">
            <a:extLst>
              <a:ext uri="{FF2B5EF4-FFF2-40B4-BE49-F238E27FC236}">
                <a16:creationId xmlns:a16="http://schemas.microsoft.com/office/drawing/2014/main" id="{AD385BAE-4FCF-4889-8010-92D1A9D88129}"/>
              </a:ext>
            </a:extLst>
          </p:cNvPr>
          <p:cNvSpPr txBox="1"/>
          <p:nvPr/>
        </p:nvSpPr>
        <p:spPr>
          <a:xfrm>
            <a:off x="4650638" y="4304248"/>
            <a:ext cx="2148849" cy="1015663"/>
          </a:xfrm>
          <a:prstGeom prst="rect">
            <a:avLst/>
          </a:prstGeom>
          <a:solidFill>
            <a:srgbClr val="FF7C80"/>
          </a:solidFill>
          <a:ln w="1905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u="none" strike="noStrike" kern="1200" cap="none" spc="0" normalizeH="0" baseline="0" noProof="0" dirty="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B</a:t>
            </a:r>
            <a:r>
              <a:rPr kumimoji="0" lang="en-US" altLang="zh-CN" sz="6000" u="none" strike="noStrike" kern="1200" cap="none" spc="0" normalizeH="0" baseline="0" noProof="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  </a:t>
            </a:r>
            <a:r>
              <a:rPr lang="en-US" altLang="zh-CN" sz="6000" b="1">
                <a:solidFill>
                  <a:schemeClr val="accent5">
                    <a:lumMod val="75000"/>
                  </a:schemeClr>
                </a:solidFill>
                <a:latin typeface="UTM Avo" panose="02040603050506020204" pitchFamily="18" charset="0"/>
                <a:ea typeface="字魂70号-灵悦黑体" panose="00000500000000000000" pitchFamily="2" charset="-122"/>
                <a:cs typeface="Arial" panose="020B0604020202020204" pitchFamily="34" charset="0"/>
              </a:rPr>
              <a:t>2</a:t>
            </a:r>
            <a:endParaRPr kumimoji="0" lang="zh-CN" altLang="en-US" sz="60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pic>
        <p:nvPicPr>
          <p:cNvPr id="20" name="图片 22">
            <a:extLst>
              <a:ext uri="{FF2B5EF4-FFF2-40B4-BE49-F238E27FC236}">
                <a16:creationId xmlns:a16="http://schemas.microsoft.com/office/drawing/2014/main" id="{49F87DA0-2C1A-497D-AD08-22846BD6C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24" t="53051" r="32770"/>
          <a:stretch/>
        </p:blipFill>
        <p:spPr>
          <a:xfrm rot="15528931">
            <a:off x="10604520" y="241336"/>
            <a:ext cx="1505089" cy="1355813"/>
          </a:xfrm>
          <a:prstGeom prst="rect">
            <a:avLst/>
          </a:prstGeom>
          <a:effectLst>
            <a:outerShdw blurRad="139700" dist="50800" dir="2700000" sx="102000" sy="102000" algn="tl" rotWithShape="0">
              <a:prstClr val="black">
                <a:alpha val="20000"/>
              </a:prstClr>
            </a:outerShdw>
          </a:effectLst>
        </p:spPr>
      </p:pic>
      <p:grpSp>
        <p:nvGrpSpPr>
          <p:cNvPr id="21" name="Group 20">
            <a:extLst>
              <a:ext uri="{FF2B5EF4-FFF2-40B4-BE49-F238E27FC236}">
                <a16:creationId xmlns:a16="http://schemas.microsoft.com/office/drawing/2014/main" id="{9421A00B-B16E-A38E-CE5B-A65B9BF7B101}"/>
              </a:ext>
            </a:extLst>
          </p:cNvPr>
          <p:cNvGrpSpPr/>
          <p:nvPr/>
        </p:nvGrpSpPr>
        <p:grpSpPr>
          <a:xfrm>
            <a:off x="8655717" y="3959273"/>
            <a:ext cx="4681564" cy="3306116"/>
            <a:chOff x="7945229" y="3760205"/>
            <a:chExt cx="4681564" cy="3306116"/>
          </a:xfrm>
        </p:grpSpPr>
        <p:pic>
          <p:nvPicPr>
            <p:cNvPr id="22" name="图片 2">
              <a:extLst>
                <a:ext uri="{FF2B5EF4-FFF2-40B4-BE49-F238E27FC236}">
                  <a16:creationId xmlns:a16="http://schemas.microsoft.com/office/drawing/2014/main" id="{B95F1003-4048-4E1B-A877-EEC2903B58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229" y="3760205"/>
              <a:ext cx="4681564" cy="3306116"/>
            </a:xfrm>
            <a:prstGeom prst="rect">
              <a:avLst/>
            </a:prstGeom>
          </p:spPr>
        </p:pic>
        <p:sp>
          <p:nvSpPr>
            <p:cNvPr id="23" name="Freeform: Shape 7">
              <a:extLst>
                <a:ext uri="{FF2B5EF4-FFF2-40B4-BE49-F238E27FC236}">
                  <a16:creationId xmlns:a16="http://schemas.microsoft.com/office/drawing/2014/main" id="{633020BF-E272-6303-90FD-FD18E30F46BC}"/>
                </a:ext>
              </a:extLst>
            </p:cNvPr>
            <p:cNvSpPr/>
            <p:nvPr/>
          </p:nvSpPr>
          <p:spPr>
            <a:xfrm>
              <a:off x="11083636" y="4378036"/>
              <a:ext cx="532015" cy="360219"/>
            </a:xfrm>
            <a:custGeom>
              <a:avLst/>
              <a:gdLst>
                <a:gd name="connsiteX0" fmla="*/ 64655 w 532015"/>
                <a:gd name="connsiteY0" fmla="*/ 295564 h 360219"/>
                <a:gd name="connsiteX1" fmla="*/ 36946 w 532015"/>
                <a:gd name="connsiteY1" fmla="*/ 249382 h 360219"/>
                <a:gd name="connsiteX2" fmla="*/ 0 w 532015"/>
                <a:gd name="connsiteY2" fmla="*/ 193964 h 360219"/>
                <a:gd name="connsiteX3" fmla="*/ 27709 w 532015"/>
                <a:gd name="connsiteY3" fmla="*/ 101600 h 360219"/>
                <a:gd name="connsiteX4" fmla="*/ 64655 w 532015"/>
                <a:gd name="connsiteY4" fmla="*/ 83128 h 360219"/>
                <a:gd name="connsiteX5" fmla="*/ 92364 w 532015"/>
                <a:gd name="connsiteY5" fmla="*/ 55419 h 360219"/>
                <a:gd name="connsiteX6" fmla="*/ 129309 w 532015"/>
                <a:gd name="connsiteY6" fmla="*/ 36946 h 360219"/>
                <a:gd name="connsiteX7" fmla="*/ 193964 w 532015"/>
                <a:gd name="connsiteY7" fmla="*/ 18473 h 360219"/>
                <a:gd name="connsiteX8" fmla="*/ 258619 w 532015"/>
                <a:gd name="connsiteY8" fmla="*/ 0 h 360219"/>
                <a:gd name="connsiteX9" fmla="*/ 397164 w 532015"/>
                <a:gd name="connsiteY9" fmla="*/ 9237 h 360219"/>
                <a:gd name="connsiteX10" fmla="*/ 424873 w 532015"/>
                <a:gd name="connsiteY10" fmla="*/ 27709 h 360219"/>
                <a:gd name="connsiteX11" fmla="*/ 489528 w 532015"/>
                <a:gd name="connsiteY11" fmla="*/ 83128 h 360219"/>
                <a:gd name="connsiteX12" fmla="*/ 517237 w 532015"/>
                <a:gd name="connsiteY12" fmla="*/ 138546 h 360219"/>
                <a:gd name="connsiteX13" fmla="*/ 517237 w 532015"/>
                <a:gd name="connsiteY13" fmla="*/ 332509 h 360219"/>
                <a:gd name="connsiteX14" fmla="*/ 480291 w 532015"/>
                <a:gd name="connsiteY14" fmla="*/ 360219 h 360219"/>
                <a:gd name="connsiteX15" fmla="*/ 341746 w 532015"/>
                <a:gd name="connsiteY15" fmla="*/ 350982 h 360219"/>
                <a:gd name="connsiteX16" fmla="*/ 314037 w 532015"/>
                <a:gd name="connsiteY16" fmla="*/ 332509 h 360219"/>
                <a:gd name="connsiteX17" fmla="*/ 249382 w 532015"/>
                <a:gd name="connsiteY17" fmla="*/ 314037 h 360219"/>
                <a:gd name="connsiteX18" fmla="*/ 221673 w 532015"/>
                <a:gd name="connsiteY18" fmla="*/ 295564 h 360219"/>
                <a:gd name="connsiteX19" fmla="*/ 64655 w 532015"/>
                <a:gd name="connsiteY19" fmla="*/ 295564 h 3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5" h="360219">
                  <a:moveTo>
                    <a:pt x="64655" y="295564"/>
                  </a:moveTo>
                  <a:cubicBezTo>
                    <a:pt x="33867" y="287867"/>
                    <a:pt x="46584" y="264528"/>
                    <a:pt x="36946" y="249382"/>
                  </a:cubicBezTo>
                  <a:cubicBezTo>
                    <a:pt x="25026" y="230651"/>
                    <a:pt x="0" y="193964"/>
                    <a:pt x="0" y="193964"/>
                  </a:cubicBezTo>
                  <a:cubicBezTo>
                    <a:pt x="9236" y="163176"/>
                    <a:pt x="11513" y="129365"/>
                    <a:pt x="27709" y="101600"/>
                  </a:cubicBezTo>
                  <a:cubicBezTo>
                    <a:pt x="34647" y="89707"/>
                    <a:pt x="53451" y="91131"/>
                    <a:pt x="64655" y="83128"/>
                  </a:cubicBezTo>
                  <a:cubicBezTo>
                    <a:pt x="75284" y="75536"/>
                    <a:pt x="81735" y="63011"/>
                    <a:pt x="92364" y="55419"/>
                  </a:cubicBezTo>
                  <a:cubicBezTo>
                    <a:pt x="103568" y="47416"/>
                    <a:pt x="116654" y="42370"/>
                    <a:pt x="129309" y="36946"/>
                  </a:cubicBezTo>
                  <a:cubicBezTo>
                    <a:pt x="149960" y="28095"/>
                    <a:pt x="172477" y="24333"/>
                    <a:pt x="193964" y="18473"/>
                  </a:cubicBezTo>
                  <a:cubicBezTo>
                    <a:pt x="215588" y="12575"/>
                    <a:pt x="237067" y="6158"/>
                    <a:pt x="258619" y="0"/>
                  </a:cubicBezTo>
                  <a:cubicBezTo>
                    <a:pt x="304801" y="3079"/>
                    <a:pt x="351510" y="1628"/>
                    <a:pt x="397164" y="9237"/>
                  </a:cubicBezTo>
                  <a:cubicBezTo>
                    <a:pt x="408114" y="11062"/>
                    <a:pt x="415840" y="21257"/>
                    <a:pt x="424873" y="27709"/>
                  </a:cubicBezTo>
                  <a:cubicBezTo>
                    <a:pt x="441168" y="39349"/>
                    <a:pt x="477322" y="64820"/>
                    <a:pt x="489528" y="83128"/>
                  </a:cubicBezTo>
                  <a:cubicBezTo>
                    <a:pt x="500984" y="100312"/>
                    <a:pt x="508001" y="120073"/>
                    <a:pt x="517237" y="138546"/>
                  </a:cubicBezTo>
                  <a:cubicBezTo>
                    <a:pt x="531648" y="210602"/>
                    <a:pt x="541615" y="239875"/>
                    <a:pt x="517237" y="332509"/>
                  </a:cubicBezTo>
                  <a:cubicBezTo>
                    <a:pt x="513319" y="347396"/>
                    <a:pt x="492606" y="350982"/>
                    <a:pt x="480291" y="360219"/>
                  </a:cubicBezTo>
                  <a:cubicBezTo>
                    <a:pt x="434109" y="357140"/>
                    <a:pt x="387400" y="358591"/>
                    <a:pt x="341746" y="350982"/>
                  </a:cubicBezTo>
                  <a:cubicBezTo>
                    <a:pt x="330796" y="349157"/>
                    <a:pt x="324344" y="336632"/>
                    <a:pt x="314037" y="332509"/>
                  </a:cubicBezTo>
                  <a:cubicBezTo>
                    <a:pt x="293226" y="324185"/>
                    <a:pt x="270934" y="320194"/>
                    <a:pt x="249382" y="314037"/>
                  </a:cubicBezTo>
                  <a:cubicBezTo>
                    <a:pt x="240146" y="307879"/>
                    <a:pt x="231920" y="299834"/>
                    <a:pt x="221673" y="295564"/>
                  </a:cubicBezTo>
                  <a:cubicBezTo>
                    <a:pt x="134142" y="259093"/>
                    <a:pt x="95443" y="303261"/>
                    <a:pt x="64655" y="295564"/>
                  </a:cubicBezTo>
                  <a:close/>
                </a:path>
              </a:pathLst>
            </a:custGeom>
            <a:solidFill>
              <a:srgbClr val="FA6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26251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52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fltVal val="0.5"/>
                                          </p:val>
                                        </p:tav>
                                        <p:tav tm="100000">
                                          <p:val>
                                            <p:strVal val="#ppt_x"/>
                                          </p:val>
                                        </p:tav>
                                      </p:tavLst>
                                    </p:anim>
                                    <p:anim calcmode="lin" valueType="num">
                                      <p:cBhvr>
                                        <p:cTn id="2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mph" presetSubtype="0" repeatCount="3000" fill="remove" grpId="1" nodeType="clickEffect">
                                  <p:stCondLst>
                                    <p:cond delay="0"/>
                                  </p:stCondLst>
                                  <p:childTnLst>
                                    <p:animClr clrSpc="rgb" dir="cw">
                                      <p:cBhvr override="childStyle">
                                        <p:cTn id="25" dur="250" autoRev="1" fill="remove"/>
                                        <p:tgtEl>
                                          <p:spTgt spid="18"/>
                                        </p:tgtEl>
                                        <p:attrNameLst>
                                          <p:attrName>style.color</p:attrName>
                                        </p:attrNameLst>
                                      </p:cBhvr>
                                      <p:to>
                                        <a:schemeClr val="bg1"/>
                                      </p:to>
                                    </p:animClr>
                                    <p:animClr clrSpc="rgb" dir="cw">
                                      <p:cBhvr>
                                        <p:cTn id="26" dur="250" autoRev="1" fill="remove"/>
                                        <p:tgtEl>
                                          <p:spTgt spid="18"/>
                                        </p:tgtEl>
                                        <p:attrNameLst>
                                          <p:attrName>fillcolor</p:attrName>
                                        </p:attrNameLst>
                                      </p:cBhvr>
                                      <p:to>
                                        <a:schemeClr val="bg1"/>
                                      </p:to>
                                    </p:animClr>
                                    <p:set>
                                      <p:cBhvr>
                                        <p:cTn id="27" dur="250" autoRev="1" fill="remove"/>
                                        <p:tgtEl>
                                          <p:spTgt spid="18"/>
                                        </p:tgtEl>
                                        <p:attrNameLst>
                                          <p:attrName>fill.type</p:attrName>
                                        </p:attrNameLst>
                                      </p:cBhvr>
                                      <p:to>
                                        <p:strVal val="solid"/>
                                      </p:to>
                                    </p:set>
                                    <p:set>
                                      <p:cBhvr>
                                        <p:cTn id="28" dur="250" autoRev="1" fill="remove"/>
                                        <p:tgtEl>
                                          <p:spTgt spid="18"/>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84" y="210267"/>
            <a:ext cx="7848516" cy="1684193"/>
            <a:chOff x="175284" y="210267"/>
            <a:chExt cx="7848516" cy="168419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5284" y="210267"/>
              <a:ext cx="7472566" cy="1684193"/>
            </a:xfrm>
            <a:prstGeom prst="rect">
              <a:avLst/>
            </a:prstGeom>
          </p:spPr>
        </p:pic>
        <p:sp>
          <p:nvSpPr>
            <p:cNvPr id="4" name="TextBox 3"/>
            <p:cNvSpPr txBox="1"/>
            <p:nvPr/>
          </p:nvSpPr>
          <p:spPr>
            <a:xfrm>
              <a:off x="933190" y="729197"/>
              <a:ext cx="7090610"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Vật sau có dạng khối gì?</a:t>
              </a:r>
            </a:p>
          </p:txBody>
        </p:sp>
      </p:grpSp>
      <p:pic>
        <p:nvPicPr>
          <p:cNvPr id="5" name="Picture 2" descr="Coca lon 330m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105" y1="19952" x2="59825" y2="19952"/>
                        <a14:foregroundMark x1="60175" y1="20190" x2="60702" y2="85036"/>
                        <a14:foregroundMark x1="60702" y1="85748" x2="37368" y2="84323"/>
                        <a14:foregroundMark x1="42456" y1="19002" x2="37895" y2="83135"/>
                        <a14:foregroundMark x1="42982" y1="18765" x2="38246" y2="18765"/>
                        <a14:foregroundMark x1="39649" y1="20190" x2="39649" y2="20190"/>
                        <a14:foregroundMark x1="38596" y1="18765" x2="38596" y2="63420"/>
                        <a14:foregroundMark x1="41579" y1="16152" x2="59825" y2="17102"/>
                        <a14:foregroundMark x1="59825" y1="17102" x2="60351" y2="19952"/>
                      </a14:backgroundRemoval>
                    </a14:imgEffect>
                  </a14:imgLayer>
                </a14:imgProps>
              </a:ext>
              <a:ext uri="{28A0092B-C50C-407E-A947-70E740481C1C}">
                <a14:useLocalDpi xmlns:a14="http://schemas.microsoft.com/office/drawing/2010/main" val="0"/>
              </a:ext>
            </a:extLst>
          </a:blip>
          <a:srcRect/>
          <a:stretch>
            <a:fillRect/>
          </a:stretch>
        </p:blipFill>
        <p:spPr bwMode="auto">
          <a:xfrm>
            <a:off x="175284" y="1903076"/>
            <a:ext cx="5919704" cy="437227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3">
            <a:extLst>
              <a:ext uri="{FF2B5EF4-FFF2-40B4-BE49-F238E27FC236}">
                <a16:creationId xmlns:a16="http://schemas.microsoft.com/office/drawing/2014/main" id="{AB5DD222-6B75-4DA8-A9E7-C4B4A6C2A123}"/>
              </a:ext>
            </a:extLst>
          </p:cNvPr>
          <p:cNvSpPr txBox="1"/>
          <p:nvPr/>
        </p:nvSpPr>
        <p:spPr>
          <a:xfrm>
            <a:off x="5855552" y="2239639"/>
            <a:ext cx="4800725" cy="1015663"/>
          </a:xfrm>
          <a:prstGeom prst="rect">
            <a:avLst/>
          </a:prstGeom>
          <a:solidFill>
            <a:srgbClr val="FF7C8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u="none" strike="noStrike" kern="1200" cap="none" spc="0" normalizeH="0" baseline="0" noProof="0" dirty="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A</a:t>
            </a:r>
            <a:r>
              <a:rPr kumimoji="0" lang="en-US" altLang="zh-CN" sz="6000" u="none" strike="noStrike" kern="1200" cap="none" spc="0" normalizeH="0" baseline="0" noProof="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 </a:t>
            </a:r>
            <a:r>
              <a:rPr kumimoji="0" lang="en-US" altLang="zh-CN" sz="6000" b="1" u="none" strike="noStrike" kern="1200" cap="none" spc="0" normalizeH="0" baseline="0" noProof="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rPr>
              <a:t>Khối</a:t>
            </a:r>
            <a:r>
              <a:rPr kumimoji="0" lang="en-US" altLang="zh-CN" sz="6000" b="1" u="none" strike="noStrike" kern="1200" cap="none" spc="0" normalizeH="0" noProof="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rPr>
              <a:t> cầu</a:t>
            </a:r>
            <a:endParaRPr kumimoji="0" lang="zh-CN" altLang="en-US" sz="48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sp>
        <p:nvSpPr>
          <p:cNvPr id="7" name="文本框 14">
            <a:extLst>
              <a:ext uri="{FF2B5EF4-FFF2-40B4-BE49-F238E27FC236}">
                <a16:creationId xmlns:a16="http://schemas.microsoft.com/office/drawing/2014/main" id="{262B1720-7EC3-400B-A829-7CBFE168457F}"/>
              </a:ext>
            </a:extLst>
          </p:cNvPr>
          <p:cNvSpPr txBox="1"/>
          <p:nvPr/>
        </p:nvSpPr>
        <p:spPr>
          <a:xfrm>
            <a:off x="5927077" y="4366031"/>
            <a:ext cx="4563809" cy="1015663"/>
          </a:xfrm>
          <a:prstGeom prst="rect">
            <a:avLst/>
          </a:prstGeom>
          <a:solidFill>
            <a:srgbClr val="FF7C80"/>
          </a:solidFill>
          <a:ln w="19050">
            <a:solidFill>
              <a:srgbClr val="002060"/>
            </a:solidFill>
          </a:ln>
        </p:spPr>
        <p:txBody>
          <a:bodyPr wrap="square" rtlCol="0">
            <a:spAutoFit/>
          </a:bodyPr>
          <a:lstStyle/>
          <a:p>
            <a:pPr lvl="0"/>
            <a:r>
              <a:rPr lang="nl-NL" sz="6000">
                <a:latin typeface="SVN-Cookies" panose="02040603050506020204" pitchFamily="18" charset="0"/>
                <a:cs typeface="Arial" panose="020B0604020202020204" pitchFamily="34" charset="0"/>
              </a:rPr>
              <a:t>B.  </a:t>
            </a:r>
            <a:r>
              <a:rPr lang="nl-NL" sz="6000" b="1">
                <a:solidFill>
                  <a:schemeClr val="accent5">
                    <a:lumMod val="75000"/>
                  </a:schemeClr>
                </a:solidFill>
                <a:latin typeface="UTM Avo" panose="02040603050506020204" pitchFamily="18" charset="0"/>
                <a:cs typeface="Arial" panose="020B0604020202020204" pitchFamily="34" charset="0"/>
              </a:rPr>
              <a:t>Khối trụ</a:t>
            </a:r>
            <a:endParaRPr kumimoji="0" lang="zh-CN" altLang="en-US" sz="60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pic>
        <p:nvPicPr>
          <p:cNvPr id="8" name="图片 22">
            <a:extLst>
              <a:ext uri="{FF2B5EF4-FFF2-40B4-BE49-F238E27FC236}">
                <a16:creationId xmlns:a16="http://schemas.microsoft.com/office/drawing/2014/main" id="{49F87DA0-2C1A-497D-AD08-22846BD6C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24" t="53051" r="32770"/>
          <a:stretch/>
        </p:blipFill>
        <p:spPr>
          <a:xfrm rot="15528931">
            <a:off x="10350049" y="191838"/>
            <a:ext cx="1505089" cy="1355813"/>
          </a:xfrm>
          <a:prstGeom prst="rect">
            <a:avLst/>
          </a:prstGeom>
          <a:effectLst>
            <a:outerShdw blurRad="139700" dist="50800" dir="2700000" sx="102000" sy="102000" algn="tl" rotWithShape="0">
              <a:prstClr val="black">
                <a:alpha val="20000"/>
              </a:prstClr>
            </a:outerShdw>
          </a:effectLst>
        </p:spPr>
      </p:pic>
      <p:grpSp>
        <p:nvGrpSpPr>
          <p:cNvPr id="9" name="Group 8">
            <a:extLst>
              <a:ext uri="{FF2B5EF4-FFF2-40B4-BE49-F238E27FC236}">
                <a16:creationId xmlns:a16="http://schemas.microsoft.com/office/drawing/2014/main" id="{9421A00B-B16E-A38E-CE5B-A65B9BF7B101}"/>
              </a:ext>
            </a:extLst>
          </p:cNvPr>
          <p:cNvGrpSpPr/>
          <p:nvPr/>
        </p:nvGrpSpPr>
        <p:grpSpPr>
          <a:xfrm>
            <a:off x="-1181164" y="4501661"/>
            <a:ext cx="4346395" cy="2893667"/>
            <a:chOff x="7945229" y="3760205"/>
            <a:chExt cx="4681564" cy="3306116"/>
          </a:xfrm>
        </p:grpSpPr>
        <p:pic>
          <p:nvPicPr>
            <p:cNvPr id="10" name="图片 2">
              <a:extLst>
                <a:ext uri="{FF2B5EF4-FFF2-40B4-BE49-F238E27FC236}">
                  <a16:creationId xmlns:a16="http://schemas.microsoft.com/office/drawing/2014/main" id="{B95F1003-4048-4E1B-A877-EEC2903B58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45229" y="3760205"/>
              <a:ext cx="4681564" cy="3306116"/>
            </a:xfrm>
            <a:prstGeom prst="rect">
              <a:avLst/>
            </a:prstGeom>
          </p:spPr>
        </p:pic>
        <p:sp>
          <p:nvSpPr>
            <p:cNvPr id="11" name="Freeform: Shape 7">
              <a:extLst>
                <a:ext uri="{FF2B5EF4-FFF2-40B4-BE49-F238E27FC236}">
                  <a16:creationId xmlns:a16="http://schemas.microsoft.com/office/drawing/2014/main" id="{633020BF-E272-6303-90FD-FD18E30F46BC}"/>
                </a:ext>
              </a:extLst>
            </p:cNvPr>
            <p:cNvSpPr/>
            <p:nvPr/>
          </p:nvSpPr>
          <p:spPr>
            <a:xfrm>
              <a:off x="11083636" y="4378036"/>
              <a:ext cx="532015" cy="360219"/>
            </a:xfrm>
            <a:custGeom>
              <a:avLst/>
              <a:gdLst>
                <a:gd name="connsiteX0" fmla="*/ 64655 w 532015"/>
                <a:gd name="connsiteY0" fmla="*/ 295564 h 360219"/>
                <a:gd name="connsiteX1" fmla="*/ 36946 w 532015"/>
                <a:gd name="connsiteY1" fmla="*/ 249382 h 360219"/>
                <a:gd name="connsiteX2" fmla="*/ 0 w 532015"/>
                <a:gd name="connsiteY2" fmla="*/ 193964 h 360219"/>
                <a:gd name="connsiteX3" fmla="*/ 27709 w 532015"/>
                <a:gd name="connsiteY3" fmla="*/ 101600 h 360219"/>
                <a:gd name="connsiteX4" fmla="*/ 64655 w 532015"/>
                <a:gd name="connsiteY4" fmla="*/ 83128 h 360219"/>
                <a:gd name="connsiteX5" fmla="*/ 92364 w 532015"/>
                <a:gd name="connsiteY5" fmla="*/ 55419 h 360219"/>
                <a:gd name="connsiteX6" fmla="*/ 129309 w 532015"/>
                <a:gd name="connsiteY6" fmla="*/ 36946 h 360219"/>
                <a:gd name="connsiteX7" fmla="*/ 193964 w 532015"/>
                <a:gd name="connsiteY7" fmla="*/ 18473 h 360219"/>
                <a:gd name="connsiteX8" fmla="*/ 258619 w 532015"/>
                <a:gd name="connsiteY8" fmla="*/ 0 h 360219"/>
                <a:gd name="connsiteX9" fmla="*/ 397164 w 532015"/>
                <a:gd name="connsiteY9" fmla="*/ 9237 h 360219"/>
                <a:gd name="connsiteX10" fmla="*/ 424873 w 532015"/>
                <a:gd name="connsiteY10" fmla="*/ 27709 h 360219"/>
                <a:gd name="connsiteX11" fmla="*/ 489528 w 532015"/>
                <a:gd name="connsiteY11" fmla="*/ 83128 h 360219"/>
                <a:gd name="connsiteX12" fmla="*/ 517237 w 532015"/>
                <a:gd name="connsiteY12" fmla="*/ 138546 h 360219"/>
                <a:gd name="connsiteX13" fmla="*/ 517237 w 532015"/>
                <a:gd name="connsiteY13" fmla="*/ 332509 h 360219"/>
                <a:gd name="connsiteX14" fmla="*/ 480291 w 532015"/>
                <a:gd name="connsiteY14" fmla="*/ 360219 h 360219"/>
                <a:gd name="connsiteX15" fmla="*/ 341746 w 532015"/>
                <a:gd name="connsiteY15" fmla="*/ 350982 h 360219"/>
                <a:gd name="connsiteX16" fmla="*/ 314037 w 532015"/>
                <a:gd name="connsiteY16" fmla="*/ 332509 h 360219"/>
                <a:gd name="connsiteX17" fmla="*/ 249382 w 532015"/>
                <a:gd name="connsiteY17" fmla="*/ 314037 h 360219"/>
                <a:gd name="connsiteX18" fmla="*/ 221673 w 532015"/>
                <a:gd name="connsiteY18" fmla="*/ 295564 h 360219"/>
                <a:gd name="connsiteX19" fmla="*/ 64655 w 532015"/>
                <a:gd name="connsiteY19" fmla="*/ 295564 h 36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5" h="360219">
                  <a:moveTo>
                    <a:pt x="64655" y="295564"/>
                  </a:moveTo>
                  <a:cubicBezTo>
                    <a:pt x="33867" y="287867"/>
                    <a:pt x="46584" y="264528"/>
                    <a:pt x="36946" y="249382"/>
                  </a:cubicBezTo>
                  <a:cubicBezTo>
                    <a:pt x="25026" y="230651"/>
                    <a:pt x="0" y="193964"/>
                    <a:pt x="0" y="193964"/>
                  </a:cubicBezTo>
                  <a:cubicBezTo>
                    <a:pt x="9236" y="163176"/>
                    <a:pt x="11513" y="129365"/>
                    <a:pt x="27709" y="101600"/>
                  </a:cubicBezTo>
                  <a:cubicBezTo>
                    <a:pt x="34647" y="89707"/>
                    <a:pt x="53451" y="91131"/>
                    <a:pt x="64655" y="83128"/>
                  </a:cubicBezTo>
                  <a:cubicBezTo>
                    <a:pt x="75284" y="75536"/>
                    <a:pt x="81735" y="63011"/>
                    <a:pt x="92364" y="55419"/>
                  </a:cubicBezTo>
                  <a:cubicBezTo>
                    <a:pt x="103568" y="47416"/>
                    <a:pt x="116654" y="42370"/>
                    <a:pt x="129309" y="36946"/>
                  </a:cubicBezTo>
                  <a:cubicBezTo>
                    <a:pt x="149960" y="28095"/>
                    <a:pt x="172477" y="24333"/>
                    <a:pt x="193964" y="18473"/>
                  </a:cubicBezTo>
                  <a:cubicBezTo>
                    <a:pt x="215588" y="12575"/>
                    <a:pt x="237067" y="6158"/>
                    <a:pt x="258619" y="0"/>
                  </a:cubicBezTo>
                  <a:cubicBezTo>
                    <a:pt x="304801" y="3079"/>
                    <a:pt x="351510" y="1628"/>
                    <a:pt x="397164" y="9237"/>
                  </a:cubicBezTo>
                  <a:cubicBezTo>
                    <a:pt x="408114" y="11062"/>
                    <a:pt x="415840" y="21257"/>
                    <a:pt x="424873" y="27709"/>
                  </a:cubicBezTo>
                  <a:cubicBezTo>
                    <a:pt x="441168" y="39349"/>
                    <a:pt x="477322" y="64820"/>
                    <a:pt x="489528" y="83128"/>
                  </a:cubicBezTo>
                  <a:cubicBezTo>
                    <a:pt x="500984" y="100312"/>
                    <a:pt x="508001" y="120073"/>
                    <a:pt x="517237" y="138546"/>
                  </a:cubicBezTo>
                  <a:cubicBezTo>
                    <a:pt x="531648" y="210602"/>
                    <a:pt x="541615" y="239875"/>
                    <a:pt x="517237" y="332509"/>
                  </a:cubicBezTo>
                  <a:cubicBezTo>
                    <a:pt x="513319" y="347396"/>
                    <a:pt x="492606" y="350982"/>
                    <a:pt x="480291" y="360219"/>
                  </a:cubicBezTo>
                  <a:cubicBezTo>
                    <a:pt x="434109" y="357140"/>
                    <a:pt x="387400" y="358591"/>
                    <a:pt x="341746" y="350982"/>
                  </a:cubicBezTo>
                  <a:cubicBezTo>
                    <a:pt x="330796" y="349157"/>
                    <a:pt x="324344" y="336632"/>
                    <a:pt x="314037" y="332509"/>
                  </a:cubicBezTo>
                  <a:cubicBezTo>
                    <a:pt x="293226" y="324185"/>
                    <a:pt x="270934" y="320194"/>
                    <a:pt x="249382" y="314037"/>
                  </a:cubicBezTo>
                  <a:cubicBezTo>
                    <a:pt x="240146" y="307879"/>
                    <a:pt x="231920" y="299834"/>
                    <a:pt x="221673" y="295564"/>
                  </a:cubicBezTo>
                  <a:cubicBezTo>
                    <a:pt x="134142" y="259093"/>
                    <a:pt x="95443" y="303261"/>
                    <a:pt x="64655" y="295564"/>
                  </a:cubicBezTo>
                  <a:close/>
                </a:path>
              </a:pathLst>
            </a:custGeom>
            <a:solidFill>
              <a:srgbClr val="FA6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Tree>
    <p:extLst>
      <p:ext uri="{BB962C8B-B14F-4D97-AF65-F5344CB8AC3E}">
        <p14:creationId xmlns:p14="http://schemas.microsoft.com/office/powerpoint/2010/main" val="18833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52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anim calcmode="lin" valueType="num">
                                      <p:cBhvr>
                                        <p:cTn id="25" dur="500" fill="hold"/>
                                        <p:tgtEl>
                                          <p:spTgt spid="7"/>
                                        </p:tgtEl>
                                        <p:attrNameLst>
                                          <p:attrName>ppt_x</p:attrName>
                                        </p:attrNameLst>
                                      </p:cBhvr>
                                      <p:tavLst>
                                        <p:tav tm="0">
                                          <p:val>
                                            <p:fltVal val="0.5"/>
                                          </p:val>
                                        </p:tav>
                                        <p:tav tm="100000">
                                          <p:val>
                                            <p:strVal val="#ppt_x"/>
                                          </p:val>
                                        </p:tav>
                                      </p:tavLst>
                                    </p:anim>
                                    <p:anim calcmode="lin" valueType="num">
                                      <p:cBhvr>
                                        <p:cTn id="2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mph" presetSubtype="0" repeatCount="3000" fill="remove" grpId="1" nodeType="clickEffect">
                                  <p:stCondLst>
                                    <p:cond delay="0"/>
                                  </p:stCondLst>
                                  <p:childTnLst>
                                    <p:animClr clrSpc="rgb" dir="cw">
                                      <p:cBhvr override="childStyle">
                                        <p:cTn id="30" dur="250" autoRev="1" fill="remove"/>
                                        <p:tgtEl>
                                          <p:spTgt spid="7"/>
                                        </p:tgtEl>
                                        <p:attrNameLst>
                                          <p:attrName>style.color</p:attrName>
                                        </p:attrNameLst>
                                      </p:cBhvr>
                                      <p:to>
                                        <a:schemeClr val="bg1"/>
                                      </p:to>
                                    </p:animClr>
                                    <p:animClr clrSpc="rgb" dir="cw">
                                      <p:cBhvr>
                                        <p:cTn id="31" dur="250" autoRev="1" fill="remove"/>
                                        <p:tgtEl>
                                          <p:spTgt spid="7"/>
                                        </p:tgtEl>
                                        <p:attrNameLst>
                                          <p:attrName>fillcolor</p:attrName>
                                        </p:attrNameLst>
                                      </p:cBhvr>
                                      <p:to>
                                        <a:schemeClr val="bg1"/>
                                      </p:to>
                                    </p:animClr>
                                    <p:set>
                                      <p:cBhvr>
                                        <p:cTn id="32" dur="250" autoRev="1" fill="remove"/>
                                        <p:tgtEl>
                                          <p:spTgt spid="7"/>
                                        </p:tgtEl>
                                        <p:attrNameLst>
                                          <p:attrName>fill.type</p:attrName>
                                        </p:attrNameLst>
                                      </p:cBhvr>
                                      <p:to>
                                        <p:strVal val="solid"/>
                                      </p:to>
                                    </p:set>
                                    <p:set>
                                      <p:cBhvr>
                                        <p:cTn id="33" dur="250" autoRev="1" fill="remove"/>
                                        <p:tgtEl>
                                          <p:spTgt spid="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284" y="210267"/>
            <a:ext cx="7848516" cy="1684193"/>
            <a:chOff x="175284" y="210267"/>
            <a:chExt cx="7848516" cy="168419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5284" y="210267"/>
              <a:ext cx="7472566" cy="1684193"/>
            </a:xfrm>
            <a:prstGeom prst="rect">
              <a:avLst/>
            </a:prstGeom>
          </p:spPr>
        </p:pic>
        <p:sp>
          <p:nvSpPr>
            <p:cNvPr id="4" name="TextBox 3"/>
            <p:cNvSpPr txBox="1"/>
            <p:nvPr/>
          </p:nvSpPr>
          <p:spPr>
            <a:xfrm>
              <a:off x="933190" y="729197"/>
              <a:ext cx="7090610"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Vật sau có dạng khối gì?</a:t>
              </a:r>
            </a:p>
          </p:txBody>
        </p:sp>
      </p:grpSp>
      <p:pic>
        <p:nvPicPr>
          <p:cNvPr id="5" name="Picture 2" descr="Dưa hấu miền nam Viet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90" y="2029804"/>
            <a:ext cx="4273137" cy="4273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文本框 3">
            <a:extLst>
              <a:ext uri="{FF2B5EF4-FFF2-40B4-BE49-F238E27FC236}">
                <a16:creationId xmlns:a16="http://schemas.microsoft.com/office/drawing/2014/main" id="{AB5DD222-6B75-4DA8-A9E7-C4B4A6C2A123}"/>
              </a:ext>
            </a:extLst>
          </p:cNvPr>
          <p:cNvSpPr txBox="1"/>
          <p:nvPr/>
        </p:nvSpPr>
        <p:spPr>
          <a:xfrm>
            <a:off x="5961060" y="4166372"/>
            <a:ext cx="4635334" cy="1015663"/>
          </a:xfrm>
          <a:prstGeom prst="rect">
            <a:avLst/>
          </a:prstGeom>
          <a:solidFill>
            <a:srgbClr val="FF7C8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noProof="0" dirty="0">
                <a:latin typeface="SVN-Cookies" panose="02040603050506020204" pitchFamily="18" charset="0"/>
                <a:ea typeface="字魂70号-灵悦黑体" panose="00000500000000000000" pitchFamily="2" charset="-122"/>
                <a:cs typeface="Arial" panose="020B0604020202020204" pitchFamily="34" charset="0"/>
              </a:rPr>
              <a:t>B</a:t>
            </a:r>
            <a:r>
              <a:rPr kumimoji="0" lang="en-US" altLang="zh-CN" sz="6000" u="none" strike="noStrike" kern="1200" cap="none" spc="0" normalizeH="0" baseline="0" noProof="0">
                <a:ln>
                  <a:noFill/>
                </a:ln>
                <a:effectLst/>
                <a:uLnTx/>
                <a:uFillTx/>
                <a:latin typeface="SVN-Cookies" panose="02040603050506020204" pitchFamily="18" charset="0"/>
                <a:ea typeface="字魂70号-灵悦黑体" panose="00000500000000000000" pitchFamily="2" charset="-122"/>
                <a:cs typeface="Arial" panose="020B0604020202020204" pitchFamily="34" charset="0"/>
              </a:rPr>
              <a:t>. </a:t>
            </a:r>
            <a:r>
              <a:rPr kumimoji="0" lang="en-US" altLang="zh-CN" sz="6000" b="1" u="none" strike="noStrike" kern="1200" cap="none" spc="0" normalizeH="0" baseline="0" noProof="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rPr>
              <a:t>Khối</a:t>
            </a:r>
            <a:r>
              <a:rPr kumimoji="0" lang="en-US" altLang="zh-CN" sz="6000" b="1" u="none" strike="noStrike" kern="1200" cap="none" spc="0" normalizeH="0" noProof="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rPr>
              <a:t> trụ</a:t>
            </a:r>
            <a:endParaRPr kumimoji="0" lang="zh-CN" altLang="en-US" sz="48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sp>
        <p:nvSpPr>
          <p:cNvPr id="7" name="文本框 14">
            <a:extLst>
              <a:ext uri="{FF2B5EF4-FFF2-40B4-BE49-F238E27FC236}">
                <a16:creationId xmlns:a16="http://schemas.microsoft.com/office/drawing/2014/main" id="{262B1720-7EC3-400B-A829-7CBFE168457F}"/>
              </a:ext>
            </a:extLst>
          </p:cNvPr>
          <p:cNvSpPr txBox="1"/>
          <p:nvPr/>
        </p:nvSpPr>
        <p:spPr>
          <a:xfrm>
            <a:off x="5996822" y="2413390"/>
            <a:ext cx="4599572" cy="1015663"/>
          </a:xfrm>
          <a:prstGeom prst="rect">
            <a:avLst/>
          </a:prstGeom>
          <a:solidFill>
            <a:srgbClr val="FF7C80"/>
          </a:solidFill>
          <a:ln w="19050">
            <a:solidFill>
              <a:srgbClr val="002060"/>
            </a:solidFill>
          </a:ln>
        </p:spPr>
        <p:txBody>
          <a:bodyPr wrap="square" rtlCol="0">
            <a:spAutoFit/>
          </a:bodyPr>
          <a:lstStyle/>
          <a:p>
            <a:pPr lvl="0"/>
            <a:r>
              <a:rPr lang="nl-NL" sz="6000">
                <a:latin typeface="SVN-Cookies" panose="02040603050506020204" pitchFamily="18" charset="0"/>
                <a:cs typeface="Arial" panose="020B0604020202020204" pitchFamily="34" charset="0"/>
              </a:rPr>
              <a:t>A.</a:t>
            </a:r>
            <a:r>
              <a:rPr lang="nl-NL" sz="6000" b="1">
                <a:solidFill>
                  <a:schemeClr val="accent5">
                    <a:lumMod val="75000"/>
                  </a:schemeClr>
                </a:solidFill>
                <a:latin typeface="UTM Avo" panose="02040603050506020204" pitchFamily="18" charset="0"/>
                <a:cs typeface="Arial" panose="020B0604020202020204" pitchFamily="34" charset="0"/>
              </a:rPr>
              <a:t>Khối cầu</a:t>
            </a:r>
            <a:endParaRPr kumimoji="0" lang="zh-CN" altLang="en-US" sz="6000" b="1" u="none" strike="noStrike" kern="1200" cap="none" spc="0" normalizeH="0" baseline="0" noProof="0" dirty="0">
              <a:ln>
                <a:noFill/>
              </a:ln>
              <a:solidFill>
                <a:schemeClr val="accent5">
                  <a:lumMod val="75000"/>
                </a:schemeClr>
              </a:solidFill>
              <a:effectLst/>
              <a:uLnTx/>
              <a:uFillTx/>
              <a:latin typeface="UTM Avo" panose="02040603050506020204" pitchFamily="18" charset="0"/>
              <a:ea typeface="字魂70号-灵悦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4096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52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anim calcmode="lin" valueType="num">
                                      <p:cBhvr>
                                        <p:cTn id="25" dur="500" fill="hold"/>
                                        <p:tgtEl>
                                          <p:spTgt spid="7"/>
                                        </p:tgtEl>
                                        <p:attrNameLst>
                                          <p:attrName>ppt_x</p:attrName>
                                        </p:attrNameLst>
                                      </p:cBhvr>
                                      <p:tavLst>
                                        <p:tav tm="0">
                                          <p:val>
                                            <p:fltVal val="0.5"/>
                                          </p:val>
                                        </p:tav>
                                        <p:tav tm="100000">
                                          <p:val>
                                            <p:strVal val="#ppt_x"/>
                                          </p:val>
                                        </p:tav>
                                      </p:tavLst>
                                    </p:anim>
                                    <p:anim calcmode="lin" valueType="num">
                                      <p:cBhvr>
                                        <p:cTn id="2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mph" presetSubtype="0" repeatCount="3000" fill="remove" grpId="1" nodeType="clickEffect">
                                  <p:stCondLst>
                                    <p:cond delay="0"/>
                                  </p:stCondLst>
                                  <p:childTnLst>
                                    <p:animClr clrSpc="rgb" dir="cw">
                                      <p:cBhvr override="childStyle">
                                        <p:cTn id="30" dur="250" autoRev="1" fill="remove"/>
                                        <p:tgtEl>
                                          <p:spTgt spid="7"/>
                                        </p:tgtEl>
                                        <p:attrNameLst>
                                          <p:attrName>style.color</p:attrName>
                                        </p:attrNameLst>
                                      </p:cBhvr>
                                      <p:to>
                                        <a:schemeClr val="bg1"/>
                                      </p:to>
                                    </p:animClr>
                                    <p:animClr clrSpc="rgb" dir="cw">
                                      <p:cBhvr>
                                        <p:cTn id="31" dur="250" autoRev="1" fill="remove"/>
                                        <p:tgtEl>
                                          <p:spTgt spid="7"/>
                                        </p:tgtEl>
                                        <p:attrNameLst>
                                          <p:attrName>fillcolor</p:attrName>
                                        </p:attrNameLst>
                                      </p:cBhvr>
                                      <p:to>
                                        <a:schemeClr val="bg1"/>
                                      </p:to>
                                    </p:animClr>
                                    <p:set>
                                      <p:cBhvr>
                                        <p:cTn id="32" dur="250" autoRev="1" fill="remove"/>
                                        <p:tgtEl>
                                          <p:spTgt spid="7"/>
                                        </p:tgtEl>
                                        <p:attrNameLst>
                                          <p:attrName>fill.type</p:attrName>
                                        </p:attrNameLst>
                                      </p:cBhvr>
                                      <p:to>
                                        <p:strVal val="solid"/>
                                      </p:to>
                                    </p:set>
                                    <p:set>
                                      <p:cBhvr>
                                        <p:cTn id="33" dur="250" autoRev="1" fill="remove"/>
                                        <p:tgtEl>
                                          <p:spTgt spid="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C5EC1BAB-6303-4E0A-B293-BAA87936D9CB}"/>
              </a:ext>
            </a:extLst>
          </p:cNvPr>
          <p:cNvSpPr/>
          <p:nvPr/>
        </p:nvSpPr>
        <p:spPr>
          <a:xfrm flipH="1" flipV="1">
            <a:off x="6095999" y="0"/>
            <a:ext cx="6096000" cy="6858000"/>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7256C99A-F4BC-4FB8-9366-50184892F2EC}"/>
              </a:ext>
            </a:extLst>
          </p:cNvPr>
          <p:cNvPicPr>
            <a:picLocks noChangeAspect="1"/>
          </p:cNvPicPr>
          <p:nvPr/>
        </p:nvPicPr>
        <p:blipFill rotWithShape="1">
          <a:blip r:embed="rId2">
            <a:extLst>
              <a:ext uri="{28A0092B-C50C-407E-A947-70E740481C1C}">
                <a14:useLocalDpi xmlns:a14="http://schemas.microsoft.com/office/drawing/2010/main" val="0"/>
              </a:ext>
            </a:extLst>
          </a:blip>
          <a:srcRect b="29566"/>
          <a:stretch/>
        </p:blipFill>
        <p:spPr>
          <a:xfrm rot="16200000">
            <a:off x="2569218" y="-2698440"/>
            <a:ext cx="6933598" cy="12192000"/>
          </a:xfrm>
          <a:prstGeom prst="rect">
            <a:avLst/>
          </a:prstGeom>
        </p:spPr>
      </p:pic>
      <p:sp>
        <p:nvSpPr>
          <p:cNvPr id="6" name="直角三角形 5">
            <a:extLst>
              <a:ext uri="{FF2B5EF4-FFF2-40B4-BE49-F238E27FC236}">
                <a16:creationId xmlns:a16="http://schemas.microsoft.com/office/drawing/2014/main" id="{CA8C0066-171B-4EBB-8785-D6D394830D3C}"/>
              </a:ext>
            </a:extLst>
          </p:cNvPr>
          <p:cNvSpPr/>
          <p:nvPr/>
        </p:nvSpPr>
        <p:spPr>
          <a:xfrm>
            <a:off x="0" y="4630057"/>
            <a:ext cx="1973943" cy="2242457"/>
          </a:xfrm>
          <a:prstGeom prst="rtTriangle">
            <a:avLst/>
          </a:prstGeom>
          <a:solidFill>
            <a:srgbClr val="F6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999AEB4A-75BD-4288-BD56-AF2F9E5FA11B}"/>
              </a:ext>
            </a:extLst>
          </p:cNvPr>
          <p:cNvSpPr/>
          <p:nvPr/>
        </p:nvSpPr>
        <p:spPr>
          <a:xfrm rot="21271311">
            <a:off x="1172349" y="1030835"/>
            <a:ext cx="9061762" cy="4616322"/>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5" name="图片 24">
            <a:extLst>
              <a:ext uri="{FF2B5EF4-FFF2-40B4-BE49-F238E27FC236}">
                <a16:creationId xmlns:a16="http://schemas.microsoft.com/office/drawing/2014/main" id="{B66BBC16-8D4D-4907-81C7-F6D6152242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34" name="图片 33">
            <a:extLst>
              <a:ext uri="{FF2B5EF4-FFF2-40B4-BE49-F238E27FC236}">
                <a16:creationId xmlns:a16="http://schemas.microsoft.com/office/drawing/2014/main" id="{C143858F-DA5B-43D8-A729-CCEAAA1552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8352458" y="635440"/>
            <a:ext cx="1962247" cy="1255696"/>
          </a:xfrm>
          <a:prstGeom prst="rect">
            <a:avLst/>
          </a:prstGeom>
        </p:spPr>
      </p:pic>
      <p:pic>
        <p:nvPicPr>
          <p:cNvPr id="36" name="图片 35">
            <a:extLst>
              <a:ext uri="{FF2B5EF4-FFF2-40B4-BE49-F238E27FC236}">
                <a16:creationId xmlns:a16="http://schemas.microsoft.com/office/drawing/2014/main" id="{C3FCEF0E-C42A-46B4-AD7C-1521FC9E4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55" y="5226832"/>
            <a:ext cx="1379357" cy="1379357"/>
          </a:xfrm>
          <a:prstGeom prst="rect">
            <a:avLst/>
          </a:prstGeom>
          <a:effectLst>
            <a:outerShdw blurRad="165100" dist="50800" dir="2700000" sx="101000" sy="101000" algn="tl" rotWithShape="0">
              <a:prstClr val="black">
                <a:alpha val="20000"/>
              </a:prstClr>
            </a:outerShdw>
          </a:effectLst>
        </p:spPr>
      </p:pic>
      <p:pic>
        <p:nvPicPr>
          <p:cNvPr id="13" name="Picture 12">
            <a:extLst>
              <a:ext uri="{FF2B5EF4-FFF2-40B4-BE49-F238E27FC236}">
                <a16:creationId xmlns:a16="http://schemas.microsoft.com/office/drawing/2014/main" id="{62A8EDE7-C637-37D5-7CCB-10C5C6416E93}"/>
              </a:ext>
            </a:extLst>
          </p:cNvPr>
          <p:cNvPicPr>
            <a:picLocks noChangeAspect="1"/>
          </p:cNvPicPr>
          <p:nvPr/>
        </p:nvPicPr>
        <p:blipFill>
          <a:blip r:embed="rId6"/>
          <a:stretch>
            <a:fillRect/>
          </a:stretch>
        </p:blipFill>
        <p:spPr>
          <a:xfrm>
            <a:off x="5874377" y="940415"/>
            <a:ext cx="8705843" cy="6151397"/>
          </a:xfrm>
          <a:prstGeom prst="rect">
            <a:avLst/>
          </a:prstGeom>
        </p:spPr>
      </p:pic>
      <p:pic>
        <p:nvPicPr>
          <p:cNvPr id="14" name="Picture 13">
            <a:extLst>
              <a:ext uri="{FF2B5EF4-FFF2-40B4-BE49-F238E27FC236}">
                <a16:creationId xmlns:a16="http://schemas.microsoft.com/office/drawing/2014/main" id="{6950A384-8521-E5A5-A0A6-16D9B709B881}"/>
              </a:ext>
            </a:extLst>
          </p:cNvPr>
          <p:cNvPicPr>
            <a:picLocks noChangeAspect="1"/>
          </p:cNvPicPr>
          <p:nvPr/>
        </p:nvPicPr>
        <p:blipFill>
          <a:blip r:embed="rId7"/>
          <a:stretch>
            <a:fillRect/>
          </a:stretch>
        </p:blipFill>
        <p:spPr>
          <a:xfrm>
            <a:off x="-400907" y="1838581"/>
            <a:ext cx="6401355" cy="4627265"/>
          </a:xfrm>
          <a:prstGeom prst="rect">
            <a:avLst/>
          </a:prstGeom>
        </p:spPr>
      </p:pic>
      <p:pic>
        <p:nvPicPr>
          <p:cNvPr id="15" name="Picture 14">
            <a:extLst>
              <a:ext uri="{FF2B5EF4-FFF2-40B4-BE49-F238E27FC236}">
                <a16:creationId xmlns:a16="http://schemas.microsoft.com/office/drawing/2014/main" id="{A3A613E7-392F-D451-ADCA-CD5656388979}"/>
              </a:ext>
            </a:extLst>
          </p:cNvPr>
          <p:cNvPicPr>
            <a:picLocks noChangeAspect="1"/>
          </p:cNvPicPr>
          <p:nvPr/>
        </p:nvPicPr>
        <p:blipFill rotWithShape="1">
          <a:blip r:embed="rId8"/>
          <a:srcRect l="12066" t="8526" r="10361" b="16690"/>
          <a:stretch/>
        </p:blipFill>
        <p:spPr>
          <a:xfrm>
            <a:off x="4440615" y="1342030"/>
            <a:ext cx="5192686" cy="3993931"/>
          </a:xfrm>
          <a:prstGeom prst="rect">
            <a:avLst/>
          </a:prstGeom>
        </p:spPr>
      </p:pic>
    </p:spTree>
    <p:extLst>
      <p:ext uri="{BB962C8B-B14F-4D97-AF65-F5344CB8AC3E}">
        <p14:creationId xmlns:p14="http://schemas.microsoft.com/office/powerpoint/2010/main" val="287670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B468C9-B9CC-43D2-9E95-8A0CCCD78668}"/>
              </a:ext>
            </a:extLst>
          </p:cNvPr>
          <p:cNvGrpSpPr/>
          <p:nvPr/>
        </p:nvGrpSpPr>
        <p:grpSpPr>
          <a:xfrm>
            <a:off x="926565" y="555787"/>
            <a:ext cx="10277851" cy="584775"/>
            <a:chOff x="4975091" y="617266"/>
            <a:chExt cx="10277851" cy="584775"/>
          </a:xfrm>
        </p:grpSpPr>
        <p:sp>
          <p:nvSpPr>
            <p:cNvPr id="3" name="Oval 2">
              <a:extLst>
                <a:ext uri="{FF2B5EF4-FFF2-40B4-BE49-F238E27FC236}">
                  <a16:creationId xmlns:a16="http://schemas.microsoft.com/office/drawing/2014/main" id="{19B20532-FB07-4848-91BB-7181F8B0E95B}"/>
                </a:ext>
              </a:extLst>
            </p:cNvPr>
            <p:cNvSpPr/>
            <p:nvPr/>
          </p:nvSpPr>
          <p:spPr>
            <a:xfrm>
              <a:off x="4975091" y="695644"/>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1</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9D20F8D-7545-4E33-BF00-A45C28ABB1F4}"/>
                </a:ext>
              </a:extLst>
            </p:cNvPr>
            <p:cNvSpPr txBox="1"/>
            <p:nvPr/>
          </p:nvSpPr>
          <p:spPr>
            <a:xfrm>
              <a:off x="5412413" y="617266"/>
              <a:ext cx="984052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a)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Có</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bao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nhiêu</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đoạn</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thẳng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trong</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hình</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200" b="1" i="0" u="none" strike="noStrike" kern="0" cap="none" spc="0" normalizeH="0" baseline="0" noProof="0" dirty="0" err="1">
                  <a:ln>
                    <a:noFill/>
                  </a:ln>
                  <a:solidFill>
                    <a:prstClr val="black"/>
                  </a:solidFill>
                  <a:effectLst/>
                  <a:uLnTx/>
                  <a:uFillTx/>
                  <a:latin typeface="UTM Avo" panose="02040603050506020204" pitchFamily="18" charset="0"/>
                </a:rPr>
                <a:t>sau</a:t>
              </a:r>
              <a:r>
                <a:rPr kumimoji="0" lang="en-US" sz="3200" b="1" i="0" u="none" strike="noStrike" kern="0" cap="none" spc="0" normalizeH="0" baseline="0" noProof="0" dirty="0">
                  <a:ln>
                    <a:noFill/>
                  </a:ln>
                  <a:solidFill>
                    <a:prstClr val="black"/>
                  </a:solidFill>
                  <a:effectLst/>
                  <a:uLnTx/>
                  <a:uFillTx/>
                  <a:latin typeface="UTM Avo" panose="02040603050506020204" pitchFamily="18" charset="0"/>
                </a:rPr>
                <a:t>?</a:t>
              </a:r>
              <a:endParaRPr kumimoji="0" lang="vi-VN" sz="3200" b="1" i="0" u="none" strike="noStrike" kern="0" cap="none" spc="0" normalizeH="0" baseline="0" noProof="0" dirty="0">
                <a:ln>
                  <a:noFill/>
                </a:ln>
                <a:solidFill>
                  <a:prstClr val="black"/>
                </a:solidFill>
                <a:effectLst/>
                <a:uLnTx/>
                <a:uFillTx/>
              </a:endParaRPr>
            </a:p>
          </p:txBody>
        </p:sp>
      </p:grpSp>
      <p:grpSp>
        <p:nvGrpSpPr>
          <p:cNvPr id="5" name="Group 4">
            <a:extLst>
              <a:ext uri="{FF2B5EF4-FFF2-40B4-BE49-F238E27FC236}">
                <a16:creationId xmlns:a16="http://schemas.microsoft.com/office/drawing/2014/main" id="{450D1739-2440-448C-AB5E-A44E0927A123}"/>
              </a:ext>
            </a:extLst>
          </p:cNvPr>
          <p:cNvGrpSpPr/>
          <p:nvPr/>
        </p:nvGrpSpPr>
        <p:grpSpPr>
          <a:xfrm>
            <a:off x="1436458" y="1544308"/>
            <a:ext cx="4873809" cy="3357158"/>
            <a:chOff x="925019" y="1469389"/>
            <a:chExt cx="4873809" cy="3357158"/>
          </a:xfrm>
        </p:grpSpPr>
        <p:sp>
          <p:nvSpPr>
            <p:cNvPr id="6" name="Isosceles Triangle 5">
              <a:extLst>
                <a:ext uri="{FF2B5EF4-FFF2-40B4-BE49-F238E27FC236}">
                  <a16:creationId xmlns:a16="http://schemas.microsoft.com/office/drawing/2014/main" id="{1177AC4D-A1FB-4870-9F5C-CC214C1E9E90}"/>
                </a:ext>
              </a:extLst>
            </p:cNvPr>
            <p:cNvSpPr/>
            <p:nvPr/>
          </p:nvSpPr>
          <p:spPr>
            <a:xfrm>
              <a:off x="1348533" y="1962375"/>
              <a:ext cx="4005943" cy="2380343"/>
            </a:xfrm>
            <a:prstGeom prst="triangle">
              <a:avLst>
                <a:gd name="adj" fmla="val 21384"/>
              </a:avLst>
            </a:prstGeom>
            <a:solidFill>
              <a:sysClr val="window" lastClr="FFFFFF"/>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94AB701B-95E9-49F6-8F21-9A3E22BAAC36}"/>
                </a:ext>
              </a:extLst>
            </p:cNvPr>
            <p:cNvCxnSpPr>
              <a:cxnSpLocks/>
              <a:stCxn id="6" idx="0"/>
            </p:cNvCxnSpPr>
            <p:nvPr/>
          </p:nvCxnSpPr>
          <p:spPr>
            <a:xfrm>
              <a:off x="2205164" y="1962375"/>
              <a:ext cx="1146340" cy="2380343"/>
            </a:xfrm>
            <a:prstGeom prst="line">
              <a:avLst/>
            </a:prstGeom>
            <a:noFill/>
            <a:ln w="28575" cap="flat" cmpd="sng" algn="ctr">
              <a:solidFill>
                <a:sysClr val="windowText" lastClr="000000">
                  <a:lumMod val="95000"/>
                  <a:lumOff val="5000"/>
                </a:sysClr>
              </a:solidFill>
              <a:prstDash val="solid"/>
              <a:miter lim="800000"/>
            </a:ln>
            <a:effectLst/>
          </p:spPr>
        </p:cxnSp>
        <p:sp>
          <p:nvSpPr>
            <p:cNvPr id="8" name="TextBox 7">
              <a:extLst>
                <a:ext uri="{FF2B5EF4-FFF2-40B4-BE49-F238E27FC236}">
                  <a16:creationId xmlns:a16="http://schemas.microsoft.com/office/drawing/2014/main" id="{2B3AF431-B219-49E9-B8AD-2216C6166942}"/>
                </a:ext>
              </a:extLst>
            </p:cNvPr>
            <p:cNvSpPr txBox="1"/>
            <p:nvPr/>
          </p:nvSpPr>
          <p:spPr>
            <a:xfrm>
              <a:off x="1781650" y="1469389"/>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A</a:t>
              </a:r>
              <a:endParaRPr kumimoji="0" lang="vi-VN" sz="28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2DDE1D9D-D808-4C54-A12C-382FC0696A3C}"/>
                </a:ext>
              </a:extLst>
            </p:cNvPr>
            <p:cNvSpPr txBox="1"/>
            <p:nvPr/>
          </p:nvSpPr>
          <p:spPr>
            <a:xfrm>
              <a:off x="925019" y="4287607"/>
              <a:ext cx="4235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B</a:t>
              </a:r>
              <a:endParaRPr kumimoji="0" lang="vi-VN" sz="2800" b="0" i="0" u="none" strike="noStrike" kern="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9650A67D-3467-40FF-A18A-B8FAA42553AC}"/>
                </a:ext>
              </a:extLst>
            </p:cNvPr>
            <p:cNvSpPr txBox="1"/>
            <p:nvPr/>
          </p:nvSpPr>
          <p:spPr>
            <a:xfrm>
              <a:off x="5354476" y="4290286"/>
              <a:ext cx="4443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C</a:t>
              </a:r>
              <a:endParaRPr kumimoji="0" lang="vi-VN" sz="2800" b="0" i="0" u="none" strike="noStrike" kern="0" cap="none" spc="0" normalizeH="0" baseline="0" noProof="0" dirty="0">
                <a:ln>
                  <a:noFill/>
                </a:ln>
                <a:solidFill>
                  <a:prstClr val="black"/>
                </a:solidFill>
                <a:effectLst/>
                <a:uLnTx/>
                <a:uFillTx/>
              </a:endParaRPr>
            </a:p>
          </p:txBody>
        </p:sp>
        <p:sp>
          <p:nvSpPr>
            <p:cNvPr id="11" name="TextBox 10">
              <a:extLst>
                <a:ext uri="{FF2B5EF4-FFF2-40B4-BE49-F238E27FC236}">
                  <a16:creationId xmlns:a16="http://schemas.microsoft.com/office/drawing/2014/main" id="{6B521CDA-2F9A-4029-9485-1D8A4F715A6E}"/>
                </a:ext>
              </a:extLst>
            </p:cNvPr>
            <p:cNvSpPr txBox="1"/>
            <p:nvPr/>
          </p:nvSpPr>
          <p:spPr>
            <a:xfrm>
              <a:off x="3129328" y="4303327"/>
              <a:ext cx="44435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a:rPr>
                <a:t>D</a:t>
              </a:r>
              <a:endParaRPr kumimoji="0" lang="vi-VN" sz="2800" b="0" i="0" u="none" strike="noStrike" kern="0" cap="none" spc="0" normalizeH="0" baseline="0" noProof="0" dirty="0">
                <a:ln>
                  <a:noFill/>
                </a:ln>
                <a:solidFill>
                  <a:prstClr val="black"/>
                </a:solidFill>
                <a:effectLst/>
                <a:uLnTx/>
                <a:uFillTx/>
              </a:endParaRPr>
            </a:p>
          </p:txBody>
        </p:sp>
      </p:grpSp>
      <p:pic>
        <p:nvPicPr>
          <p:cNvPr id="12" name="Picture 11">
            <a:extLst>
              <a:ext uri="{FF2B5EF4-FFF2-40B4-BE49-F238E27FC236}">
                <a16:creationId xmlns:a16="http://schemas.microsoft.com/office/drawing/2014/main" id="{0AB619DA-DA7E-47A9-8C6E-24FF573B3BD0}"/>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19753" t="10505" b="4308"/>
          <a:stretch/>
        </p:blipFill>
        <p:spPr>
          <a:xfrm>
            <a:off x="7094411" y="4013191"/>
            <a:ext cx="1993304" cy="2067007"/>
          </a:xfrm>
          <a:prstGeom prst="rect">
            <a:avLst/>
          </a:prstGeom>
        </p:spPr>
      </p:pic>
      <p:cxnSp>
        <p:nvCxnSpPr>
          <p:cNvPr id="13" name="Straight Connector 12">
            <a:extLst>
              <a:ext uri="{FF2B5EF4-FFF2-40B4-BE49-F238E27FC236}">
                <a16:creationId xmlns:a16="http://schemas.microsoft.com/office/drawing/2014/main" id="{F7F22251-46EB-4718-817A-838F43327F4A}"/>
              </a:ext>
            </a:extLst>
          </p:cNvPr>
          <p:cNvCxnSpPr>
            <a:cxnSpLocks/>
          </p:cNvCxnSpPr>
          <p:nvPr/>
        </p:nvCxnSpPr>
        <p:spPr>
          <a:xfrm>
            <a:off x="2692878" y="2017502"/>
            <a:ext cx="3165129" cy="2410771"/>
          </a:xfrm>
          <a:prstGeom prst="line">
            <a:avLst/>
          </a:prstGeom>
          <a:noFill/>
          <a:ln w="3810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3762C004-786F-473D-8FB4-FFDE80F44A5E}"/>
              </a:ext>
            </a:extLst>
          </p:cNvPr>
          <p:cNvCxnSpPr>
            <a:cxnSpLocks/>
          </p:cNvCxnSpPr>
          <p:nvPr/>
        </p:nvCxnSpPr>
        <p:spPr>
          <a:xfrm>
            <a:off x="2710253" y="2023852"/>
            <a:ext cx="1152690" cy="2399843"/>
          </a:xfrm>
          <a:prstGeom prst="line">
            <a:avLst/>
          </a:prstGeom>
          <a:noFill/>
          <a:ln w="3810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6751BD79-B6C0-4BBD-A12E-E22160C798CF}"/>
              </a:ext>
            </a:extLst>
          </p:cNvPr>
          <p:cNvCxnSpPr>
            <a:cxnSpLocks/>
          </p:cNvCxnSpPr>
          <p:nvPr/>
        </p:nvCxnSpPr>
        <p:spPr>
          <a:xfrm flipH="1">
            <a:off x="1861530" y="2064028"/>
            <a:ext cx="848723" cy="2367051"/>
          </a:xfrm>
          <a:prstGeom prst="line">
            <a:avLst/>
          </a:prstGeom>
          <a:noFill/>
          <a:ln w="38100" cap="flat" cmpd="sng" algn="ctr">
            <a:solidFill>
              <a:srgbClr val="FF0000"/>
            </a:solidFill>
            <a:prstDash val="solid"/>
            <a:miter lim="800000"/>
          </a:ln>
          <a:effectLst/>
        </p:spPr>
      </p:cxnSp>
      <p:cxnSp>
        <p:nvCxnSpPr>
          <p:cNvPr id="16" name="Straight Connector 15">
            <a:extLst>
              <a:ext uri="{FF2B5EF4-FFF2-40B4-BE49-F238E27FC236}">
                <a16:creationId xmlns:a16="http://schemas.microsoft.com/office/drawing/2014/main" id="{5DE33E84-D4B0-4F0A-B199-F36C8764C0DE}"/>
              </a:ext>
            </a:extLst>
          </p:cNvPr>
          <p:cNvCxnSpPr>
            <a:cxnSpLocks/>
            <a:stCxn id="6" idx="2"/>
          </p:cNvCxnSpPr>
          <p:nvPr/>
        </p:nvCxnSpPr>
        <p:spPr>
          <a:xfrm>
            <a:off x="1859972" y="4417637"/>
            <a:ext cx="2010772" cy="5414"/>
          </a:xfrm>
          <a:prstGeom prst="line">
            <a:avLst/>
          </a:prstGeom>
          <a:noFill/>
          <a:ln w="3810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8128D6BF-D0F4-49CF-8EAF-385FF42BC777}"/>
              </a:ext>
            </a:extLst>
          </p:cNvPr>
          <p:cNvCxnSpPr>
            <a:cxnSpLocks/>
          </p:cNvCxnSpPr>
          <p:nvPr/>
        </p:nvCxnSpPr>
        <p:spPr>
          <a:xfrm>
            <a:off x="3869293" y="4424465"/>
            <a:ext cx="2010772" cy="5414"/>
          </a:xfrm>
          <a:prstGeom prst="line">
            <a:avLst/>
          </a:prstGeom>
          <a:noFill/>
          <a:ln w="38100" cap="flat" cmpd="sng" algn="ctr">
            <a:solidFill>
              <a:srgbClr val="FF0000"/>
            </a:solidFill>
            <a:prstDash val="solid"/>
            <a:miter lim="800000"/>
          </a:ln>
          <a:effectLst/>
        </p:spPr>
      </p:cxnSp>
      <p:cxnSp>
        <p:nvCxnSpPr>
          <p:cNvPr id="18" name="Straight Connector 17">
            <a:extLst>
              <a:ext uri="{FF2B5EF4-FFF2-40B4-BE49-F238E27FC236}">
                <a16:creationId xmlns:a16="http://schemas.microsoft.com/office/drawing/2014/main" id="{C4981322-AE18-4E65-8F80-24DFDF9831DB}"/>
              </a:ext>
            </a:extLst>
          </p:cNvPr>
          <p:cNvCxnSpPr>
            <a:cxnSpLocks/>
            <a:endCxn id="6" idx="4"/>
          </p:cNvCxnSpPr>
          <p:nvPr/>
        </p:nvCxnSpPr>
        <p:spPr>
          <a:xfrm flipV="1">
            <a:off x="1859972" y="4417637"/>
            <a:ext cx="4005943" cy="12240"/>
          </a:xfrm>
          <a:prstGeom prst="line">
            <a:avLst/>
          </a:prstGeom>
          <a:noFill/>
          <a:ln w="38100" cap="flat" cmpd="sng" algn="ctr">
            <a:solidFill>
              <a:srgbClr val="FF0000"/>
            </a:solidFill>
            <a:prstDash val="solid"/>
            <a:miter lim="800000"/>
          </a:ln>
          <a:effectLst/>
        </p:spPr>
      </p:cxnSp>
      <p:sp>
        <p:nvSpPr>
          <p:cNvPr id="19" name="Rectangle: Rounded Corners 218">
            <a:extLst>
              <a:ext uri="{FF2B5EF4-FFF2-40B4-BE49-F238E27FC236}">
                <a16:creationId xmlns:a16="http://schemas.microsoft.com/office/drawing/2014/main" id="{C6C3F6B5-8938-40C9-A8E1-AF4AB12B8E5C}"/>
              </a:ext>
            </a:extLst>
          </p:cNvPr>
          <p:cNvSpPr/>
          <p:nvPr/>
        </p:nvSpPr>
        <p:spPr>
          <a:xfrm>
            <a:off x="5280184" y="1325185"/>
            <a:ext cx="5924232" cy="2061746"/>
          </a:xfrm>
          <a:prstGeom prst="roundRect">
            <a:avLst>
              <a:gd name="adj" fmla="val 20752"/>
            </a:avLst>
          </a:prstGeom>
          <a:solidFill>
            <a:srgbClr val="4F81BD">
              <a:lumMod val="40000"/>
              <a:lumOff val="60000"/>
            </a:srgbClr>
          </a:solidFill>
          <a:ln>
            <a:noFill/>
          </a:ln>
          <a:effectLst>
            <a:glow rad="101600">
              <a:srgbClr val="4F81BD">
                <a:satMod val="175000"/>
                <a:alpha val="40000"/>
              </a:srgbClr>
            </a:glow>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B1D12"/>
                </a:solidFill>
                <a:effectLst/>
                <a:uLnTx/>
                <a:uFillTx/>
                <a:latin typeface="UTM Avo" panose="02040603050506020204" pitchFamily="18" charset="0"/>
              </a:rPr>
              <a:t>Có</a:t>
            </a:r>
            <a:r>
              <a:rPr kumimoji="0" lang="en-US" sz="3200" b="1" i="0" u="none" strike="noStrike" kern="0" cap="none" spc="0" normalizeH="0" baseline="0" noProof="0" dirty="0">
                <a:ln>
                  <a:noFill/>
                </a:ln>
                <a:solidFill>
                  <a:srgbClr val="FB1D12"/>
                </a:solidFill>
                <a:effectLst/>
                <a:uLnTx/>
                <a:uFillTx/>
                <a:latin typeface="UTM Avo" panose="02040603050506020204" pitchFamily="18" charset="0"/>
              </a:rPr>
              <a:t> 6 </a:t>
            </a:r>
            <a:r>
              <a:rPr kumimoji="0" lang="en-US" sz="3200" b="1" i="0" u="none" strike="noStrike" kern="0" cap="none" spc="0" normalizeH="0" baseline="0" noProof="0" dirty="0" err="1">
                <a:ln>
                  <a:noFill/>
                </a:ln>
                <a:solidFill>
                  <a:srgbClr val="FB1D12"/>
                </a:solidFill>
                <a:effectLst/>
                <a:uLnTx/>
                <a:uFillTx/>
                <a:latin typeface="UTM Avo" panose="02040603050506020204" pitchFamily="18" charset="0"/>
              </a:rPr>
              <a:t>đoạn</a:t>
            </a:r>
            <a:r>
              <a:rPr kumimoji="0" lang="en-US" sz="3200" b="1" i="0" u="none" strike="noStrike" kern="0" cap="none" spc="0" normalizeH="0" baseline="0" noProof="0" dirty="0">
                <a:ln>
                  <a:noFill/>
                </a:ln>
                <a:solidFill>
                  <a:srgbClr val="FB1D12"/>
                </a:solidFill>
                <a:effectLst/>
                <a:uLnTx/>
                <a:uFillTx/>
                <a:latin typeface="UTM Avo" panose="02040603050506020204" pitchFamily="18" charset="0"/>
              </a:rPr>
              <a:t> </a:t>
            </a:r>
            <a:r>
              <a:rPr kumimoji="0" lang="en-US" sz="3200" b="1" i="0" u="none" strike="noStrike" kern="0" cap="none" spc="0" normalizeH="0" baseline="0" noProof="0" dirty="0" err="1">
                <a:ln>
                  <a:noFill/>
                </a:ln>
                <a:solidFill>
                  <a:srgbClr val="FB1D12"/>
                </a:solidFill>
                <a:effectLst/>
                <a:uLnTx/>
                <a:uFillTx/>
                <a:latin typeface="UTM Avo" panose="02040603050506020204" pitchFamily="18" charset="0"/>
              </a:rPr>
              <a:t>thẳng</a:t>
            </a:r>
            <a:r>
              <a:rPr kumimoji="0" lang="en-US" sz="3200" b="1" i="0" u="none" strike="noStrike" kern="0" cap="none" spc="0" normalizeH="0" baseline="0" noProof="0" dirty="0">
                <a:ln>
                  <a:noFill/>
                </a:ln>
                <a:solidFill>
                  <a:srgbClr val="FB1D12"/>
                </a:solidFill>
                <a:effectLst/>
                <a:uLnTx/>
                <a:uFillTx/>
                <a:latin typeface="UTM Avo" panose="02040603050506020204" pitchFamily="18" charset="0"/>
              </a:rPr>
              <a:t>. </a:t>
            </a:r>
          </a:p>
          <a:p>
            <a:pPr marL="0" marR="0" lvl="0" indent="0" defTabSz="914400" eaLnBrk="1" fontAlgn="auto" latinLnBrk="0" hangingPunct="1">
              <a:spcBef>
                <a:spcPts val="0"/>
              </a:spcBef>
              <a:spcAft>
                <a:spcPts val="0"/>
              </a:spcAft>
              <a:buClrTx/>
              <a:buSzTx/>
              <a:buFontTx/>
              <a:buNone/>
              <a:tabLst/>
              <a:defRPr/>
            </a:pPr>
            <a:r>
              <a:rPr kumimoji="0" lang="en-US" sz="3200" b="1" i="0" u="none" strike="noStrike" kern="0" cap="none" spc="0" normalizeH="0" baseline="0" noProof="0" dirty="0" err="1">
                <a:ln>
                  <a:noFill/>
                </a:ln>
                <a:solidFill>
                  <a:srgbClr val="FB1D12"/>
                </a:solidFill>
                <a:effectLst/>
                <a:uLnTx/>
                <a:uFillTx/>
                <a:latin typeface="UTM Avo" panose="02040603050506020204" pitchFamily="18" charset="0"/>
              </a:rPr>
              <a:t>Đó</a:t>
            </a:r>
            <a:r>
              <a:rPr kumimoji="0" lang="en-US" sz="3200" b="1" i="0" u="none" strike="noStrike" kern="0" cap="none" spc="0" normalizeH="0" baseline="0" noProof="0" dirty="0">
                <a:ln>
                  <a:noFill/>
                </a:ln>
                <a:solidFill>
                  <a:srgbClr val="FB1D12"/>
                </a:solidFill>
                <a:effectLst/>
                <a:uLnTx/>
                <a:uFillTx/>
                <a:latin typeface="UTM Avo" panose="02040603050506020204" pitchFamily="18" charset="0"/>
              </a:rPr>
              <a:t> </a:t>
            </a:r>
            <a:r>
              <a:rPr kumimoji="0" lang="en-US" sz="3200" b="1" i="0" u="none" strike="noStrike" kern="0" cap="none" spc="0" normalizeH="0" baseline="0" noProof="0" dirty="0" err="1">
                <a:ln>
                  <a:noFill/>
                </a:ln>
                <a:solidFill>
                  <a:srgbClr val="FB1D12"/>
                </a:solidFill>
                <a:effectLst/>
                <a:uLnTx/>
                <a:uFillTx/>
                <a:latin typeface="UTM Avo" panose="02040603050506020204" pitchFamily="18" charset="0"/>
              </a:rPr>
              <a:t>là</a:t>
            </a:r>
            <a:r>
              <a:rPr kumimoji="0" lang="en-US" sz="3200" b="1" i="0" u="none" strike="noStrike" kern="0" cap="none" spc="0" normalizeH="0" baseline="0" noProof="0" dirty="0">
                <a:ln>
                  <a:noFill/>
                </a:ln>
                <a:solidFill>
                  <a:srgbClr val="FB1D12"/>
                </a:solidFill>
                <a:effectLst/>
                <a:uLnTx/>
                <a:uFillTx/>
                <a:latin typeface="UTM Avo" panose="02040603050506020204" pitchFamily="18" charset="0"/>
              </a:rPr>
              <a:t>: </a:t>
            </a:r>
            <a:r>
              <a:rPr kumimoji="0" lang="en-US" sz="3200" b="1" i="0" u="none" strike="noStrike" kern="0" cap="none" spc="0" normalizeH="0" baseline="0" noProof="0" dirty="0">
                <a:ln>
                  <a:noFill/>
                </a:ln>
                <a:solidFill>
                  <a:srgbClr val="002060"/>
                </a:solidFill>
                <a:effectLst/>
                <a:uLnTx/>
                <a:uFillTx/>
                <a:latin typeface="UTM Avo" panose="02040603050506020204" pitchFamily="18" charset="0"/>
              </a:rPr>
              <a:t>AB, AD, AC, BD, DC, BC.</a:t>
            </a:r>
            <a:endParaRPr kumimoji="0" lang="vi-VN" sz="32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4346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B468C9-B9CC-43D2-9E95-8A0CCCD78668}"/>
              </a:ext>
            </a:extLst>
          </p:cNvPr>
          <p:cNvGrpSpPr/>
          <p:nvPr/>
        </p:nvGrpSpPr>
        <p:grpSpPr>
          <a:xfrm>
            <a:off x="838640" y="563825"/>
            <a:ext cx="10180695" cy="584775"/>
            <a:chOff x="4975091" y="695644"/>
            <a:chExt cx="10180695" cy="584775"/>
          </a:xfrm>
        </p:grpSpPr>
        <p:sp>
          <p:nvSpPr>
            <p:cNvPr id="3" name="Oval 2">
              <a:extLst>
                <a:ext uri="{FF2B5EF4-FFF2-40B4-BE49-F238E27FC236}">
                  <a16:creationId xmlns:a16="http://schemas.microsoft.com/office/drawing/2014/main" id="{19B20532-FB07-4848-91BB-7181F8B0E95B}"/>
                </a:ext>
              </a:extLst>
            </p:cNvPr>
            <p:cNvSpPr/>
            <p:nvPr/>
          </p:nvSpPr>
          <p:spPr>
            <a:xfrm>
              <a:off x="4975091" y="69564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19D20F8D-7545-4E33-BF00-A45C28ABB1F4}"/>
                </a:ext>
              </a:extLst>
            </p:cNvPr>
            <p:cNvSpPr txBox="1"/>
            <p:nvPr/>
          </p:nvSpPr>
          <p:spPr>
            <a:xfrm>
              <a:off x="5412413" y="695644"/>
              <a:ext cx="9743373" cy="584775"/>
            </a:xfrm>
            <a:prstGeom prst="rect">
              <a:avLst/>
            </a:prstGeom>
            <a:noFill/>
          </p:spPr>
          <p:txBody>
            <a:bodyPr wrap="none" rtlCol="0">
              <a:spAutoFit/>
            </a:bodyPr>
            <a:lstStyle/>
            <a:p>
              <a:r>
                <a:rPr lang="en-US" sz="3200" b="1" dirty="0">
                  <a:latin typeface="UTM Avo" panose="02040603050506020204" pitchFamily="18" charset="0"/>
                </a:rPr>
                <a:t>b) </a:t>
              </a:r>
              <a:r>
                <a:rPr lang="en-US" sz="3200" b="1" dirty="0" err="1">
                  <a:latin typeface="UTM Avo" panose="02040603050506020204" pitchFamily="18" charset="0"/>
                </a:rPr>
                <a:t>Có</a:t>
              </a:r>
              <a:r>
                <a:rPr lang="en-US" sz="3200" b="1" dirty="0">
                  <a:latin typeface="UTM Avo" panose="02040603050506020204" pitchFamily="18" charset="0"/>
                </a:rPr>
                <a:t> bao </a:t>
              </a:r>
              <a:r>
                <a:rPr lang="en-US" sz="3200" b="1" dirty="0" err="1">
                  <a:latin typeface="UTM Avo" panose="02040603050506020204" pitchFamily="18" charset="0"/>
                </a:rPr>
                <a:t>nhiêu</a:t>
              </a:r>
              <a:r>
                <a:rPr lang="en-US" sz="3200" b="1" dirty="0">
                  <a:latin typeface="UTM Avo" panose="02040603050506020204" pitchFamily="18" charset="0"/>
                </a:rPr>
                <a:t> </a:t>
              </a:r>
              <a:r>
                <a:rPr lang="en-US" sz="3200" b="1" dirty="0" err="1">
                  <a:latin typeface="UTM Avo" panose="02040603050506020204" pitchFamily="18" charset="0"/>
                </a:rPr>
                <a:t>đường</a:t>
              </a:r>
              <a:r>
                <a:rPr lang="en-US" sz="3200" b="1" dirty="0">
                  <a:latin typeface="UTM Avo" panose="02040603050506020204" pitchFamily="18" charset="0"/>
                </a:rPr>
                <a:t> </a:t>
              </a:r>
              <a:r>
                <a:rPr lang="en-US" sz="3200" b="1" dirty="0" err="1">
                  <a:latin typeface="UTM Avo" panose="02040603050506020204" pitchFamily="18" charset="0"/>
                </a:rPr>
                <a:t>cong</a:t>
              </a:r>
              <a:r>
                <a:rPr lang="en-US" sz="3200" b="1" dirty="0">
                  <a:latin typeface="UTM Avo" panose="02040603050506020204" pitchFamily="18" charset="0"/>
                </a:rPr>
                <a:t> </a:t>
              </a:r>
              <a:r>
                <a:rPr lang="en-US" sz="3200" b="1" dirty="0" err="1">
                  <a:latin typeface="UTM Avo" panose="02040603050506020204" pitchFamily="18" charset="0"/>
                </a:rPr>
                <a:t>trong</a:t>
              </a:r>
              <a:r>
                <a:rPr lang="en-US" sz="3200" b="1" dirty="0">
                  <a:latin typeface="UTM Avo" panose="02040603050506020204" pitchFamily="18" charset="0"/>
                </a:rPr>
                <a:t> </a:t>
              </a:r>
              <a:r>
                <a:rPr lang="en-US" sz="3200" b="1" dirty="0" err="1">
                  <a:latin typeface="UTM Avo" panose="02040603050506020204" pitchFamily="18" charset="0"/>
                </a:rPr>
                <a:t>hình</a:t>
              </a:r>
              <a:r>
                <a:rPr lang="en-US" sz="3200" b="1" dirty="0">
                  <a:latin typeface="UTM Avo" panose="02040603050506020204" pitchFamily="18" charset="0"/>
                </a:rPr>
                <a:t> </a:t>
              </a:r>
              <a:r>
                <a:rPr lang="en-US" sz="3200" b="1" dirty="0" err="1">
                  <a:latin typeface="UTM Avo" panose="02040603050506020204" pitchFamily="18" charset="0"/>
                </a:rPr>
                <a:t>sau</a:t>
              </a:r>
              <a:r>
                <a:rPr lang="en-US" sz="3200" b="1" dirty="0">
                  <a:latin typeface="UTM Avo" panose="02040603050506020204" pitchFamily="18" charset="0"/>
                </a:rPr>
                <a:t>?</a:t>
              </a:r>
              <a:endParaRPr lang="vi-VN" sz="3200" b="1" dirty="0"/>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005" y="1345938"/>
            <a:ext cx="6953145" cy="3935743"/>
          </a:xfrm>
          <a:prstGeom prst="rect">
            <a:avLst/>
          </a:prstGeom>
        </p:spPr>
      </p:pic>
      <p:sp>
        <p:nvSpPr>
          <p:cNvPr id="6" name="Oval 5"/>
          <p:cNvSpPr/>
          <p:nvPr/>
        </p:nvSpPr>
        <p:spPr>
          <a:xfrm>
            <a:off x="4735773" y="2337994"/>
            <a:ext cx="2029209" cy="202929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c 6"/>
          <p:cNvSpPr/>
          <p:nvPr/>
        </p:nvSpPr>
        <p:spPr>
          <a:xfrm>
            <a:off x="1517964" y="2337995"/>
            <a:ext cx="2057749" cy="2029290"/>
          </a:xfrm>
          <a:prstGeom prst="arc">
            <a:avLst>
              <a:gd name="adj1" fmla="val 16199998"/>
              <a:gd name="adj2" fmla="val 5318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flipH="1">
            <a:off x="7925042" y="2337994"/>
            <a:ext cx="2057749" cy="2029290"/>
          </a:xfrm>
          <a:prstGeom prst="arc">
            <a:avLst>
              <a:gd name="adj1" fmla="val 16199998"/>
              <a:gd name="adj2" fmla="val 5318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Rounded Corners 218">
            <a:extLst>
              <a:ext uri="{FF2B5EF4-FFF2-40B4-BE49-F238E27FC236}">
                <a16:creationId xmlns:a16="http://schemas.microsoft.com/office/drawing/2014/main" id="{C6C3F6B5-8938-40C9-A8E1-AF4AB12B8E5C}"/>
              </a:ext>
            </a:extLst>
          </p:cNvPr>
          <p:cNvSpPr/>
          <p:nvPr/>
        </p:nvSpPr>
        <p:spPr>
          <a:xfrm>
            <a:off x="1858118" y="5479019"/>
            <a:ext cx="7784517" cy="733842"/>
          </a:xfrm>
          <a:prstGeom prst="roundRect">
            <a:avLst>
              <a:gd name="adj" fmla="val 20752"/>
            </a:avLst>
          </a:prstGeom>
          <a:solidFill>
            <a:schemeClr val="accent1">
              <a:lumMod val="40000"/>
              <a:lumOff val="60000"/>
            </a:schemeClr>
          </a:solidFill>
          <a:effectLst>
            <a:glow rad="101600">
              <a:schemeClr val="accent1">
                <a:satMod val="175000"/>
                <a:alpha val="40000"/>
              </a:schemeClr>
            </a:glow>
            <a:softEdge rad="12700"/>
          </a:effectLst>
        </p:spPr>
        <p:txBody>
          <a:bodyPr wrap="square">
            <a:spAutoFit/>
          </a:bodyPr>
          <a:lstStyle/>
          <a:p>
            <a:pPr algn="ctr"/>
            <a:r>
              <a:rPr lang="en-US" sz="3600" b="1" dirty="0" err="1">
                <a:solidFill>
                  <a:srgbClr val="002060"/>
                </a:solidFill>
                <a:latin typeface="UTM Avo" panose="02040603050506020204" pitchFamily="18" charset="0"/>
              </a:rPr>
              <a:t>Trong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hình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có</a:t>
            </a:r>
            <a:r>
              <a:rPr lang="en-US" sz="3600" b="1" dirty="0">
                <a:solidFill>
                  <a:srgbClr val="002060"/>
                </a:solidFill>
                <a:latin typeface="UTM Avo" panose="02040603050506020204" pitchFamily="18" charset="0"/>
              </a:rPr>
              <a:t> </a:t>
            </a:r>
            <a:r>
              <a:rPr lang="en-US" sz="3600" b="1" dirty="0">
                <a:solidFill>
                  <a:srgbClr val="FF0000"/>
                </a:solidFill>
                <a:latin typeface="UTM Avo" panose="02040603050506020204" pitchFamily="18" charset="0"/>
              </a:rPr>
              <a:t>3</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đường</a:t>
            </a:r>
            <a:r>
              <a:rPr lang="en-US" sz="3600" b="1" dirty="0">
                <a:solidFill>
                  <a:srgbClr val="002060"/>
                </a:solidFill>
                <a:latin typeface="UTM Avo" panose="02040603050506020204" pitchFamily="18" charset="0"/>
              </a:rPr>
              <a:t> cong.</a:t>
            </a:r>
            <a:endParaRPr lang="vi-VN" sz="3600" b="1" dirty="0">
              <a:solidFill>
                <a:srgbClr val="002060"/>
              </a:solidFill>
            </a:endParaRPr>
          </a:p>
        </p:txBody>
      </p:sp>
    </p:spTree>
    <p:extLst>
      <p:ext uri="{BB962C8B-B14F-4D97-AF65-F5344CB8AC3E}">
        <p14:creationId xmlns:p14="http://schemas.microsoft.com/office/powerpoint/2010/main" val="5545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TotalTime>
  <Words>417</Words>
  <Application>Microsoft Office PowerPoint</Application>
  <PresentationFormat>Widescreen</PresentationFormat>
  <Paragraphs>74</Paragraphs>
  <Slides>18</Slides>
  <Notes>0</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等线</vt:lpstr>
      <vt:lpstr>SVN-Ready</vt:lpstr>
      <vt:lpstr>Arial</vt:lpstr>
      <vt:lpstr>SVN-Internation</vt:lpstr>
      <vt:lpstr>Vogue-ExtraBold</vt:lpstr>
      <vt:lpstr>SVN-Franko</vt:lpstr>
      <vt:lpstr>#9Slide05 SVNLobster</vt:lpstr>
      <vt:lpstr>SVN-Cookies</vt:lpstr>
      <vt:lpstr>#9Slide03 Saira SemiCondensed B</vt:lpstr>
      <vt:lpstr>Cambria</vt:lpstr>
      <vt:lpstr>SVN-Poky's</vt:lpstr>
      <vt:lpstr>UTM Avo</vt:lpstr>
      <vt:lpstr>SVN-Newton</vt:lpstr>
      <vt:lpstr>SVN-Dancing Script</vt:lpstr>
      <vt:lpstr>Times New Roman</vt:lpstr>
      <vt:lpstr>UTM Hanzel</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23</cp:revision>
  <dcterms:created xsi:type="dcterms:W3CDTF">2023-04-30T06:09:05Z</dcterms:created>
  <dcterms:modified xsi:type="dcterms:W3CDTF">2023-05-03T02:58:16Z</dcterms:modified>
</cp:coreProperties>
</file>