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307" r:id="rId3"/>
    <p:sldId id="314" r:id="rId4"/>
    <p:sldId id="311" r:id="rId5"/>
    <p:sldId id="308" r:id="rId6"/>
    <p:sldId id="309" r:id="rId7"/>
    <p:sldId id="310" r:id="rId8"/>
    <p:sldId id="313" r:id="rId9"/>
    <p:sldId id="312" r:id="rId10"/>
    <p:sldId id="315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99FF"/>
    <a:srgbClr val="F29A5B"/>
    <a:srgbClr val="F7E3AD"/>
    <a:srgbClr val="865B3E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414" autoAdjust="0"/>
  </p:normalViewPr>
  <p:slideViewPr>
    <p:cSldViewPr snapToGrid="0" showGuides="1">
      <p:cViewPr varScale="1">
        <p:scale>
          <a:sx n="49" d="100"/>
          <a:sy n="49" d="100"/>
        </p:scale>
        <p:origin x="360" y="44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8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00114" y="929211"/>
            <a:ext cx="3735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err="1" smtClean="0">
                <a:solidFill>
                  <a:srgbClr val="00B05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Bài</a:t>
            </a:r>
            <a:r>
              <a:rPr lang="en-US" altLang="zh-CN" sz="6000" b="1" dirty="0" smtClean="0">
                <a:solidFill>
                  <a:srgbClr val="00B05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 16: </a:t>
            </a:r>
            <a:r>
              <a:rPr lang="en-US" altLang="zh-CN" sz="6000" b="1" dirty="0" err="1" smtClean="0">
                <a:solidFill>
                  <a:srgbClr val="00B05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Lít</a:t>
            </a:r>
            <a:endParaRPr lang="zh-CN" altLang="en-US" sz="6000" b="1" dirty="0">
              <a:solidFill>
                <a:srgbClr val="00B050"/>
              </a:solidFill>
              <a:latin typeface="iCiel Crocante" panose="020000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11"/>
          <p:cNvSpPr txBox="1"/>
          <p:nvPr/>
        </p:nvSpPr>
        <p:spPr>
          <a:xfrm>
            <a:off x="6511464" y="2258147"/>
            <a:ext cx="2097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FF000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Tiết</a:t>
            </a:r>
            <a:r>
              <a:rPr lang="en-US" altLang="zh-CN" sz="5400" b="1" dirty="0" smtClean="0">
                <a:solidFill>
                  <a:srgbClr val="FF000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 2</a:t>
            </a:r>
            <a:endParaRPr lang="zh-CN" altLang="en-US" sz="5400" b="1" dirty="0">
              <a:solidFill>
                <a:srgbClr val="FF0000"/>
              </a:solidFill>
              <a:latin typeface="iCiel Crocante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57" y="-18674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6397167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Làm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quen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với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phép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tính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cộng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, </a:t>
              </a:r>
            </a:p>
            <a:p>
              <a:pPr algn="ctr"/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trừ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với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số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dung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tích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(l).</a:t>
              </a:r>
              <a:endParaRPr lang="zh-CN" altLang="en-US" sz="28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iCiel Mijas" pitchFamily="50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586600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6410136" cy="996453"/>
            <a:chOff x="4375946" y="1084217"/>
            <a:chExt cx="651225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649907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Vận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dụng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giải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bài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tập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bài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toán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thực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tế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liên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quan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iCiel Mijas" pitchFamily="50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17987" y="554435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MỤC TIÊU</a:t>
            </a:r>
            <a:endParaRPr lang="en-US" sz="4800" dirty="0">
              <a:solidFill>
                <a:srgbClr val="00B050"/>
              </a:solidFill>
              <a:latin typeface="iCiel Cadena" panose="02000503000000020004" pitchFamily="2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61623" y="368467"/>
            <a:ext cx="5348463" cy="2242458"/>
            <a:chOff x="358880" y="-528402"/>
            <a:chExt cx="540825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4715568" cy="71789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 (theo mẫu)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9280" y="3606388"/>
            <a:ext cx="4729510" cy="2580877"/>
            <a:chOff x="1022341" y="3022877"/>
            <a:chExt cx="2577332" cy="2580877"/>
          </a:xfrm>
        </p:grpSpPr>
        <p:sp>
          <p:nvSpPr>
            <p:cNvPr id="43" name="TextBox 42"/>
            <p:cNvSpPr txBox="1"/>
            <p:nvPr/>
          </p:nvSpPr>
          <p:spPr>
            <a:xfrm>
              <a:off x="1022341" y="3022877"/>
              <a:ext cx="2214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a) 5</a:t>
              </a:r>
              <a:r>
                <a:rPr lang="en-US" sz="3600" b="1" i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 + </a:t>
              </a:r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3600" b="1" i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    = </a:t>
              </a:r>
              <a:endParaRPr lang="en-US" sz="3600" b="1" i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6486" y="4019509"/>
              <a:ext cx="20045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12</a:t>
              </a:r>
              <a:r>
                <a:rPr lang="en-US" sz="3600" b="1" i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 + </a:t>
              </a:r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20</a:t>
              </a:r>
              <a:r>
                <a:rPr lang="en-US" sz="3600" b="1" i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 = </a:t>
              </a:r>
              <a:endParaRPr lang="en-US" sz="3600" b="1" i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6751" y="495742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7</a:t>
              </a:r>
              <a:r>
                <a:rPr lang="en-US" sz="3600" b="1" i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+ 6</a:t>
              </a:r>
              <a:r>
                <a:rPr lang="en-US" sz="3600" b="1" i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   =</a:t>
              </a:r>
              <a:endPara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03492" y="3606388"/>
            <a:ext cx="4616970" cy="3135638"/>
            <a:chOff x="5834404" y="2850664"/>
            <a:chExt cx="2680179" cy="3135638"/>
          </a:xfrm>
        </p:grpSpPr>
        <p:sp>
          <p:nvSpPr>
            <p:cNvPr id="52" name="TextBox 51"/>
            <p:cNvSpPr txBox="1"/>
            <p:nvPr/>
          </p:nvSpPr>
          <p:spPr>
            <a:xfrm>
              <a:off x="5834404" y="2850664"/>
              <a:ext cx="26801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b) 9</a:t>
              </a:r>
              <a:r>
                <a:rPr lang="en-US" sz="3600" b="1" i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- 3</a:t>
              </a:r>
              <a:r>
                <a:rPr lang="en-US" sz="3600" b="1" i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     </a:t>
              </a:r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70503" y="3884195"/>
              <a:ext cx="2172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19</a:t>
              </a:r>
              <a:r>
                <a:rPr lang="en-US" sz="3600" b="1" i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- 10</a:t>
              </a:r>
              <a:r>
                <a:rPr lang="en-US" sz="3600" b="1" i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  </a:t>
              </a:r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41661" y="4785973"/>
              <a:ext cx="2172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11</a:t>
              </a:r>
              <a:r>
                <a:rPr lang="en-US" sz="3600" b="1" i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- 2</a:t>
              </a:r>
              <a:r>
                <a:rPr lang="en-US" sz="3600" b="1" i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    </a:t>
              </a:r>
              <a:r>
                <a:rPr lang="en-US" sz="3600" b="1" dirty="0" smtClean="0">
                  <a:solidFill>
                    <a:srgbClr val="00B05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0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1576740"/>
            <a:ext cx="3204966" cy="484628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60701" y="2146757"/>
            <a:ext cx="7317985" cy="85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8</a:t>
            </a:r>
            <a:r>
              <a:rPr lang="en-US" sz="3200" b="1" i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+ 6</a:t>
            </a:r>
            <a:r>
              <a:rPr lang="en-US" sz="3200" b="1" i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= 14</a:t>
            </a:r>
            <a:r>
              <a:rPr lang="en-US" sz="3200" b="1" i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; 12</a:t>
            </a:r>
            <a:r>
              <a:rPr lang="en-US" sz="3200" b="1" i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 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– 7</a:t>
            </a:r>
            <a:r>
              <a:rPr lang="en-US" sz="3200" b="1" i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= 5</a:t>
            </a:r>
            <a:r>
              <a:rPr lang="en-US" sz="3200" b="1" i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4" y="-61878"/>
            <a:ext cx="2156472" cy="9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49305" r="59800" b="43820"/>
          <a:stretch/>
        </p:blipFill>
        <p:spPr bwMode="auto">
          <a:xfrm>
            <a:off x="1200027" y="1951855"/>
            <a:ext cx="2283460" cy="95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42267" r="45193" b="43983"/>
          <a:stretch/>
        </p:blipFill>
        <p:spPr bwMode="auto">
          <a:xfrm>
            <a:off x="4226932" y="1259915"/>
            <a:ext cx="2739495" cy="170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38118" r="25344" b="44156"/>
          <a:stretch/>
        </p:blipFill>
        <p:spPr bwMode="auto">
          <a:xfrm>
            <a:off x="7172069" y="951983"/>
            <a:ext cx="3674843" cy="19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9" t="68125" r="45367" b="19375"/>
          <a:stretch/>
        </p:blipFill>
        <p:spPr bwMode="auto">
          <a:xfrm>
            <a:off x="2100889" y="4411428"/>
            <a:ext cx="4325422" cy="17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9026" y="-415459"/>
            <a:ext cx="3600124" cy="2242458"/>
            <a:chOff x="358880" y="-528402"/>
            <a:chExt cx="379100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3098318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8" y="4733229"/>
            <a:ext cx="2117417" cy="2202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677450" y="329285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48092" y="324322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87905" y="499178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9625" y="502343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57633" y="4987658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597477" y="322600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25951" y="328536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87918" y="3232595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35860" y="32613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5050" y="330712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20413" y="32574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Line Callout 1 (Border and Accent Bar) 6"/>
          <p:cNvSpPr/>
          <p:nvPr/>
        </p:nvSpPr>
        <p:spPr>
          <a:xfrm rot="16200000">
            <a:off x="1794474" y="1246827"/>
            <a:ext cx="1140252" cy="2300596"/>
          </a:xfrm>
          <a:prstGeom prst="accentBorderCallout1">
            <a:avLst>
              <a:gd name="adj1" fmla="val 48219"/>
              <a:gd name="adj2" fmla="val -13330"/>
              <a:gd name="adj3" fmla="val 47864"/>
              <a:gd name="adj4" fmla="val -240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ne Callout 1 (Border and Accent Bar) 33"/>
          <p:cNvSpPr/>
          <p:nvPr/>
        </p:nvSpPr>
        <p:spPr>
          <a:xfrm rot="16200000">
            <a:off x="4797739" y="932711"/>
            <a:ext cx="1514902" cy="2468880"/>
          </a:xfrm>
          <a:prstGeom prst="accentBorderCallout1">
            <a:avLst>
              <a:gd name="adj1" fmla="val 48219"/>
              <a:gd name="adj2" fmla="val -13330"/>
              <a:gd name="adj3" fmla="val 48094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Callout 1 (Border and Accent Bar) 37"/>
          <p:cNvSpPr/>
          <p:nvPr/>
        </p:nvSpPr>
        <p:spPr>
          <a:xfrm rot="16200000">
            <a:off x="8205758" y="477414"/>
            <a:ext cx="1628344" cy="3017520"/>
          </a:xfrm>
          <a:prstGeom prst="accentBorderCallout1">
            <a:avLst>
              <a:gd name="adj1" fmla="val 48219"/>
              <a:gd name="adj2" fmla="val -13330"/>
              <a:gd name="adj3" fmla="val 48187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Callout 1 (Border and Accent Bar) 38"/>
          <p:cNvSpPr/>
          <p:nvPr/>
        </p:nvSpPr>
        <p:spPr>
          <a:xfrm rot="10800000">
            <a:off x="2119935" y="4405549"/>
            <a:ext cx="4128461" cy="1645920"/>
          </a:xfrm>
          <a:prstGeom prst="accentBorderCallout1">
            <a:avLst>
              <a:gd name="adj1" fmla="val 48219"/>
              <a:gd name="adj2" fmla="val -13330"/>
              <a:gd name="adj3" fmla="val 48608"/>
              <a:gd name="adj4" fmla="val -187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6" t="47845" r="24057" b="23765"/>
          <a:stretch/>
        </p:blipFill>
        <p:spPr bwMode="auto">
          <a:xfrm>
            <a:off x="8051817" y="1763781"/>
            <a:ext cx="3357465" cy="29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2" t="52467" r="42198" b="24498"/>
          <a:stretch/>
        </p:blipFill>
        <p:spPr bwMode="auto">
          <a:xfrm>
            <a:off x="4050926" y="2080784"/>
            <a:ext cx="3116270" cy="25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55" t="55597" r="57749" b="25108"/>
          <a:stretch/>
        </p:blipFill>
        <p:spPr bwMode="auto">
          <a:xfrm>
            <a:off x="935257" y="2656490"/>
            <a:ext cx="2435938" cy="18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66179" y="-615491"/>
            <a:ext cx="3140154" cy="2242458"/>
            <a:chOff x="358880" y="-528402"/>
            <a:chExt cx="3175255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2482573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69050" y="1011436"/>
            <a:ext cx="745071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Trong can còn lại bao nhiêu lít?</a:t>
            </a:r>
            <a:endParaRPr lang="en-US" sz="36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81" y="5077051"/>
            <a:ext cx="1639358" cy="17055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469625" y="481690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40267" y="476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5135" y="47854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6845" y="4831175"/>
            <a:ext cx="981359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03543" y="478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92355" y="47992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3340" y="4845025"/>
            <a:ext cx="981359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63053" y="4795395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55605" r="64561" b="19121"/>
          <a:stretch/>
        </p:blipFill>
        <p:spPr bwMode="auto">
          <a:xfrm>
            <a:off x="2402317" y="1501867"/>
            <a:ext cx="2442020" cy="12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0" t="53340" r="4929" b="20582"/>
          <a:stretch/>
        </p:blipFill>
        <p:spPr bwMode="auto">
          <a:xfrm>
            <a:off x="6875465" y="1546652"/>
            <a:ext cx="2718507" cy="11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43966" r="37120" b="22569"/>
          <a:stretch/>
        </p:blipFill>
        <p:spPr bwMode="auto">
          <a:xfrm>
            <a:off x="2155557" y="2971688"/>
            <a:ext cx="2935540" cy="110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7" t="39765" r="12533" b="22093"/>
          <a:stretch/>
        </p:blipFill>
        <p:spPr bwMode="auto">
          <a:xfrm>
            <a:off x="7095284" y="2880424"/>
            <a:ext cx="2697134" cy="1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43226" y="-891149"/>
            <a:ext cx="11373214" cy="3008876"/>
            <a:chOff x="525809" y="-754735"/>
            <a:chExt cx="11500357" cy="3374647"/>
          </a:xfrm>
        </p:grpSpPr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663868" y="551364"/>
              <a:ext cx="10362298" cy="115384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	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Mỗi đồ vật đựng số lít nước bằng tổng số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ở các ca bên cạnh (như hình vẽ)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09" y="-754735"/>
              <a:ext cx="2562362" cy="3374647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49510"/>
              </p:ext>
            </p:extLst>
          </p:nvPr>
        </p:nvGraphicFramePr>
        <p:xfrm>
          <a:off x="2402317" y="4393501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Đồ</a:t>
                      </a:r>
                      <a:r>
                        <a:rPr lang="en-US" sz="2800" baseline="0" dirty="0" smtClean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Số</a:t>
                      </a:r>
                      <a:r>
                        <a:rPr lang="en-US" sz="2800" baseline="0" dirty="0" smtClean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5435" y="4358326"/>
            <a:ext cx="1981702" cy="597184"/>
            <a:chOff x="204329" y="208174"/>
            <a:chExt cx="1981702" cy="597184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a)        ? 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52373" y="5141254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9269" y="5136486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86149" y="5091452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28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9983" y="3588558"/>
            <a:ext cx="10595576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b. </a:t>
            </a:r>
            <a:r>
              <a:rPr lang="en-US" sz="3200" b="1" dirty="0" err="1" smtClean="0">
                <a:solidFill>
                  <a:srgbClr val="002060"/>
                </a:solidFill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đựng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</a:rPr>
              <a:t>?         </a:t>
            </a:r>
            <a:r>
              <a:rPr lang="en-US" sz="3200" b="1" dirty="0" smtClean="0">
                <a:solidFill>
                  <a:srgbClr val="FF0000"/>
                </a:solidFill>
              </a:rPr>
              <a:t>Can (6 </a:t>
            </a:r>
            <a:r>
              <a:rPr lang="en-US" sz="3200" b="1" dirty="0" err="1" smtClean="0">
                <a:solidFill>
                  <a:srgbClr val="FF0000"/>
                </a:solidFill>
              </a:rPr>
              <a:t>lít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9983" y="4716326"/>
            <a:ext cx="10595576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   Đồ vật nào đựng ít nước </a:t>
            </a:r>
            <a:r>
              <a:rPr lang="en-US" sz="3200" b="1" dirty="0" err="1" smtClean="0">
                <a:solidFill>
                  <a:srgbClr val="002060"/>
                </a:solidFill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</a:rPr>
              <a:t>?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Bình</a:t>
            </a:r>
            <a:r>
              <a:rPr lang="en-US" sz="3200" b="1" dirty="0" smtClean="0">
                <a:solidFill>
                  <a:srgbClr val="FF0000"/>
                </a:solidFill>
              </a:rPr>
              <a:t> (2 </a:t>
            </a:r>
            <a:r>
              <a:rPr lang="en-US" sz="3200" b="1" dirty="0" err="1" smtClean="0">
                <a:solidFill>
                  <a:srgbClr val="FF0000"/>
                </a:solidFill>
              </a:rPr>
              <a:t>lít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645"/>
              </p:ext>
            </p:extLst>
          </p:nvPr>
        </p:nvGraphicFramePr>
        <p:xfrm>
          <a:off x="2886479" y="1166442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Đồ</a:t>
                      </a:r>
                      <a:r>
                        <a:rPr lang="en-US" sz="2800" baseline="0" dirty="0" smtClean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Số</a:t>
                      </a:r>
                      <a:r>
                        <a:rPr lang="en-US" sz="2800" baseline="0" dirty="0" smtClean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59597" y="1131267"/>
            <a:ext cx="1981702" cy="597184"/>
            <a:chOff x="204329" y="208174"/>
            <a:chExt cx="1981702" cy="597184"/>
          </a:xfrm>
        </p:grpSpPr>
        <p:sp>
          <p:nvSpPr>
            <p:cNvPr id="14" name="Rounded Rectangle 13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a)        ? 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64245" y="1928050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1141" y="1923282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8021" y="1933668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60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46591" r="31337" b="13637"/>
          <a:stretch/>
        </p:blipFill>
        <p:spPr bwMode="auto">
          <a:xfrm>
            <a:off x="4249363" y="1541633"/>
            <a:ext cx="3391594" cy="20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345910" y="-500272"/>
            <a:ext cx="12247418" cy="2241937"/>
            <a:chOff x="124850" y="-343433"/>
            <a:chExt cx="11887506" cy="2515062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868399" y="366304"/>
              <a:ext cx="10143957" cy="1439053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5. Trong can có 15</a:t>
              </a:r>
              <a:r>
                <a:rPr lang="en-US" sz="2800" b="1" i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nước mắm. Mẹ đã rót 7</a:t>
              </a:r>
              <a:r>
                <a:rPr lang="en-US" sz="2800" b="1" i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nước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mắm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vào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       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chai. Hỏi trong can còn lại bao nhiêu lít nước mắm ?</a:t>
              </a:r>
              <a:endPara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50" y="-343433"/>
              <a:ext cx="1909679" cy="25150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41560" y="3077102"/>
            <a:ext cx="5146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: 15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rót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:   7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: ...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nước mắm?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9668" y="3257355"/>
            <a:ext cx="74516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Trong can còn lại số lít nước mắm là: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15 – 7 = 8 (</a:t>
            </a:r>
            <a:r>
              <a:rPr lang="en-US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số: 8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nước mắm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08898" y="759899"/>
            <a:ext cx="2926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63593" y="763577"/>
            <a:ext cx="32918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37698" y="1249288"/>
            <a:ext cx="10972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7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Chào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tạm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biệt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các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em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HP001 Kieu 2 5H" panose="020B06030503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334</Words>
  <Application>Microsoft Office PowerPoint</Application>
  <PresentationFormat>Widescreen</PresentationFormat>
  <Paragraphs>89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微软雅黑</vt:lpstr>
      <vt:lpstr>宋体</vt:lpstr>
      <vt:lpstr>Arial</vt:lpstr>
      <vt:lpstr>Arial Unicode MS</vt:lpstr>
      <vt:lpstr>Calibri</vt:lpstr>
      <vt:lpstr>HP001 4 hàng</vt:lpstr>
      <vt:lpstr>HP001 Kieu 2 5H</vt:lpstr>
      <vt:lpstr>iCiel Cadena</vt:lpstr>
      <vt:lpstr>iCiel Crocante</vt:lpstr>
      <vt:lpstr>iCiel Mijas</vt:lpstr>
      <vt:lpstr>黑体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ha duong</cp:lastModifiedBy>
  <cp:revision>543</cp:revision>
  <dcterms:created xsi:type="dcterms:W3CDTF">2016-02-25T11:28:42Z</dcterms:created>
  <dcterms:modified xsi:type="dcterms:W3CDTF">2021-11-03T03:28:31Z</dcterms:modified>
</cp:coreProperties>
</file>