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88" r:id="rId2"/>
    <p:sldId id="290" r:id="rId3"/>
    <p:sldId id="261" r:id="rId4"/>
    <p:sldId id="284" r:id="rId5"/>
    <p:sldId id="285" r:id="rId6"/>
    <p:sldId id="289" r:id="rId7"/>
    <p:sldId id="267" r:id="rId8"/>
    <p:sldId id="291" r:id="rId9"/>
    <p:sldId id="286" r:id="rId10"/>
    <p:sldId id="292" r:id="rId11"/>
    <p:sldId id="264" r:id="rId12"/>
    <p:sldId id="293" r:id="rId13"/>
    <p:sldId id="277" r:id="rId14"/>
  </p:sldIdLst>
  <p:sldSz cx="12192000" cy="6858000"/>
  <p:notesSz cx="6858000" cy="9144000"/>
  <p:embeddedFontLst>
    <p:embeddedFont>
      <p:font typeface="#9Slide07 HoneyCream" pitchFamily="2" charset="77"/>
      <p:regular r:id="rId16"/>
    </p:embeddedFont>
    <p:embeddedFont>
      <p:font typeface="Cambria" panose="02040503050406030204" pitchFamily="18" charset="0"/>
      <p:regular r:id="rId17"/>
      <p:bold r:id="rId18"/>
      <p:italic r:id="rId19"/>
      <p:boldItalic r:id="rId20"/>
    </p:embeddedFont>
    <p:embeddedFont>
      <p:font typeface="SVN-Newton" panose="02040603050506020204" pitchFamily="18"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3A68"/>
    <a:srgbClr val="5E2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7" d="100"/>
          <a:sy n="127" d="100"/>
        </p:scale>
        <p:origin x="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FE537-283F-44C5-8969-BCC0B9226E60}" type="datetimeFigureOut">
              <a:rPr lang="en-US" smtClean="0"/>
              <a:t>4/15/25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844FA-E9A4-4E03-89EA-38C75EA9EAA5}" type="slidenum">
              <a:rPr lang="en-US" smtClean="0"/>
              <a:t>‹#›</a:t>
            </a:fld>
            <a:endParaRPr lang="en-US"/>
          </a:p>
        </p:txBody>
      </p:sp>
    </p:spTree>
    <p:extLst>
      <p:ext uri="{BB962C8B-B14F-4D97-AF65-F5344CB8AC3E}">
        <p14:creationId xmlns:p14="http://schemas.microsoft.com/office/powerpoint/2010/main" val="143957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DC44-CE99-DB48-1396-4F9B5184C14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9B31B0-AA8F-3BA8-EFBD-075B0EAD9C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1526DA-9B88-1D51-53A2-252ABFD4414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2C8AACF7-F15F-DB88-FEC3-4AFA55ADD3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7503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50433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93BF5-23F5-4228-8E77-26B8A52FFA4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05976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2315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72573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67036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39750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44219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facebook.com/groups/629898828017053"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facebook.com/groups/629898828017053"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FDD29-F9FC-45CC-8DA8-0F75845DCB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F11CA9-4BB2-4193-A26A-0CBCF45A56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98B2048-5BCF-4BC9-BAA7-935AFB87767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4F548D6-B412-454A-B6FC-D6C46F43B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8B1786C-EAED-46D5-A2E7-64C0927B66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图片 6">
            <a:extLst>
              <a:ext uri="{FF2B5EF4-FFF2-40B4-BE49-F238E27FC236}">
                <a16:creationId xmlns:a16="http://schemas.microsoft.com/office/drawing/2014/main" id="{750D420B-442A-40B5-B68F-C45D067171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8" name="图片 2">
            <a:extLst>
              <a:ext uri="{FF2B5EF4-FFF2-40B4-BE49-F238E27FC236}">
                <a16:creationId xmlns:a16="http://schemas.microsoft.com/office/drawing/2014/main" id="{FE9F6C7A-8C3B-4FEE-8BB1-A9E2804C2A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spTree>
    <p:extLst>
      <p:ext uri="{BB962C8B-B14F-4D97-AF65-F5344CB8AC3E}">
        <p14:creationId xmlns:p14="http://schemas.microsoft.com/office/powerpoint/2010/main" val="320620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404389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79F60-456E-4E1B-80CF-5138057E52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22A75F-289C-458E-A675-A9BAB0EFFD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A362103-7EF9-44FB-B8CB-369F469324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BEC00A-7302-4247-9D64-87B1946DB58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0550A80A-2688-4854-84D7-D4BBD831AC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60109EE-4F9E-4109-8C45-9C4D2F1E2A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778952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65AF8-4580-4AD3-A1AA-4C48405515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13B8CEE-E90C-48DC-ADB5-CB10E08873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0D18C1-7883-4484-AA32-CAF699D048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FC4615-6EE2-4CF0-86B4-A97F4E1FEA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8EAC1524-55FA-48D8-92C8-DE477CCAF7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75A1A1B4-AAB8-482D-B8A3-6975867A46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739159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3C3BA-953F-4065-AD25-FA765CE53F3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B0BA4-D1A1-4EE3-A8CB-F74F8C0232E7}"/>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21CAD0-EB56-461A-B7F2-7D5064F36D9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F426F8C6-B9EA-4808-8AE2-0D19558E51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861DF59-DFCF-42A0-B5B5-74F365FB4B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63251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A0731B-864E-4E06-BF84-67E5F83D979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D683AE-A59E-47E0-BEE8-6BFD44B73FA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3F87D-A8E0-49F8-9370-32DB4A8B85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C5DE653A-0968-4E82-8CA3-1D7D5C0F76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18921D96-E7E1-4180-BE90-5E0AEA078C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508364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3BB68-9340-45A5-9DF9-75149E7D054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37043-7C13-41D8-B045-D914CA75D42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6FCAB9-0B94-4A46-822A-45ED05C4E1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3502201-B138-456E-A301-64B45DD78D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BAE3243-3B82-45A1-A0C4-1D91534233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78794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CCF9-EEF7-4826-A5BC-F66EFCFA3C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C83AF09-1352-4A88-99FC-F813F4407B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ACDCEF6-2A89-4359-BB5C-FE1B82A897F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E7577732-3FBC-4D8C-BDA8-110F1F8226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5935D6F-49F4-44A1-BD88-A04E0A96D9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66278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65361-D2BE-4709-861C-3A40981981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7C04E3-CD1D-4435-A33A-CD1999862A7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D7B32CC-0BFC-44B2-A415-64E99A805C9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643D789-0EBD-4407-8FAC-D1A3AB8E7C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7822E30C-4360-4318-B1C2-7ABD2DB33F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EDDECC2-835E-4D68-BFC5-EA4C99518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690773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D68D0-4882-49E7-99FD-302ADEB03E3C}"/>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98ABAB-ECC3-4F49-BAB6-E25A7C30642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7B60B-3301-40A4-8634-4DC890F09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447C786-89D8-4586-9FDA-E9464DFCE79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137B4B1-DC45-4235-9C30-51CC076C5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625036-2875-421C-9091-AC81B6D9DC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8" name="页脚占位符 7">
            <a:extLst>
              <a:ext uri="{FF2B5EF4-FFF2-40B4-BE49-F238E27FC236}">
                <a16:creationId xmlns:a16="http://schemas.microsoft.com/office/drawing/2014/main" id="{C5707A95-E157-490B-BAF3-29FAA035B8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9" name="灯片编号占位符 8">
            <a:extLst>
              <a:ext uri="{FF2B5EF4-FFF2-40B4-BE49-F238E27FC236}">
                <a16:creationId xmlns:a16="http://schemas.microsoft.com/office/drawing/2014/main" id="{05D8CA39-64A1-4BA0-B773-22F28D1873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670035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B7602-9F35-4839-8C57-33826D2B441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9A2F13-40AA-4DED-AD91-3A5AD538F0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4" name="页脚占位符 3">
            <a:extLst>
              <a:ext uri="{FF2B5EF4-FFF2-40B4-BE49-F238E27FC236}">
                <a16:creationId xmlns:a16="http://schemas.microsoft.com/office/drawing/2014/main" id="{FD926094-C2B7-4BD2-86B7-D4C1BEEA93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灯片编号占位符 4">
            <a:extLst>
              <a:ext uri="{FF2B5EF4-FFF2-40B4-BE49-F238E27FC236}">
                <a16:creationId xmlns:a16="http://schemas.microsoft.com/office/drawing/2014/main" id="{27F2295E-923B-411B-ACE7-7F549E4B4A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7"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057473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3700748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380107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17672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1C0D2D06-3AEC-41B8-A039-37380CF05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BFBC5792-E88B-4FAA-B0A8-6A692BE94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107号-萌趣欢乐体" panose="00000500000000000000" pitchFamily="2" charset="-122"/>
              <a:cs typeface="+mn-cs"/>
            </a:endParaRPr>
          </a:p>
        </p:txBody>
      </p:sp>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741951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4B82B-EA4D-39E4-1CB2-E6A23E1724A3}"/>
            </a:ext>
          </a:extLst>
        </p:cNvPr>
        <p:cNvGrpSpPr/>
        <p:nvPr/>
      </p:nvGrpSpPr>
      <p:grpSpPr>
        <a:xfrm>
          <a:off x="0" y="0"/>
          <a:ext cx="0" cy="0"/>
          <a:chOff x="0" y="0"/>
          <a:chExt cx="0" cy="0"/>
        </a:xfrm>
      </p:grpSpPr>
      <p:pic>
        <p:nvPicPr>
          <p:cNvPr id="3" name="Picture 2" descr="A green and white logo&#10;&#10;Description automatically generated">
            <a:extLst>
              <a:ext uri="{FF2B5EF4-FFF2-40B4-BE49-F238E27FC236}">
                <a16:creationId xmlns:a16="http://schemas.microsoft.com/office/drawing/2014/main" id="{5094F0D4-761E-CC44-06B2-2B539A4E7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8" y="-200118"/>
            <a:ext cx="2163539" cy="2163539"/>
          </a:xfrm>
          <a:prstGeom prst="rect">
            <a:avLst/>
          </a:prstGeom>
        </p:spPr>
      </p:pic>
      <p:sp>
        <p:nvSpPr>
          <p:cNvPr id="2" name="Rectangle: Rounded Corners 1">
            <a:extLst>
              <a:ext uri="{FF2B5EF4-FFF2-40B4-BE49-F238E27FC236}">
                <a16:creationId xmlns:a16="http://schemas.microsoft.com/office/drawing/2014/main" id="{E1C9F880-1CB0-C226-8455-8A540939ED82}"/>
              </a:ext>
            </a:extLst>
          </p:cNvPr>
          <p:cNvSpPr/>
          <p:nvPr/>
        </p:nvSpPr>
        <p:spPr>
          <a:xfrm>
            <a:off x="4620047" y="1396238"/>
            <a:ext cx="3288236" cy="567183"/>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tx1"/>
                </a:solidFill>
                <a:latin typeface="Cambria" panose="02040503050406030204" pitchFamily="18" charset="0"/>
                <a:ea typeface="Cambria" panose="02040503050406030204" pitchFamily="18" charset="0"/>
              </a:rPr>
              <a:t>Luyện</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từ</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và</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câu</a:t>
            </a:r>
            <a:endParaRPr lang="vi-VN" sz="3000" b="1" dirty="0">
              <a:solidFill>
                <a:schemeClr val="tx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66AE887-498F-39B1-96E4-A0EA9D2CA5E1}"/>
              </a:ext>
            </a:extLst>
          </p:cNvPr>
          <p:cNvPicPr>
            <a:picLocks noChangeAspect="1"/>
          </p:cNvPicPr>
          <p:nvPr/>
        </p:nvPicPr>
        <p:blipFill>
          <a:blip r:embed="rId4"/>
          <a:stretch>
            <a:fillRect/>
          </a:stretch>
        </p:blipFill>
        <p:spPr>
          <a:xfrm>
            <a:off x="1918595" y="1963421"/>
            <a:ext cx="8691139" cy="3174333"/>
          </a:xfrm>
          <a:prstGeom prst="rect">
            <a:avLst/>
          </a:prstGeom>
        </p:spPr>
      </p:pic>
    </p:spTree>
    <p:extLst>
      <p:ext uri="{BB962C8B-B14F-4D97-AF65-F5344CB8AC3E}">
        <p14:creationId xmlns:p14="http://schemas.microsoft.com/office/powerpoint/2010/main" val="146367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7DAC-66BC-E0B6-3560-2FD3B09E7719}"/>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19180ADC-34DF-1C7D-00CF-7F14C80C625D}"/>
              </a:ext>
            </a:extLst>
          </p:cNvPr>
          <p:cNvSpPr/>
          <p:nvPr/>
        </p:nvSpPr>
        <p:spPr>
          <a:xfrm>
            <a:off x="1028656" y="611226"/>
            <a:ext cx="9859242" cy="101566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3. </a:t>
            </a:r>
            <a:endParaRPr kumimoji="0" lang="en-US"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6A0D2F2E-B58D-20DF-1742-96A41D0D0536}"/>
              </a:ext>
            </a:extLst>
          </p:cNvPr>
          <p:cNvSpPr txBox="1"/>
          <p:nvPr/>
        </p:nvSpPr>
        <p:spPr>
          <a:xfrm>
            <a:off x="1522140" y="611226"/>
            <a:ext cx="92499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Chép lại đoạn văn sau vào vở, chú ý dùng dấu ngoặc kép đánh dấu tên tác phẩm, tài liệu.</a:t>
            </a:r>
          </a:p>
        </p:txBody>
      </p:sp>
      <p:sp>
        <p:nvSpPr>
          <p:cNvPr id="7" name="TextBox 6">
            <a:extLst>
              <a:ext uri="{FF2B5EF4-FFF2-40B4-BE49-F238E27FC236}">
                <a16:creationId xmlns:a16="http://schemas.microsoft.com/office/drawing/2014/main" id="{087DDC22-EA8B-BFDB-7AAB-42C394548D6D}"/>
              </a:ext>
            </a:extLst>
          </p:cNvPr>
          <p:cNvSpPr txBox="1"/>
          <p:nvPr/>
        </p:nvSpPr>
        <p:spPr>
          <a:xfrm>
            <a:off x="499017" y="1942082"/>
            <a:ext cx="11193966"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500" b="0" i="0" dirty="0">
                <a:solidFill>
                  <a:srgbClr val="5E2742"/>
                </a:solidFill>
                <a:effectLst/>
                <a:latin typeface="Cambria" panose="02040503050406030204" pitchFamily="18" charset="0"/>
                <a:ea typeface="Cambria" panose="02040503050406030204" pitchFamily="18" charset="0"/>
              </a:rPr>
              <a:t>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Đi học</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là bài thơ do Hoàng Minh Chính sáng tác, được Nhà xuất bản Kim Đồng đưa vào tuyển tập thơ thiếu nhi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Mặt trời xanh</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 năm 1971). Năm 1976, nhạc sĩ Bùi Đình Thảo phổ nhạc cho bài thơ đó bằng một giai điệu mang âm hưởng dân ca Tày, Nùng. Từ đó trở đi, bài hát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Đi học</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gần như đã trở thành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ca khúc của ngày tựu trường.</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500" u="none" strike="noStrike" kern="1200" cap="none" spc="0" normalizeH="0" baseline="0" noProof="0" dirty="0">
                <a:ln>
                  <a:noFill/>
                </a:ln>
                <a:solidFill>
                  <a:srgbClr val="5E2742"/>
                </a:solidFill>
                <a:uLnTx/>
                <a:uFillTx/>
                <a:latin typeface="Cambria" panose="02040503050406030204" pitchFamily="18" charset="0"/>
                <a:ea typeface="Cambria" panose="02040503050406030204" pitchFamily="18" charset="0"/>
              </a:rPr>
              <a:t>Theo Phạm Qúy Hải</a:t>
            </a:r>
            <a:endParaRPr kumimoji="0" lang="vi-VN" sz="3500" b="0" i="0" u="none" strike="noStrike" kern="1200" cap="none" spc="0" normalizeH="0" baseline="0" noProof="0" dirty="0">
              <a:ln>
                <a:noFill/>
              </a:ln>
              <a:solidFill>
                <a:srgbClr val="5E2742"/>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044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6660" y="2320137"/>
            <a:ext cx="10309230" cy="1963082"/>
          </a:xfrm>
          <a:prstGeom prst="rect">
            <a:avLst/>
          </a:prstGeom>
        </p:spPr>
      </p:pic>
    </p:spTree>
    <p:extLst>
      <p:ext uri="{BB962C8B-B14F-4D97-AF65-F5344CB8AC3E}">
        <p14:creationId xmlns:p14="http://schemas.microsoft.com/office/powerpoint/2010/main" val="68139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3833FD4-0982-4FA7-A700-E16033327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9499" y="107410"/>
            <a:ext cx="3555574" cy="2576155"/>
          </a:xfrm>
          <a:prstGeom prst="rect">
            <a:avLst/>
          </a:prstGeom>
        </p:spPr>
      </p:pic>
      <p:sp>
        <p:nvSpPr>
          <p:cNvPr id="5" name="Rounded Rectangle 4"/>
          <p:cNvSpPr/>
          <p:nvPr/>
        </p:nvSpPr>
        <p:spPr>
          <a:xfrm>
            <a:off x="636975" y="891548"/>
            <a:ext cx="8192524" cy="1878546"/>
          </a:xfrm>
          <a:prstGeom prst="roundRect">
            <a:avLst/>
          </a:prstGeom>
          <a:solidFill>
            <a:srgbClr val="F93A68">
              <a:alpha val="82745"/>
            </a:srgbClr>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Viết</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1 – 2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câu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có</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sử</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dụng</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ngoặc</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kép</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để</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tên</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tác</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phẩm</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mà</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em</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yêu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thích</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a:t>
            </a:r>
            <a:endParaRPr kumimoji="0" lang="en-US" sz="35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D380174A-627E-28BC-356B-63288E2AA111}"/>
              </a:ext>
            </a:extLst>
          </p:cNvPr>
          <p:cNvSpPr txBox="1"/>
          <p:nvPr/>
        </p:nvSpPr>
        <p:spPr>
          <a:xfrm>
            <a:off x="943480" y="3324690"/>
            <a:ext cx="10576167" cy="1569660"/>
          </a:xfrm>
          <a:prstGeom prst="rect">
            <a:avLst/>
          </a:prstGeom>
          <a:noFill/>
        </p:spPr>
        <p:txBody>
          <a:bodyPr wrap="square">
            <a:spAutoFit/>
          </a:bodyPr>
          <a:lstStyle/>
          <a:p>
            <a:r>
              <a:rPr lang="vi-VN" sz="4800" b="1" i="0" dirty="0">
                <a:solidFill>
                  <a:schemeClr val="accent2">
                    <a:lumMod val="50000"/>
                  </a:schemeClr>
                </a:solidFill>
                <a:effectLst/>
                <a:latin typeface="Cambria" panose="02040503050406030204" pitchFamily="18" charset="0"/>
                <a:ea typeface="Cambria" panose="02040503050406030204" pitchFamily="18" charset="0"/>
              </a:rPr>
              <a:t>"Lão Hạc" là tác phẩm nổi tiếng của nhà văn Nam Cao.</a:t>
            </a:r>
            <a:endParaRPr lang="vi-VN" sz="4800" b="1" dirty="0">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8383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234B966-0922-9D87-72A8-A8D5AD26D0A4}"/>
              </a:ext>
            </a:extLst>
          </p:cNvPr>
          <p:cNvPicPr>
            <a:picLocks noChangeAspect="1"/>
          </p:cNvPicPr>
          <p:nvPr/>
        </p:nvPicPr>
        <p:blipFill>
          <a:blip r:embed="rId4"/>
          <a:stretch>
            <a:fillRect/>
          </a:stretch>
        </p:blipFill>
        <p:spPr>
          <a:xfrm>
            <a:off x="1614901" y="964999"/>
            <a:ext cx="8677676" cy="2610898"/>
          </a:xfrm>
          <a:prstGeom prst="rect">
            <a:avLst/>
          </a:prstGeom>
        </p:spPr>
      </p:pic>
    </p:spTree>
    <p:extLst>
      <p:ext uri="{BB962C8B-B14F-4D97-AF65-F5344CB8AC3E}">
        <p14:creationId xmlns:p14="http://schemas.microsoft.com/office/powerpoint/2010/main" val="364462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2E582C-A8B2-28F4-B375-F367DB547C86}"/>
              </a:ext>
            </a:extLst>
          </p:cNvPr>
          <p:cNvPicPr>
            <a:picLocks noChangeAspect="1"/>
          </p:cNvPicPr>
          <p:nvPr/>
        </p:nvPicPr>
        <p:blipFill rotWithShape="1">
          <a:blip r:embed="rId3"/>
          <a:srcRect t="18050" b="21130"/>
          <a:stretch/>
        </p:blipFill>
        <p:spPr>
          <a:xfrm rot="20988342">
            <a:off x="1827072" y="1876167"/>
            <a:ext cx="8324789" cy="2515185"/>
          </a:xfrm>
          <a:prstGeom prst="rect">
            <a:avLst/>
          </a:prstGeom>
        </p:spPr>
      </p:pic>
    </p:spTree>
    <p:extLst>
      <p:ext uri="{BB962C8B-B14F-4D97-AF65-F5344CB8AC3E}">
        <p14:creationId xmlns:p14="http://schemas.microsoft.com/office/powerpoint/2010/main" val="245774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holding books&#10;&#10;Description automatically generated">
            <a:extLst>
              <a:ext uri="{FF2B5EF4-FFF2-40B4-BE49-F238E27FC236}">
                <a16:creationId xmlns:a16="http://schemas.microsoft.com/office/drawing/2014/main" id="{C3AE2B87-CC18-E7D3-29E8-4653A8022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17" y="2599937"/>
            <a:ext cx="2970443" cy="3785099"/>
          </a:xfrm>
          <a:prstGeom prst="rect">
            <a:avLst/>
          </a:prstGeom>
        </p:spPr>
      </p:pic>
      <p:pic>
        <p:nvPicPr>
          <p:cNvPr id="2" name="Picture 1">
            <a:extLst>
              <a:ext uri="{FF2B5EF4-FFF2-40B4-BE49-F238E27FC236}">
                <a16:creationId xmlns:a16="http://schemas.microsoft.com/office/drawing/2014/main" id="{C533246B-A3F1-4D48-021C-7BFE487C1D56}"/>
              </a:ext>
            </a:extLst>
          </p:cNvPr>
          <p:cNvPicPr>
            <a:picLocks noChangeAspect="1"/>
          </p:cNvPicPr>
          <p:nvPr/>
        </p:nvPicPr>
        <p:blipFill>
          <a:blip r:embed="rId4"/>
          <a:stretch>
            <a:fillRect/>
          </a:stretch>
        </p:blipFill>
        <p:spPr>
          <a:xfrm>
            <a:off x="714159" y="631177"/>
            <a:ext cx="839914" cy="867362"/>
          </a:xfrm>
          <a:prstGeom prst="rect">
            <a:avLst/>
          </a:prstGeom>
        </p:spPr>
      </p:pic>
      <p:sp>
        <p:nvSpPr>
          <p:cNvPr id="4" name="Rectangle: Rounded Corners 3">
            <a:extLst>
              <a:ext uri="{FF2B5EF4-FFF2-40B4-BE49-F238E27FC236}">
                <a16:creationId xmlns:a16="http://schemas.microsoft.com/office/drawing/2014/main" id="{946F4DED-5881-F243-2D27-47D0CCDA2F99}"/>
              </a:ext>
            </a:extLst>
          </p:cNvPr>
          <p:cNvSpPr/>
          <p:nvPr/>
        </p:nvSpPr>
        <p:spPr>
          <a:xfrm>
            <a:off x="1647872" y="631177"/>
            <a:ext cx="9542642" cy="1477328"/>
          </a:xfrm>
          <a:prstGeom prst="roundRect">
            <a:avLst/>
          </a:prstGeom>
          <a:noFill/>
          <a:ln w="28575">
            <a:solidFill>
              <a:schemeClr val="accent2">
                <a:lumMod val="50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92E227BC-571E-AC1C-5932-A2FBBBC89364}"/>
              </a:ext>
            </a:extLst>
          </p:cNvPr>
          <p:cNvSpPr txBox="1"/>
          <p:nvPr/>
        </p:nvSpPr>
        <p:spPr>
          <a:xfrm>
            <a:off x="1762538" y="649598"/>
            <a:ext cx="9427976" cy="1477328"/>
          </a:xfrm>
          <a:prstGeom prst="rect">
            <a:avLst/>
          </a:prstGeom>
          <a:noFill/>
        </p:spPr>
        <p:txBody>
          <a:bodyPr wrap="square">
            <a:spAutoFit/>
          </a:bodyPr>
          <a:lstStyle/>
          <a:p>
            <a:pPr algn="just"/>
            <a:r>
              <a:rPr lang="vi-VN" sz="3000" b="1" i="0" dirty="0">
                <a:solidFill>
                  <a:srgbClr val="F93A68"/>
                </a:solidFill>
                <a:effectLst/>
                <a:latin typeface="Cambria" panose="02040503050406030204" pitchFamily="18" charset="0"/>
                <a:ea typeface="Cambria" panose="02040503050406030204" pitchFamily="18" charset="0"/>
              </a:rPr>
              <a:t>Tên cuốn truyện, bài thơ, bài hát hay tạp chí, tờ báo có trong những câu dưới đây được đánh dấu bằng dấu câu nào?</a:t>
            </a:r>
            <a:endParaRPr lang="vi-VN" sz="3000" b="1" dirty="0">
              <a:solidFill>
                <a:srgbClr val="F93A68"/>
              </a:solidFill>
              <a:latin typeface="Cambria" panose="02040503050406030204" pitchFamily="18" charset="0"/>
              <a:ea typeface="Cambria" panose="02040503050406030204" pitchFamily="18" charset="0"/>
            </a:endParaRPr>
          </a:p>
        </p:txBody>
      </p:sp>
      <p:sp>
        <p:nvSpPr>
          <p:cNvPr id="9" name="Rectangle 1">
            <a:extLst>
              <a:ext uri="{FF2B5EF4-FFF2-40B4-BE49-F238E27FC236}">
                <a16:creationId xmlns:a16="http://schemas.microsoft.com/office/drawing/2014/main" id="{E6A900F3-4399-D547-9006-A2364D4FC537}"/>
              </a:ext>
            </a:extLst>
          </p:cNvPr>
          <p:cNvSpPr>
            <a:spLocks noChangeArrowheads="1"/>
          </p:cNvSpPr>
          <p:nvPr/>
        </p:nvSpPr>
        <p:spPr bwMode="auto">
          <a:xfrm>
            <a:off x="3341559" y="2284251"/>
            <a:ext cx="784895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0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vi-VN"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thân thương.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   </a:t>
            </a:r>
            <a:r>
              <a:rPr kumimoji="0" lang="vi-VN"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b. Nhạc sĩ Trần Hoàn đã phổ nhạc bài thơ“Khúc hát ru những em bé lớn trên lưng mẹ” thành bài hát “Lời ru trên nương”.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endPar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743C0EFF-9C91-C2E3-5929-76859133D220}"/>
              </a:ext>
            </a:extLst>
          </p:cNvPr>
          <p:cNvSpPr txBox="1"/>
          <p:nvPr/>
        </p:nvSpPr>
        <p:spPr>
          <a:xfrm>
            <a:off x="3634740" y="5076690"/>
            <a:ext cx="7795260" cy="1015663"/>
          </a:xfrm>
          <a:prstGeom prst="rect">
            <a:avLst/>
          </a:prstGeom>
          <a:noFill/>
        </p:spPr>
        <p:txBody>
          <a:bodyPr wrap="square">
            <a:spAutoFit/>
          </a:bodyPr>
          <a:lstStyle/>
          <a:p>
            <a:r>
              <a:rPr lang="vi-VN" sz="3000" b="1" i="0" dirty="0">
                <a:solidFill>
                  <a:srgbClr val="5E2742"/>
                </a:solidFill>
                <a:effectLst/>
                <a:latin typeface="Cambria" panose="02040503050406030204" pitchFamily="18" charset="0"/>
                <a:ea typeface="Cambria" panose="02040503050406030204" pitchFamily="18" charset="0"/>
              </a:rPr>
              <a:t>c. Từ thuở ấu thơ, tôi đã có tạp chí“Văn tuổi thơ, báo “Nhi đồng” làm bạn đồng hành.</a:t>
            </a:r>
            <a:endParaRPr lang="vi-VN" sz="3000" b="1" dirty="0">
              <a:solidFill>
                <a:srgbClr val="5E274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1207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178A-3B82-00BA-BB12-164342973BCE}"/>
            </a:ext>
          </a:extLst>
        </p:cNvPr>
        <p:cNvGrpSpPr/>
        <p:nvPr/>
      </p:nvGrpSpPr>
      <p:grpSpPr>
        <a:xfrm>
          <a:off x="0" y="0"/>
          <a:ext cx="0" cy="0"/>
          <a:chOff x="0" y="0"/>
          <a:chExt cx="0" cy="0"/>
        </a:xfrm>
      </p:grpSpPr>
      <p:pic>
        <p:nvPicPr>
          <p:cNvPr id="7" name="Picture 6" descr="A cartoon of a child holding a pencil and a notebook&#10;&#10;Description automatically generated">
            <a:extLst>
              <a:ext uri="{FF2B5EF4-FFF2-40B4-BE49-F238E27FC236}">
                <a16:creationId xmlns:a16="http://schemas.microsoft.com/office/drawing/2014/main" id="{604AFA93-EBAE-A9E6-EE37-D73A0CDC51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97944" y="-120928"/>
            <a:ext cx="2066763" cy="2483618"/>
          </a:xfrm>
          <a:prstGeom prst="rect">
            <a:avLst/>
          </a:prstGeom>
        </p:spPr>
      </p:pic>
      <p:pic>
        <p:nvPicPr>
          <p:cNvPr id="9" name="Picture 8" descr="A cartoon of a child holding a pencil and paper&#10;&#10;Description automatically generated">
            <a:extLst>
              <a:ext uri="{FF2B5EF4-FFF2-40B4-BE49-F238E27FC236}">
                <a16:creationId xmlns:a16="http://schemas.microsoft.com/office/drawing/2014/main" id="{9560944A-9A3B-559F-1B4B-227538A75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5" y="3429000"/>
            <a:ext cx="1399323" cy="3108990"/>
          </a:xfrm>
          <a:prstGeom prst="rect">
            <a:avLst/>
          </a:prstGeom>
        </p:spPr>
      </p:pic>
      <p:sp>
        <p:nvSpPr>
          <p:cNvPr id="4" name="TextBox 3">
            <a:extLst>
              <a:ext uri="{FF2B5EF4-FFF2-40B4-BE49-F238E27FC236}">
                <a16:creationId xmlns:a16="http://schemas.microsoft.com/office/drawing/2014/main" id="{C0739E08-8D4C-D71E-23E4-A989E66075EE}"/>
              </a:ext>
            </a:extLst>
          </p:cNvPr>
          <p:cNvSpPr txBox="1"/>
          <p:nvPr/>
        </p:nvSpPr>
        <p:spPr>
          <a:xfrm>
            <a:off x="2309997" y="2827164"/>
            <a:ext cx="8402444" cy="1692771"/>
          </a:xfrm>
          <a:prstGeom prst="rect">
            <a:avLst/>
          </a:prstGeom>
          <a:noFill/>
        </p:spPr>
        <p:txBody>
          <a:bodyPr wrap="square">
            <a:spAutoFit/>
          </a:bodyPr>
          <a:lstStyle/>
          <a:p>
            <a:pPr algn="just"/>
            <a:r>
              <a:rPr lang="vi-VN" sz="3200" b="1" i="0" dirty="0">
                <a:solidFill>
                  <a:srgbClr val="5E2742"/>
                </a:solidFill>
                <a:effectLst/>
                <a:latin typeface="Cambria" panose="02040503050406030204" pitchFamily="18" charset="0"/>
                <a:ea typeface="Cambria" panose="02040503050406030204" pitchFamily="18" charset="0"/>
              </a:rPr>
              <a:t>Tên cuốn truyện, bài thơ, bài hát hay tạp chí, tờ bào có trong những câu văn được dánh dấu bằng </a:t>
            </a:r>
            <a:r>
              <a:rPr lang="vi-VN" sz="4000" b="1" i="0" dirty="0">
                <a:solidFill>
                  <a:srgbClr val="F93A68"/>
                </a:solidFill>
                <a:effectLst/>
                <a:latin typeface="Cambria" panose="02040503050406030204" pitchFamily="18" charset="0"/>
                <a:ea typeface="Cambria" panose="02040503050406030204" pitchFamily="18" charset="0"/>
              </a:rPr>
              <a:t>DẤU NGOẶC KÉP</a:t>
            </a:r>
            <a:r>
              <a:rPr lang="vi-VN" sz="3200" b="1" i="0" dirty="0">
                <a:solidFill>
                  <a:srgbClr val="5E2742"/>
                </a:solidFill>
                <a:effectLst/>
                <a:latin typeface="Cambria" panose="02040503050406030204" pitchFamily="18" charset="0"/>
                <a:ea typeface="Cambria" panose="02040503050406030204" pitchFamily="18" charset="0"/>
              </a:rPr>
              <a:t>.</a:t>
            </a:r>
            <a:endParaRPr lang="vi-VN" sz="3200" b="1" dirty="0">
              <a:solidFill>
                <a:srgbClr val="5E2742"/>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9B0EFB08-835D-6874-196B-2733E4DF946C}"/>
              </a:ext>
            </a:extLst>
          </p:cNvPr>
          <p:cNvPicPr>
            <a:picLocks noChangeAspect="1"/>
          </p:cNvPicPr>
          <p:nvPr/>
        </p:nvPicPr>
        <p:blipFill>
          <a:blip r:embed="rId4"/>
          <a:stretch>
            <a:fillRect/>
          </a:stretch>
        </p:blipFill>
        <p:spPr>
          <a:xfrm>
            <a:off x="75498" y="671900"/>
            <a:ext cx="839914" cy="867362"/>
          </a:xfrm>
          <a:prstGeom prst="rect">
            <a:avLst/>
          </a:prstGeom>
        </p:spPr>
      </p:pic>
      <p:sp>
        <p:nvSpPr>
          <p:cNvPr id="8" name="TextBox 7">
            <a:extLst>
              <a:ext uri="{FF2B5EF4-FFF2-40B4-BE49-F238E27FC236}">
                <a16:creationId xmlns:a16="http://schemas.microsoft.com/office/drawing/2014/main" id="{96BEA253-91B6-BE66-A2D6-34708878D304}"/>
              </a:ext>
            </a:extLst>
          </p:cNvPr>
          <p:cNvSpPr txBox="1"/>
          <p:nvPr/>
        </p:nvSpPr>
        <p:spPr>
          <a:xfrm>
            <a:off x="869246" y="671900"/>
            <a:ext cx="9427976" cy="1477328"/>
          </a:xfrm>
          <a:prstGeom prst="rect">
            <a:avLst/>
          </a:prstGeom>
          <a:noFill/>
        </p:spPr>
        <p:txBody>
          <a:bodyPr wrap="square">
            <a:spAutoFit/>
          </a:bodyPr>
          <a:lstStyle/>
          <a:p>
            <a:pPr algn="just"/>
            <a:r>
              <a:rPr lang="vi-VN" sz="3000" b="1" i="0" dirty="0">
                <a:solidFill>
                  <a:srgbClr val="F93A68"/>
                </a:solidFill>
                <a:effectLst/>
                <a:latin typeface="Cambria" panose="02040503050406030204" pitchFamily="18" charset="0"/>
                <a:ea typeface="Cambria" panose="02040503050406030204" pitchFamily="18" charset="0"/>
              </a:rPr>
              <a:t>Tên cuốn truyện, bài thơ, bài hát hay tạp chí, tờ báo có trong những câu dưới đây được đánh dấu bằng dấu câu nào?</a:t>
            </a:r>
            <a:endParaRPr lang="vi-VN" sz="3000" b="1" dirty="0">
              <a:solidFill>
                <a:srgbClr val="F93A68"/>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2231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B96-77A3-4C2E-62E8-776010E93C4E}"/>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5CA4BD2A-47AA-C6C4-B622-DE775B2BD110}"/>
              </a:ext>
            </a:extLst>
          </p:cNvPr>
          <p:cNvSpPr/>
          <p:nvPr/>
        </p:nvSpPr>
        <p:spPr>
          <a:xfrm>
            <a:off x="992710" y="303832"/>
            <a:ext cx="10206580" cy="116582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i="0" dirty="0">
                <a:solidFill>
                  <a:srgbClr val="F93A68"/>
                </a:solidFill>
                <a:effectLst/>
                <a:latin typeface="Cambria" panose="02040503050406030204" pitchFamily="18" charset="0"/>
                <a:ea typeface="Cambria" panose="02040503050406030204" pitchFamily="18" charset="0"/>
              </a:rPr>
              <a:t>2. Tìm công dụng của </a:t>
            </a:r>
            <a:r>
              <a:rPr lang="vi-VN" sz="3200" b="1" i="1" dirty="0">
                <a:solidFill>
                  <a:srgbClr val="F93A68"/>
                </a:solidFill>
                <a:effectLst/>
                <a:latin typeface="Cambria" panose="02040503050406030204" pitchFamily="18" charset="0"/>
                <a:ea typeface="Cambria" panose="02040503050406030204" pitchFamily="18" charset="0"/>
              </a:rPr>
              <a:t>dấu ngoặc kép</a:t>
            </a:r>
            <a:r>
              <a:rPr lang="vi-VN" sz="3200" b="1" i="0" dirty="0">
                <a:solidFill>
                  <a:srgbClr val="F93A68"/>
                </a:solidFill>
                <a:effectLst/>
                <a:latin typeface="Cambria" panose="02040503050406030204" pitchFamily="18" charset="0"/>
                <a:ea typeface="Cambria" panose="02040503050406030204" pitchFamily="18" charset="0"/>
              </a:rPr>
              <a:t> trong những câu dưới đây:</a:t>
            </a:r>
            <a:endParaRPr kumimoji="0" lang="en-US"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F91CDD7-F2A4-8755-BD91-D2D804361806}"/>
              </a:ext>
            </a:extLst>
          </p:cNvPr>
          <p:cNvSpPr txBox="1"/>
          <p:nvPr/>
        </p:nvSpPr>
        <p:spPr>
          <a:xfrm>
            <a:off x="544400" y="1776490"/>
            <a:ext cx="10972062" cy="4693593"/>
          </a:xfrm>
          <a:prstGeom prst="rect">
            <a:avLst/>
          </a:prstGeom>
          <a:noFill/>
        </p:spPr>
        <p:txBody>
          <a:bodyPr wrap="square">
            <a:spAutoFit/>
          </a:bodyPr>
          <a:lstStyle/>
          <a:p>
            <a:pPr algn="just"/>
            <a:r>
              <a:rPr lang="vi-VN" sz="2500" b="0" i="0" dirty="0">
                <a:solidFill>
                  <a:schemeClr val="accent2">
                    <a:lumMod val="50000"/>
                  </a:schemeClr>
                </a:solidFill>
                <a:effectLst/>
                <a:latin typeface="Cambria" panose="02040503050406030204" pitchFamily="18" charset="0"/>
                <a:ea typeface="Cambria" panose="02040503050406030204" pitchFamily="18" charset="0"/>
              </a:rPr>
              <a:t>a</a:t>
            </a:r>
            <a:r>
              <a:rPr lang="vi-VN" sz="2500" b="1" i="0" dirty="0">
                <a:solidFill>
                  <a:schemeClr val="accent2">
                    <a:lumMod val="50000"/>
                  </a:schemeClr>
                </a:solidFill>
                <a:effectLst/>
                <a:latin typeface="Cambria" panose="02040503050406030204" pitchFamily="18" charset="0"/>
                <a:ea typeface="Cambria" panose="02040503050406030204" pitchFamily="18" charset="0"/>
              </a:rPr>
              <a:t>. Nhiều câu thơ trong trẻo, hồn nhiên như lời đồng dao:“Hạt gạo làng ta/ Có vị phù sa/ Của sông Kinh Thầy...</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Nguyễn Trọng)</a:t>
            </a:r>
          </a:p>
          <a:p>
            <a:pPr algn="just"/>
            <a:r>
              <a:rPr lang="vi-VN" sz="2500" b="1" i="0" dirty="0">
                <a:solidFill>
                  <a:schemeClr val="accent2">
                    <a:lumMod val="50000"/>
                  </a:schemeClr>
                </a:solidFill>
                <a:effectLst/>
                <a:latin typeface="Cambria" panose="02040503050406030204" pitchFamily="18" charset="0"/>
                <a:ea typeface="Cambria" panose="02040503050406030204" pitchFamily="18" charset="0"/>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Trịnh Mạnh)</a:t>
            </a:r>
          </a:p>
          <a:p>
            <a:pPr algn="just"/>
            <a:r>
              <a:rPr lang="vi-VN" sz="2500" b="1" i="0" dirty="0">
                <a:solidFill>
                  <a:schemeClr val="accent2">
                    <a:lumMod val="50000"/>
                  </a:schemeClr>
                </a:solidFill>
                <a:effectLst/>
                <a:latin typeface="Cambria" panose="02040503050406030204" pitchFamily="18" charset="0"/>
                <a:ea typeface="Cambria" panose="02040503050406030204" pitchFamily="18" charset="0"/>
              </a:rPr>
              <a:t>c. Cuốn sách “Đất rừng phương Nam” giúp tôi hiểu thêm vẻ đẹp của con người và vùng đất Nam Bộ.</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Vũ Phương Thu)</a:t>
            </a:r>
          </a:p>
        </p:txBody>
      </p:sp>
      <p:pic>
        <p:nvPicPr>
          <p:cNvPr id="15" name="Picture 14">
            <a:extLst>
              <a:ext uri="{FF2B5EF4-FFF2-40B4-BE49-F238E27FC236}">
                <a16:creationId xmlns:a16="http://schemas.microsoft.com/office/drawing/2014/main" id="{C895985A-33CD-9E1C-35E5-F24C6FE64530}"/>
              </a:ext>
            </a:extLst>
          </p:cNvPr>
          <p:cNvPicPr>
            <a:picLocks noChangeAspect="1"/>
          </p:cNvPicPr>
          <p:nvPr/>
        </p:nvPicPr>
        <p:blipFill>
          <a:blip r:embed="rId2"/>
          <a:stretch>
            <a:fillRect/>
          </a:stretch>
        </p:blipFill>
        <p:spPr>
          <a:xfrm>
            <a:off x="3212870" y="928647"/>
            <a:ext cx="7840169" cy="847843"/>
          </a:xfrm>
          <a:prstGeom prst="rect">
            <a:avLst/>
          </a:prstGeom>
        </p:spPr>
      </p:pic>
    </p:spTree>
    <p:extLst>
      <p:ext uri="{BB962C8B-B14F-4D97-AF65-F5344CB8AC3E}">
        <p14:creationId xmlns:p14="http://schemas.microsoft.com/office/powerpoint/2010/main" val="291381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B96-77A3-4C2E-62E8-776010E93C4E}"/>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5CA4BD2A-47AA-C6C4-B622-DE775B2BD110}"/>
              </a:ext>
            </a:extLst>
          </p:cNvPr>
          <p:cNvSpPr/>
          <p:nvPr/>
        </p:nvSpPr>
        <p:spPr>
          <a:xfrm>
            <a:off x="673945" y="252638"/>
            <a:ext cx="10844110" cy="858428"/>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2. Tìm công dụng của </a:t>
            </a:r>
            <a:r>
              <a:rPr kumimoji="0" lang="vi-VN" sz="3200" b="1" i="1"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dấu ngoặc kép</a:t>
            </a:r>
            <a:r>
              <a:rPr kumimoji="0" lang="vi-VN"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 trong những câu dưới đây:</a:t>
            </a:r>
            <a:endParaRPr kumimoji="0" lang="en-US"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F91CDD7-F2A4-8755-BD91-D2D804361806}"/>
              </a:ext>
            </a:extLst>
          </p:cNvPr>
          <p:cNvSpPr txBox="1"/>
          <p:nvPr/>
        </p:nvSpPr>
        <p:spPr>
          <a:xfrm>
            <a:off x="472245" y="1306823"/>
            <a:ext cx="10972062"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Nhiều câu thơ trong trẻo, hồn nhiên như lời đồng dao:“Hạt gạo làng ta/ Có vị phù sa/ Của sông Kinh Thầy...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Nguyễn Trọng)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Trịnh Mạnh)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c. Cuốn sách “Đất rừng phương Nam” giúp tôi hiểu thêm vẻ đẹp của con người và vùng đất Nam Bộ.</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Vũ Phương Thu)</a:t>
            </a:r>
          </a:p>
        </p:txBody>
      </p:sp>
      <p:pic>
        <p:nvPicPr>
          <p:cNvPr id="15" name="Picture 14">
            <a:extLst>
              <a:ext uri="{FF2B5EF4-FFF2-40B4-BE49-F238E27FC236}">
                <a16:creationId xmlns:a16="http://schemas.microsoft.com/office/drawing/2014/main" id="{C895985A-33CD-9E1C-35E5-F24C6FE64530}"/>
              </a:ext>
            </a:extLst>
          </p:cNvPr>
          <p:cNvPicPr>
            <a:picLocks noChangeAspect="1"/>
          </p:cNvPicPr>
          <p:nvPr/>
        </p:nvPicPr>
        <p:blipFill rotWithShape="1">
          <a:blip r:embed="rId2"/>
          <a:srcRect r="67589" b="4213"/>
          <a:stretch/>
        </p:blipFill>
        <p:spPr>
          <a:xfrm>
            <a:off x="4687750" y="5191122"/>
            <a:ext cx="2541051" cy="812124"/>
          </a:xfrm>
          <a:prstGeom prst="rect">
            <a:avLst/>
          </a:prstGeom>
        </p:spPr>
      </p:pic>
      <p:pic>
        <p:nvPicPr>
          <p:cNvPr id="2" name="Picture 1">
            <a:extLst>
              <a:ext uri="{FF2B5EF4-FFF2-40B4-BE49-F238E27FC236}">
                <a16:creationId xmlns:a16="http://schemas.microsoft.com/office/drawing/2014/main" id="{C5E9552C-D1BB-6C23-86AB-B86CDEA423BA}"/>
              </a:ext>
            </a:extLst>
          </p:cNvPr>
          <p:cNvPicPr>
            <a:picLocks noChangeAspect="1"/>
          </p:cNvPicPr>
          <p:nvPr/>
        </p:nvPicPr>
        <p:blipFill rotWithShape="1">
          <a:blip r:embed="rId2"/>
          <a:srcRect l="59719"/>
          <a:stretch/>
        </p:blipFill>
        <p:spPr>
          <a:xfrm>
            <a:off x="5602286" y="1715901"/>
            <a:ext cx="2609385" cy="700535"/>
          </a:xfrm>
          <a:prstGeom prst="rect">
            <a:avLst/>
          </a:prstGeom>
        </p:spPr>
      </p:pic>
      <p:pic>
        <p:nvPicPr>
          <p:cNvPr id="3" name="Picture 2">
            <a:extLst>
              <a:ext uri="{FF2B5EF4-FFF2-40B4-BE49-F238E27FC236}">
                <a16:creationId xmlns:a16="http://schemas.microsoft.com/office/drawing/2014/main" id="{368036CB-877C-6B99-8FF5-7B5697062289}"/>
              </a:ext>
            </a:extLst>
          </p:cNvPr>
          <p:cNvPicPr>
            <a:picLocks noChangeAspect="1"/>
          </p:cNvPicPr>
          <p:nvPr/>
        </p:nvPicPr>
        <p:blipFill rotWithShape="1">
          <a:blip r:embed="rId2"/>
          <a:srcRect l="33406" t="11284" r="40423"/>
          <a:stretch/>
        </p:blipFill>
        <p:spPr>
          <a:xfrm>
            <a:off x="8617706" y="4049555"/>
            <a:ext cx="2464419" cy="658159"/>
          </a:xfrm>
          <a:prstGeom prst="rect">
            <a:avLst/>
          </a:prstGeom>
        </p:spPr>
      </p:pic>
    </p:spTree>
    <p:extLst>
      <p:ext uri="{BB962C8B-B14F-4D97-AF65-F5344CB8AC3E}">
        <p14:creationId xmlns:p14="http://schemas.microsoft.com/office/powerpoint/2010/main" val="4161977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3833FD4-0982-4FA7-A700-E16033327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9499" y="107410"/>
            <a:ext cx="3555574" cy="2576155"/>
          </a:xfrm>
          <a:prstGeom prst="rect">
            <a:avLst/>
          </a:prstGeom>
        </p:spPr>
      </p:pic>
      <p:sp>
        <p:nvSpPr>
          <p:cNvPr id="5" name="Rounded Rectangle 4"/>
          <p:cNvSpPr/>
          <p:nvPr/>
        </p:nvSpPr>
        <p:spPr>
          <a:xfrm>
            <a:off x="828717" y="2699991"/>
            <a:ext cx="10378257" cy="2576155"/>
          </a:xfrm>
          <a:prstGeom prst="roundRect">
            <a:avLst/>
          </a:prstGeom>
          <a:solidFill>
            <a:srgbClr val="F93A68">
              <a:alpha val="82745"/>
            </a:srgbClr>
          </a:solidFill>
          <a:ln>
            <a:solidFill>
              <a:srgbClr val="5E274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Ngoài</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công</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dụng</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phần</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trích</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dẫn</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trực</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lang="en-US" sz="3600" b="1" dirty="0" err="1">
                <a:solidFill>
                  <a:schemeClr val="bg1"/>
                </a:solidFill>
                <a:latin typeface="Cambria" panose="02040503050406030204" pitchFamily="18" charset="0"/>
                <a:ea typeface="Cambria" panose="02040503050406030204" pitchFamily="18" charset="0"/>
              </a:rPr>
              <a:t>tiếp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hoặc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lời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đối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thoại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dấu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ngoặc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kép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thể</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được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dùng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để</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đánh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dấu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tác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phẩm</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thơ</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văn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liệu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tạp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chí</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báo</a:t>
            </a:r>
            <a:r>
              <a:rPr lang="en-US" sz="3600" b="1" dirty="0">
                <a:solidFill>
                  <a:schemeClr val="bg1"/>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0A22EC1-6557-E591-471D-05B321779A77}"/>
              </a:ext>
            </a:extLst>
          </p:cNvPr>
          <p:cNvPicPr>
            <a:picLocks noChangeAspect="1"/>
          </p:cNvPicPr>
          <p:nvPr/>
        </p:nvPicPr>
        <p:blipFill>
          <a:blip r:embed="rId4"/>
          <a:stretch>
            <a:fillRect/>
          </a:stretch>
        </p:blipFill>
        <p:spPr>
          <a:xfrm>
            <a:off x="3089637" y="778421"/>
            <a:ext cx="5530256" cy="2483624"/>
          </a:xfrm>
          <a:prstGeom prst="rect">
            <a:avLst/>
          </a:prstGeom>
        </p:spPr>
      </p:pic>
    </p:spTree>
    <p:extLst>
      <p:ext uri="{BB962C8B-B14F-4D97-AF65-F5344CB8AC3E}">
        <p14:creationId xmlns:p14="http://schemas.microsoft.com/office/powerpoint/2010/main" val="418361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E5447433-0BFC-2969-8A65-AC4FC1C3D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895" y="2300081"/>
            <a:ext cx="6524330" cy="1633370"/>
          </a:xfrm>
          <a:prstGeom prst="rect">
            <a:avLst/>
          </a:prstGeom>
        </p:spPr>
      </p:pic>
    </p:spTree>
    <p:extLst>
      <p:ext uri="{BB962C8B-B14F-4D97-AF65-F5344CB8AC3E}">
        <p14:creationId xmlns:p14="http://schemas.microsoft.com/office/powerpoint/2010/main" val="3906846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7DAC-66BC-E0B6-3560-2FD3B09E7719}"/>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19180ADC-34DF-1C7D-00CF-7F14C80C625D}"/>
              </a:ext>
            </a:extLst>
          </p:cNvPr>
          <p:cNvSpPr/>
          <p:nvPr/>
        </p:nvSpPr>
        <p:spPr>
          <a:xfrm>
            <a:off x="1028656" y="611226"/>
            <a:ext cx="9859242" cy="101566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A0D2F2E-B58D-20DF-1742-96A41D0D0536}"/>
              </a:ext>
            </a:extLst>
          </p:cNvPr>
          <p:cNvSpPr txBox="1"/>
          <p:nvPr/>
        </p:nvSpPr>
        <p:spPr>
          <a:xfrm>
            <a:off x="1246094" y="611226"/>
            <a:ext cx="9525983" cy="1015663"/>
          </a:xfrm>
          <a:prstGeom prst="rect">
            <a:avLst/>
          </a:prstGeom>
          <a:noFill/>
        </p:spPr>
        <p:txBody>
          <a:bodyPr wrap="square">
            <a:spAutoFit/>
          </a:bodyPr>
          <a:lstStyle/>
          <a:p>
            <a:r>
              <a:rPr lang="en-US" sz="3000" b="1" i="0" dirty="0">
                <a:solidFill>
                  <a:srgbClr val="F93A68"/>
                </a:solidFill>
                <a:effectLst/>
                <a:latin typeface="Cambria" panose="02040503050406030204" pitchFamily="18" charset="0"/>
                <a:ea typeface="Cambria" panose="02040503050406030204" pitchFamily="18" charset="0"/>
              </a:rPr>
              <a:t>3. </a:t>
            </a:r>
            <a:r>
              <a:rPr lang="vi-VN" sz="3000" b="1" i="0" dirty="0">
                <a:solidFill>
                  <a:srgbClr val="F93A68"/>
                </a:solidFill>
                <a:effectLst/>
                <a:latin typeface="Cambria" panose="02040503050406030204" pitchFamily="18" charset="0"/>
                <a:ea typeface="Cambria" panose="02040503050406030204" pitchFamily="18" charset="0"/>
              </a:rPr>
              <a:t>Chép lại đoạn văn sau vào vở, chú ý dùng dấu ngoặc kép đánh dấu tên tác phẩm, tài liệu.</a:t>
            </a:r>
            <a:endParaRPr lang="vi-VN" sz="3000" b="1" dirty="0">
              <a:solidFill>
                <a:srgbClr val="F93A68"/>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7DDC22-EA8B-BFDB-7AAB-42C394548D6D}"/>
              </a:ext>
            </a:extLst>
          </p:cNvPr>
          <p:cNvSpPr txBox="1"/>
          <p:nvPr/>
        </p:nvSpPr>
        <p:spPr>
          <a:xfrm>
            <a:off x="412102" y="1879329"/>
            <a:ext cx="11193966" cy="3862596"/>
          </a:xfrm>
          <a:prstGeom prst="rect">
            <a:avLst/>
          </a:prstGeom>
          <a:noFill/>
        </p:spPr>
        <p:txBody>
          <a:bodyPr wrap="square">
            <a:spAutoFit/>
          </a:bodyPr>
          <a:lstStyle/>
          <a:p>
            <a:pPr algn="just"/>
            <a:r>
              <a:rPr lang="en-US" sz="3500" b="0" i="0" dirty="0">
                <a:solidFill>
                  <a:srgbClr val="5E2742"/>
                </a:solidFill>
                <a:effectLst/>
                <a:latin typeface="Cambria" panose="02040503050406030204" pitchFamily="18" charset="0"/>
                <a:ea typeface="Cambria" panose="02040503050406030204" pitchFamily="18" charset="0"/>
              </a:rPr>
              <a:t>     </a:t>
            </a:r>
            <a:r>
              <a:rPr lang="vi-VN" sz="3500" b="0" i="0" dirty="0">
                <a:solidFill>
                  <a:srgbClr val="5E2742"/>
                </a:solidFill>
                <a:effectLst/>
                <a:latin typeface="Cambria" panose="02040503050406030204" pitchFamily="18" charset="0"/>
                <a:ea typeface="Cambria" panose="02040503050406030204" pitchFamily="18" charset="0"/>
              </a:rPr>
              <a:t>Đi học là bài thơ do Hoàng Minh Chính sáng tác, được Nhà xuất bản Kim Đồng đưa vào tuyển tập thơ thiếu nhi Mặt trời xanh (năm 1971). Năm 1976, nhạc sĩ Bùi Đình Thảo phổ nhạc cho bài thơ đó bằng một giai điệu mang âm hưởng dân ca Tày, Nùng. Từ đó trở đi, bài hát Đi học gần như đã trở thành “ca khúc của ngày tựu trường".</a:t>
            </a:r>
          </a:p>
          <a:p>
            <a:pPr algn="r"/>
            <a:r>
              <a:rPr lang="vi-VN" sz="3500" b="0" i="0" dirty="0">
                <a:solidFill>
                  <a:srgbClr val="5E2742"/>
                </a:solidFill>
                <a:effectLst/>
                <a:latin typeface="Cambria" panose="02040503050406030204" pitchFamily="18" charset="0"/>
                <a:ea typeface="Cambria" panose="02040503050406030204" pitchFamily="18" charset="0"/>
              </a:rPr>
              <a:t>(</a:t>
            </a:r>
            <a:r>
              <a:rPr lang="vi-VN" sz="3500" b="0" i="1" dirty="0">
                <a:solidFill>
                  <a:srgbClr val="5E2742"/>
                </a:solidFill>
                <a:effectLst/>
                <a:latin typeface="Cambria" panose="02040503050406030204" pitchFamily="18" charset="0"/>
                <a:ea typeface="Cambria" panose="02040503050406030204" pitchFamily="18" charset="0"/>
              </a:rPr>
              <a:t>Theo</a:t>
            </a:r>
            <a:r>
              <a:rPr lang="vi-VN" sz="3500" b="0" i="0" dirty="0">
                <a:solidFill>
                  <a:srgbClr val="5E2742"/>
                </a:solidFill>
                <a:effectLst/>
                <a:latin typeface="Cambria" panose="02040503050406030204" pitchFamily="18" charset="0"/>
                <a:ea typeface="Cambria" panose="02040503050406030204" pitchFamily="18" charset="0"/>
              </a:rPr>
              <a:t> Phạm Quý Hải)</a:t>
            </a:r>
          </a:p>
        </p:txBody>
      </p:sp>
    </p:spTree>
    <p:extLst>
      <p:ext uri="{BB962C8B-B14F-4D97-AF65-F5344CB8AC3E}">
        <p14:creationId xmlns:p14="http://schemas.microsoft.com/office/powerpoint/2010/main" val="2493418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294</TotalTime>
  <Words>1009</Words>
  <Application>Microsoft Macintosh PowerPoint</Application>
  <PresentationFormat>Widescreen</PresentationFormat>
  <Paragraphs>44</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Cambria</vt:lpstr>
      <vt:lpstr>#9Slide07 HoneyCream</vt:lpstr>
      <vt:lpstr>SVN-Newton</vt:lpstr>
      <vt:lpstr>Arial</vt:lpstr>
      <vt:lpstr>Times New Roman</vt:lpstr>
      <vt:lpstr>Calibri</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 NON TEAM</cp:keywords>
  <cp:lastModifiedBy>Nguyễn Hồng Nhật</cp:lastModifiedBy>
  <cp:revision>11</cp:revision>
  <dcterms:created xsi:type="dcterms:W3CDTF">2024-02-08T12:44:07Z</dcterms:created>
  <dcterms:modified xsi:type="dcterms:W3CDTF">2025-04-15T03:09:26Z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2024-02-08T13:08:13Z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a8d267b2-dcff-4f0e-99bd-e4784fa7934f</vt:lpwstr>
  </property>
  <property fmtid="{D5CDD505-2E9C-101B-9397-08002B2CF9AE}" pid="8" name="MSIP_Label_defa4170-0d19-0005-0004-bc88714345d2_ContentBits">
    <vt:lpwstr>0</vt:lpwstr>
  </property>
</Properties>
</file>