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1"/>
  </p:notesMasterIdLst>
  <p:handoutMasterIdLst>
    <p:handoutMasterId r:id="rId12"/>
  </p:handoutMasterIdLst>
  <p:sldIdLst>
    <p:sldId id="294" r:id="rId3"/>
    <p:sldId id="314" r:id="rId4"/>
    <p:sldId id="328" r:id="rId5"/>
    <p:sldId id="329" r:id="rId6"/>
    <p:sldId id="330" r:id="rId7"/>
    <p:sldId id="321" r:id="rId8"/>
    <p:sldId id="331" r:id="rId9"/>
    <p:sldId id="327"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62" d="100"/>
          <a:sy n="62" d="100"/>
        </p:scale>
        <p:origin x="624" y="39"/>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16/11/2025</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16/11/2025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8</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16/11/2025</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16/11/2025</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90F50C83-16FF-8019-5E45-7BC9FDB5E3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76B3BCC7-CC76-3AC9-A41D-FDDE72C940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4088" y="4404452"/>
            <a:ext cx="1280256" cy="1280256"/>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143592" y="2068843"/>
            <a:ext cx="7543800" cy="1754326"/>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50,6  : 2,3  +  43,28</a:t>
            </a:r>
          </a:p>
          <a:p>
            <a:r>
              <a:rPr lang="en-US" sz="3600" b="1" dirty="0">
                <a:solidFill>
                  <a:srgbClr val="FF0000"/>
                </a:solidFill>
                <a:latin typeface="Cambria" panose="02040503050406030204" pitchFamily="18" charset="0"/>
                <a:ea typeface="Cambria" panose="02040503050406030204" pitchFamily="18" charset="0"/>
              </a:rPr>
              <a:t>= 22 + 43,28</a:t>
            </a:r>
          </a:p>
          <a:p>
            <a:r>
              <a:rPr lang="en-US" sz="36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15650" y="4465185"/>
            <a:ext cx="7543800" cy="1754326"/>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8,16 : 4,8 – 0,17</a:t>
            </a:r>
          </a:p>
          <a:p>
            <a:r>
              <a:rPr lang="en-US" sz="3600" b="1" dirty="0">
                <a:solidFill>
                  <a:srgbClr val="FF0000"/>
                </a:solidFill>
                <a:latin typeface="Cambria" panose="02040503050406030204" pitchFamily="18" charset="0"/>
                <a:ea typeface="Cambria" panose="02040503050406030204" pitchFamily="18" charset="0"/>
              </a:rPr>
              <a:t>= 1,7 – 0,17</a:t>
            </a:r>
          </a:p>
          <a:p>
            <a:r>
              <a:rPr lang="en-US" sz="36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836262" y="2128426"/>
            <a:ext cx="7543800" cy="1938992"/>
          </a:xfrm>
          <a:prstGeom prst="rect">
            <a:avLst/>
          </a:prstGeom>
          <a:noFill/>
        </p:spPr>
        <p:txBody>
          <a:bodyPr wrap="square" rtlCol="0">
            <a:spAutoFit/>
          </a:bodyPr>
          <a:lstStyle/>
          <a:p>
            <a:pPr lvl="0"/>
            <a:r>
              <a:rPr lang="en-US" sz="4000" b="1" dirty="0">
                <a:solidFill>
                  <a:srgbClr val="FF0000"/>
                </a:solidFill>
                <a:latin typeface="Cambria" panose="02040503050406030204" pitchFamily="18" charset="0"/>
                <a:ea typeface="Cambria" panose="02040503050406030204" pitchFamily="18" charset="0"/>
              </a:rPr>
              <a:t>= 2,5 x 4 x 3,7</a:t>
            </a:r>
          </a:p>
          <a:p>
            <a:pPr lvl="0"/>
            <a:r>
              <a:rPr lang="en-US" sz="4000" b="1" dirty="0">
                <a:solidFill>
                  <a:srgbClr val="FF0000"/>
                </a:solidFill>
                <a:latin typeface="Cambria" panose="02040503050406030204" pitchFamily="18" charset="0"/>
                <a:ea typeface="Cambria" panose="02040503050406030204" pitchFamily="18" charset="0"/>
              </a:rPr>
              <a:t>= 10 × 3,7</a:t>
            </a:r>
          </a:p>
          <a:p>
            <a:pPr lvl="0"/>
            <a:r>
              <a:rPr lang="en-US" sz="4000" b="1" dirty="0">
                <a:solidFill>
                  <a:srgbClr val="FF0000"/>
                </a:solidFill>
                <a:latin typeface="Cambria" panose="02040503050406030204" pitchFamily="18" charset="0"/>
                <a:ea typeface="Cambria" panose="02040503050406030204" pitchFamily="18" charset="0"/>
              </a:rPr>
              <a:t>= 37</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15650" y="4499873"/>
            <a:ext cx="7543800" cy="1938992"/>
          </a:xfrm>
          <a:prstGeom prst="rect">
            <a:avLst/>
          </a:prstGeom>
          <a:noFill/>
        </p:spPr>
        <p:txBody>
          <a:bodyPr wrap="square" rtlCol="0">
            <a:spAutoFit/>
          </a:bodyPr>
          <a:lstStyle/>
          <a:p>
            <a:pPr lvl="0"/>
            <a:r>
              <a:rPr lang="en-US" sz="4000" b="1" dirty="0">
                <a:solidFill>
                  <a:srgbClr val="FF0000"/>
                </a:solidFill>
                <a:latin typeface="Cambria" panose="02040503050406030204" pitchFamily="18" charset="0"/>
                <a:ea typeface="Cambria" panose="02040503050406030204" pitchFamily="18" charset="0"/>
              </a:rPr>
              <a:t>= 0,56 x (4,7 + 5,3)</a:t>
            </a:r>
          </a:p>
          <a:p>
            <a:pPr lvl="0"/>
            <a:r>
              <a:rPr lang="en-US" sz="4000" b="1" dirty="0">
                <a:solidFill>
                  <a:srgbClr val="FF0000"/>
                </a:solidFill>
                <a:latin typeface="Cambria" panose="02040503050406030204" pitchFamily="18" charset="0"/>
                <a:ea typeface="Cambria" panose="02040503050406030204" pitchFamily="18" charset="0"/>
              </a:rPr>
              <a:t>= 0,56 × 10</a:t>
            </a:r>
          </a:p>
          <a:p>
            <a:pPr lvl="0"/>
            <a:r>
              <a:rPr lang="en-US" sz="4000" b="1" dirty="0">
                <a:solidFill>
                  <a:srgbClr val="FF0000"/>
                </a:solidFill>
                <a:latin typeface="Cambria" panose="02040503050406030204" pitchFamily="18" charset="0"/>
                <a:ea typeface="Cambria" panose="02040503050406030204" pitchFamily="18" charset="0"/>
              </a:rPr>
              <a:t>= 5,6</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up)">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up)">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up)">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8,4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6,5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873403"/>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6,5 = 54,6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54,6 dm</a:t>
            </a:r>
            <a:r>
              <a:rPr lang="en-US" sz="3200" baseline="30000" dirty="0">
                <a:solidFill>
                  <a:srgbClr val="FF0000"/>
                </a:solidFill>
                <a:effectLst/>
                <a:latin typeface="Cambria" panose="02040503050406030204" pitchFamily="18" charset="0"/>
                <a:ea typeface="Cambria" panose="02040503050406030204" pitchFamily="18" charset="0"/>
              </a:rPr>
              <a:t>2</a:t>
            </a:r>
          </a:p>
          <a:p>
            <a:pPr marL="0" marR="0" algn="ctr">
              <a:lnSpc>
                <a:spcPct val="120000"/>
              </a:lnSpc>
              <a:spcBef>
                <a:spcPts val="0"/>
              </a:spcBef>
              <a:spcAft>
                <a:spcPts val="0"/>
              </a:spcAft>
            </a:pP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2800" i="1" dirty="0" err="1">
                <a:solidFill>
                  <a:srgbClr val="FF0000"/>
                </a:solidFill>
                <a:effectLst/>
                <a:latin typeface="Cambria" panose="02040503050406030204" pitchFamily="18" charset="0"/>
                <a:ea typeface="Cambria" panose="02040503050406030204" pitchFamily="18" charset="0"/>
              </a:rPr>
              <a:t>Hình</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chữ</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nhật</a:t>
            </a:r>
            <a:r>
              <a:rPr lang="en-US" sz="2800" i="1" dirty="0">
                <a:solidFill>
                  <a:srgbClr val="FF0000"/>
                </a:solidFill>
                <a:effectLst/>
                <a:latin typeface="Cambria" panose="02040503050406030204" pitchFamily="18" charset="0"/>
                <a:ea typeface="Cambria" panose="02040503050406030204" pitchFamily="18" charset="0"/>
              </a:rPr>
              <a:t> ban </a:t>
            </a:r>
            <a:r>
              <a:rPr lang="en-US" sz="2800" i="1" dirty="0" err="1">
                <a:solidFill>
                  <a:srgbClr val="FF0000"/>
                </a:solidFill>
                <a:effectLst/>
                <a:latin typeface="Cambria" panose="02040503050406030204" pitchFamily="18" charset="0"/>
                <a:ea typeface="Cambria" panose="02040503050406030204" pitchFamily="18" charset="0"/>
              </a:rPr>
              <a:t>đầu</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gấp</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lại</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thành</a:t>
            </a:r>
            <a:r>
              <a:rPr lang="en-US" sz="2800" i="1" dirty="0">
                <a:solidFill>
                  <a:srgbClr val="FF0000"/>
                </a:solidFill>
                <a:effectLst/>
                <a:latin typeface="Cambria" panose="02040503050406030204" pitchFamily="18" charset="0"/>
                <a:ea typeface="Cambria" panose="02040503050406030204" pitchFamily="18" charset="0"/>
              </a:rPr>
              <a:t> 4 </a:t>
            </a:r>
            <a:r>
              <a:rPr lang="en-US" sz="2800" i="1" dirty="0" err="1">
                <a:solidFill>
                  <a:srgbClr val="FF0000"/>
                </a:solidFill>
                <a:effectLst/>
                <a:latin typeface="Cambria" panose="02040503050406030204" pitchFamily="18" charset="0"/>
                <a:ea typeface="Cambria" panose="02040503050406030204" pitchFamily="18" charset="0"/>
              </a:rPr>
              <a:t>hình</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chữ</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nhật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nhỏ</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nên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diện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tích</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hình</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chữ</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nhật</a:t>
            </a:r>
            <a:r>
              <a:rPr lang="en-US" sz="2800" i="1" dirty="0">
                <a:solidFill>
                  <a:srgbClr val="FF0000"/>
                </a:solidFill>
                <a:latin typeface="Cambria" panose="02040503050406030204" pitchFamily="18" charset="0"/>
                <a:ea typeface="Cambria" panose="02040503050406030204" pitchFamily="18" charset="0"/>
              </a:rPr>
              <a:t> ban </a:t>
            </a:r>
            <a:r>
              <a:rPr lang="en-US" sz="2800" i="1" dirty="0" err="1">
                <a:solidFill>
                  <a:srgbClr val="FF0000"/>
                </a:solidFill>
                <a:latin typeface="Cambria" panose="02040503050406030204" pitchFamily="18" charset="0"/>
                <a:ea typeface="Cambria" panose="02040503050406030204" pitchFamily="18" charset="0"/>
              </a:rPr>
              <a:t>đầu</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gấp</a:t>
            </a:r>
            <a:r>
              <a:rPr lang="en-US" sz="2800" i="1" dirty="0">
                <a:solidFill>
                  <a:srgbClr val="FF0000"/>
                </a:solidFill>
                <a:latin typeface="Cambria" panose="02040503050406030204" pitchFamily="18" charset="0"/>
                <a:ea typeface="Cambria" panose="02040503050406030204" pitchFamily="18" charset="0"/>
              </a:rPr>
              <a:t> 4 </a:t>
            </a:r>
            <a:r>
              <a:rPr lang="en-US" sz="2800" i="1" dirty="0" err="1">
                <a:solidFill>
                  <a:srgbClr val="FF0000"/>
                </a:solidFill>
                <a:latin typeface="Cambria" panose="02040503050406030204" pitchFamily="18" charset="0"/>
                <a:ea typeface="Cambria" panose="02040503050406030204" pitchFamily="18" charset="0"/>
              </a:rPr>
              <a:t>lần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hình</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chữ</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nhật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nhỏ</a:t>
            </a:r>
            <a:r>
              <a:rPr lang="en-US" sz="2800" i="1" dirty="0">
                <a:solidFill>
                  <a:srgbClr val="FF0000"/>
                </a:solidFill>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latin typeface="Cambria" panose="02040503050406030204" pitchFamily="18" charset="0"/>
                <a:ea typeface="Cambria" panose="02040503050406030204" pitchFamily="18" charset="0"/>
              </a:rPr>
              <a:t>54,6</a:t>
            </a:r>
            <a:r>
              <a:rPr lang="en-US" sz="3200" dirty="0">
                <a:solidFill>
                  <a:srgbClr val="FF0000"/>
                </a:solidFill>
                <a:effectLst/>
                <a:latin typeface="Cambria" panose="02040503050406030204" pitchFamily="18" charset="0"/>
                <a:ea typeface="Cambria" panose="02040503050406030204" pitchFamily="18" charset="0"/>
              </a:rPr>
              <a:t> : 4 = 13,65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13,65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a:t>
            </a:r>
            <a:r>
              <a:rPr lang="vi-VN" altLang="zh-CN" sz="2800" dirty="0">
                <a:solidFill>
                  <a:srgbClr val="FF0000"/>
                </a:solidFill>
                <a:latin typeface="Calibri" panose="020F0502020204030204" pitchFamily="34" charset="0"/>
                <a:cs typeface="Calibri" panose="020F0502020204030204" pitchFamily="34" charset="0"/>
                <a:sym typeface="+mn-lt"/>
              </a:rPr>
              <a:t>tất cả 21,56 tấn cá </a:t>
            </a:r>
            <a:r>
              <a:rPr lang="vi-VN" altLang="zh-CN" sz="2800" dirty="0">
                <a:solidFill>
                  <a:srgbClr val="002060"/>
                </a:solidFill>
                <a:latin typeface="Calibri" panose="020F0502020204030204" pitchFamily="34" charset="0"/>
                <a:cs typeface="Calibri" panose="020F0502020204030204" pitchFamily="34" charset="0"/>
                <a:sym typeface="+mn-lt"/>
              </a:rPr>
              <a:t>chẽm. Biết số tấn cá chẽm bán trong </a:t>
            </a:r>
            <a:r>
              <a:rPr lang="vi-VN" altLang="zh-CN" sz="2800" dirty="0">
                <a:solidFill>
                  <a:srgbClr val="FF0000"/>
                </a:solidFill>
                <a:latin typeface="Calibri" panose="020F0502020204030204" pitchFamily="34" charset="0"/>
                <a:cs typeface="Calibri" panose="020F0502020204030204" pitchFamily="34" charset="0"/>
                <a:sym typeface="+mn-lt"/>
              </a:rPr>
              <a:t>năm thứ hai nhiều hơn năm thứ nhất là 2,7 tấn.</a:t>
            </a:r>
            <a:r>
              <a:rPr lang="vi-VN" altLang="zh-CN" sz="2800" dirty="0">
                <a:solidFill>
                  <a:srgbClr val="002060"/>
                </a:solidFill>
                <a:latin typeface="Calibri" panose="020F0502020204030204" pitchFamily="34" charset="0"/>
                <a:cs typeface="Calibri" panose="020F0502020204030204" pitchFamily="34" charset="0"/>
                <a:sym typeface="+mn-lt"/>
              </a:rPr>
              <a:t> Tính số tấn cá chẽm mà trang trại của bác Tám bán được trong </a:t>
            </a:r>
            <a:r>
              <a:rPr lang="vi-VN" altLang="zh-CN" sz="2800" dirty="0">
                <a:solidFill>
                  <a:srgbClr val="FF0000"/>
                </a:solidFill>
                <a:latin typeface="Calibri" panose="020F0502020204030204" pitchFamily="34" charset="0"/>
                <a:cs typeface="Calibri" panose="020F0502020204030204" pitchFamily="34" charset="0"/>
                <a:sym typeface="+mn-lt"/>
              </a:rPr>
              <a:t>mỗi năm.</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376</Words>
  <Application>Microsoft Office PowerPoint</Application>
  <PresentationFormat>Widescreen</PresentationFormat>
  <Paragraphs>47</Paragraphs>
  <Slides>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Mrs HAI ANH</cp:lastModifiedBy>
  <cp:revision>68</cp:revision>
  <dcterms:created xsi:type="dcterms:W3CDTF">2022-06-25T03:27:47Z</dcterms:created>
  <dcterms:modified xsi:type="dcterms:W3CDTF">2025-11-16T15:19:19Z</dcterms:modified>
</cp:coreProperties>
</file>