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8" r:id="rId3"/>
    <p:sldId id="263" r:id="rId4"/>
    <p:sldId id="256" r:id="rId5"/>
    <p:sldId id="267" r:id="rId6"/>
    <p:sldId id="259" r:id="rId7"/>
    <p:sldId id="257" r:id="rId8"/>
    <p:sldId id="280" r:id="rId9"/>
    <p:sldId id="262" r:id="rId10"/>
    <p:sldId id="264" r:id="rId11"/>
    <p:sldId id="265" r:id="rId12"/>
    <p:sldId id="261" r:id="rId13"/>
    <p:sldId id="269" r:id="rId14"/>
    <p:sldId id="268" r:id="rId15"/>
    <p:sldId id="273" r:id="rId16"/>
    <p:sldId id="275" r:id="rId17"/>
    <p:sldId id="276" r:id="rId18"/>
    <p:sldId id="266"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369" autoAdjust="0"/>
  </p:normalViewPr>
  <p:slideViewPr>
    <p:cSldViewPr>
      <p:cViewPr varScale="1">
        <p:scale>
          <a:sx n="41" d="100"/>
          <a:sy n="41" d="100"/>
        </p:scale>
        <p:origin x="843"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055DE-E62C-4F6A-8915-0A36C41E4534}" type="datetimeFigureOut">
              <a:rPr lang="en-US" smtClean="0"/>
              <a:t>17/11/2025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194D7-1AE2-427D-A5D6-07447A60D4F6}" type="slidenum">
              <a:rPr lang="en-US" smtClean="0"/>
              <a:t>‹#›</a:t>
            </a:fld>
            <a:endParaRPr lang="en-US"/>
          </a:p>
        </p:txBody>
      </p:sp>
    </p:spTree>
    <p:extLst>
      <p:ext uri="{BB962C8B-B14F-4D97-AF65-F5344CB8AC3E}">
        <p14:creationId xmlns:p14="http://schemas.microsoft.com/office/powerpoint/2010/main" val="67027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A194D7-1AE2-427D-A5D6-07447A60D4F6}" type="slidenum">
              <a:rPr lang="en-US" smtClean="0"/>
              <a:t>3</a:t>
            </a:fld>
            <a:endParaRPr lang="en-US"/>
          </a:p>
        </p:txBody>
      </p:sp>
    </p:spTree>
    <p:extLst>
      <p:ext uri="{BB962C8B-B14F-4D97-AF65-F5344CB8AC3E}">
        <p14:creationId xmlns:p14="http://schemas.microsoft.com/office/powerpoint/2010/main" val="315574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A194D7-1AE2-427D-A5D6-07447A60D4F6}" type="slidenum">
              <a:rPr lang="en-US" smtClean="0"/>
              <a:t>7</a:t>
            </a:fld>
            <a:endParaRPr lang="en-US"/>
          </a:p>
        </p:txBody>
      </p:sp>
    </p:spTree>
    <p:extLst>
      <p:ext uri="{BB962C8B-B14F-4D97-AF65-F5344CB8AC3E}">
        <p14:creationId xmlns:p14="http://schemas.microsoft.com/office/powerpoint/2010/main" val="315730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A194D7-1AE2-427D-A5D6-07447A60D4F6}" type="slidenum">
              <a:rPr lang="en-US" smtClean="0"/>
              <a:t>10</a:t>
            </a:fld>
            <a:endParaRPr lang="en-US"/>
          </a:p>
        </p:txBody>
      </p:sp>
    </p:spTree>
    <p:extLst>
      <p:ext uri="{BB962C8B-B14F-4D97-AF65-F5344CB8AC3E}">
        <p14:creationId xmlns:p14="http://schemas.microsoft.com/office/powerpoint/2010/main" val="206215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A194D7-1AE2-427D-A5D6-07447A60D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61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A194D7-1AE2-427D-A5D6-07447A60D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39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p:txBody>
          <a:bodyPr/>
          <a:lstStyle/>
          <a:p>
            <a:fld id="{DDEFC98F-EB4A-44BE-8C63-8CA280C0D252}" type="datetimeFigureOut">
              <a:rPr lang="en-US" smtClean="0"/>
              <a:t>17/11/2025</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777159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p:txBody>
          <a:bodyPr/>
          <a:lstStyle/>
          <a:p>
            <a:fld id="{DDEFC98F-EB4A-44BE-8C63-8CA280C0D252}" type="datetimeFigureOut">
              <a:rPr lang="en-US" smtClean="0"/>
              <a:t>17/11/2025</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481003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p:txBody>
          <a:bodyPr/>
          <a:lstStyle/>
          <a:p>
            <a:fld id="{DDEFC98F-EB4A-44BE-8C63-8CA280C0D252}" type="datetimeFigureOut">
              <a:rPr lang="en-US" smtClean="0"/>
              <a:t>17/11/2025</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94035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p:txBody>
          <a:bodyPr/>
          <a:lstStyle/>
          <a:p>
            <a:fld id="{DDEFC98F-EB4A-44BE-8C63-8CA280C0D252}" type="datetimeFigureOut">
              <a:rPr lang="en-US" smtClean="0"/>
              <a:t>17/11/2025</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619232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p:txBody>
          <a:bodyPr/>
          <a:lstStyle/>
          <a:p>
            <a:fld id="{DDEFC98F-EB4A-44BE-8C63-8CA280C0D252}" type="datetimeFigureOut">
              <a:rPr lang="en-US" smtClean="0"/>
              <a:t>17/11/2025</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940960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p:txBody>
          <a:bodyPr/>
          <a:lstStyle/>
          <a:p>
            <a:fld id="{DDEFC98F-EB4A-44BE-8C63-8CA280C0D252}" type="datetimeFigureOut">
              <a:rPr lang="en-US" smtClean="0"/>
              <a:t>17/11/2025</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80861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p:txBody>
          <a:bodyPr/>
          <a:lstStyle/>
          <a:p>
            <a:fld id="{DDEFC98F-EB4A-44BE-8C63-8CA280C0D252}" type="datetimeFigureOut">
              <a:rPr lang="en-US" smtClean="0"/>
              <a:t>17/11/2025</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091248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p:txBody>
          <a:bodyPr/>
          <a:lstStyle/>
          <a:p>
            <a:fld id="{DDEFC98F-EB4A-44BE-8C63-8CA280C0D252}" type="datetimeFigureOut">
              <a:rPr lang="en-US" smtClean="0"/>
              <a:t>17/11/2025</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7141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p:txBody>
          <a:bodyPr/>
          <a:lstStyle/>
          <a:p>
            <a:fld id="{DDEFC98F-EB4A-44BE-8C63-8CA280C0D252}" type="datetimeFigureOut">
              <a:rPr lang="en-US" smtClean="0"/>
              <a:t>17/11/2025</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04239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p:txBody>
          <a:bodyPr/>
          <a:lstStyle/>
          <a:p>
            <a:fld id="{DDEFC98F-EB4A-44BE-8C63-8CA280C0D252}" type="datetimeFigureOut">
              <a:rPr lang="en-US" smtClean="0"/>
              <a:t>17/11/2025</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949098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p:txBody>
          <a:bodyPr/>
          <a:lstStyle/>
          <a:p>
            <a:fld id="{DDEFC98F-EB4A-44BE-8C63-8CA280C0D252}" type="datetimeFigureOut">
              <a:rPr lang="en-US" smtClean="0"/>
              <a:t>17/11/2025</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70431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FF5ED47-E1A8-C93A-4DBB-49DD9459EB1E}"/>
              </a:ext>
            </a:extLst>
          </p:cNvPr>
          <p:cNvSpPr txBox="1"/>
          <p:nvPr userDrawn="1"/>
        </p:nvSpPr>
        <p:spPr>
          <a:xfrm>
            <a:off x="0" y="-2406997"/>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a:extLst>
              <a:ext uri="{FF2B5EF4-FFF2-40B4-BE49-F238E27FC236}">
                <a16:creationId xmlns:a16="http://schemas.microsoft.com/office/drawing/2014/main" id="{0E384C9F-B10D-4FE6-A2B0-CD65C49A62D2}"/>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F4E8F-1D59-4B0A-9E31-CD49488B67D3}"/>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C12A2-D793-44C4-A0F0-51BBAA8F7105}"/>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DDEFC98F-EB4A-44BE-8C63-8CA280C0D252}" type="datetimeFigureOut">
              <a:rPr lang="en-US" smtClean="0"/>
              <a:t>17/11/2025</a:t>
            </a:fld>
            <a:endParaRPr lang="en-US"/>
          </a:p>
        </p:txBody>
      </p:sp>
      <p:sp>
        <p:nvSpPr>
          <p:cNvPr id="5" name="Footer Placeholder 4">
            <a:extLst>
              <a:ext uri="{FF2B5EF4-FFF2-40B4-BE49-F238E27FC236}">
                <a16:creationId xmlns:a16="http://schemas.microsoft.com/office/drawing/2014/main" id="{5E4BC778-7C1F-46D2-AB32-E507BE0AB64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D9EFA2-78FC-4965-98C9-115C2DA05FF0}"/>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357F2F4-9E50-4246-9D46-000F6D88E2D5}" type="slidenum">
              <a:rPr lang="en-US" smtClean="0"/>
              <a:t>‹#›</a:t>
            </a:fld>
            <a:endParaRPr lang="en-US"/>
          </a:p>
        </p:txBody>
      </p:sp>
    </p:spTree>
    <p:extLst>
      <p:ext uri="{BB962C8B-B14F-4D97-AF65-F5344CB8AC3E}">
        <p14:creationId xmlns:p14="http://schemas.microsoft.com/office/powerpoint/2010/main" val="2825545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0.sv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48.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1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svg"/><Relationship Id="rId17" Type="http://schemas.openxmlformats.org/officeDocument/2006/relationships/image" Target="../media/image59.png"/><Relationship Id="rId2" Type="http://schemas.openxmlformats.org/officeDocument/2006/relationships/image" Target="../media/image1.png"/><Relationship Id="rId16" Type="http://schemas.openxmlformats.org/officeDocument/2006/relationships/image" Target="../media/image58.sv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4.png"/><Relationship Id="rId5" Type="http://schemas.openxmlformats.org/officeDocument/2006/relationships/image" Target="../media/image51.png"/><Relationship Id="rId15" Type="http://schemas.openxmlformats.org/officeDocument/2006/relationships/image" Target="../media/image57.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svg"/><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3.sv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2.png"/><Relationship Id="rId5" Type="http://schemas.openxmlformats.org/officeDocument/2006/relationships/image" Target="../media/image18.svg"/><Relationship Id="rId10" Type="http://schemas.openxmlformats.org/officeDocument/2006/relationships/image" Target="../media/image21.gif"/><Relationship Id="rId4" Type="http://schemas.openxmlformats.org/officeDocument/2006/relationships/image" Target="../media/image17.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5.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14918748" y="-626708"/>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11286914" y="2018689"/>
            <a:ext cx="7978637" cy="9386632"/>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028700" y="3069909"/>
            <a:ext cx="9393142" cy="7653268"/>
            <a:chOff x="0" y="0"/>
            <a:chExt cx="2473914" cy="2015676"/>
          </a:xfrm>
          <a:solidFill>
            <a:schemeClr val="accent6">
              <a:lumMod val="20000"/>
              <a:lumOff val="80000"/>
            </a:schemeClr>
          </a:solidFill>
        </p:grpSpPr>
        <p:sp>
          <p:nvSpPr>
            <p:cNvPr id="6" name="Freeform 6"/>
            <p:cNvSpPr/>
            <p:nvPr/>
          </p:nvSpPr>
          <p:spPr>
            <a:xfrm>
              <a:off x="0" y="0"/>
              <a:ext cx="2473914" cy="2015676"/>
            </a:xfrm>
            <a:custGeom>
              <a:avLst/>
              <a:gdLst/>
              <a:ahLst/>
              <a:cxnLst/>
              <a:rect l="l" t="t" r="r" b="b"/>
              <a:pathLst>
                <a:path w="2473914" h="2015676">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grpFill/>
          </p:spPr>
          <p:txBody>
            <a:bodyPr/>
            <a:lstStyle/>
            <a:p>
              <a:endParaRPr lang="en-US"/>
            </a:p>
          </p:txBody>
        </p:sp>
        <p:sp>
          <p:nvSpPr>
            <p:cNvPr id="7" name="TextBox 7"/>
            <p:cNvSpPr txBox="1"/>
            <p:nvPr/>
          </p:nvSpPr>
          <p:spPr>
            <a:xfrm>
              <a:off x="0" y="-57150"/>
              <a:ext cx="2473914" cy="2072826"/>
            </a:xfrm>
            <a:prstGeom prst="rect">
              <a:avLst/>
            </a:prstGeom>
            <a:grpFill/>
          </p:spPr>
          <p:txBody>
            <a:bodyPr lIns="50800" tIns="50800" rIns="50800" bIns="50800" rtlCol="0" anchor="ctr"/>
            <a:lstStyle/>
            <a:p>
              <a:pPr algn="ctr">
                <a:lnSpc>
                  <a:spcPts val="3499"/>
                </a:lnSpc>
              </a:pPr>
              <a:endParaRPr/>
            </a:p>
          </p:txBody>
        </p:sp>
      </p:grpSp>
      <p:sp>
        <p:nvSpPr>
          <p:cNvPr id="8" name="Freeform 8"/>
          <p:cNvSpPr/>
          <p:nvPr/>
        </p:nvSpPr>
        <p:spPr>
          <a:xfrm flipH="1">
            <a:off x="-1286629" y="-431434"/>
            <a:ext cx="5603193" cy="4900247"/>
          </a:xfrm>
          <a:custGeom>
            <a:avLst/>
            <a:gdLst/>
            <a:ahLst/>
            <a:cxnLst/>
            <a:rect l="l" t="t" r="r" b="b"/>
            <a:pathLst>
              <a:path w="5603193" h="4900247">
                <a:moveTo>
                  <a:pt x="5603193" y="0"/>
                </a:moveTo>
                <a:lnTo>
                  <a:pt x="0" y="0"/>
                </a:lnTo>
                <a:lnTo>
                  <a:pt x="0" y="4900247"/>
                </a:lnTo>
                <a:lnTo>
                  <a:pt x="5603193" y="4900247"/>
                </a:lnTo>
                <a:lnTo>
                  <a:pt x="560319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rot="753695">
            <a:off x="8607328" y="732714"/>
            <a:ext cx="3629027" cy="4674391"/>
          </a:xfrm>
          <a:custGeom>
            <a:avLst/>
            <a:gdLst/>
            <a:ahLst/>
            <a:cxnLst/>
            <a:rect l="l" t="t" r="r" b="b"/>
            <a:pathLst>
              <a:path w="3629027" h="4674391">
                <a:moveTo>
                  <a:pt x="0" y="0"/>
                </a:moveTo>
                <a:lnTo>
                  <a:pt x="3629028" y="0"/>
                </a:lnTo>
                <a:lnTo>
                  <a:pt x="3629028" y="4674391"/>
                </a:lnTo>
                <a:lnTo>
                  <a:pt x="0" y="46743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id="{15E091EB-95BE-8E3F-2D75-1763053A13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1200" y="3806288"/>
            <a:ext cx="7681771" cy="6480712"/>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id="{FB7BF1DB-29E3-BDF7-3024-A3F9127F65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48000" y="0"/>
            <a:ext cx="2685752" cy="26857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endParaRPr lang="en-US"/>
          </a:p>
        </p:txBody>
      </p:sp>
      <p:sp>
        <p:nvSpPr>
          <p:cNvPr id="3" name="Freeform 3"/>
          <p:cNvSpPr/>
          <p:nvPr/>
        </p:nvSpPr>
        <p:spPr>
          <a:xfrm>
            <a:off x="228600" y="5295900"/>
            <a:ext cx="3679530" cy="4601368"/>
          </a:xfrm>
          <a:custGeom>
            <a:avLst/>
            <a:gdLst/>
            <a:ahLst/>
            <a:cxnLst/>
            <a:rect l="l" t="t" r="r" b="b"/>
            <a:pathLst>
              <a:path w="7320803" h="9507536">
                <a:moveTo>
                  <a:pt x="0" y="0"/>
                </a:moveTo>
                <a:lnTo>
                  <a:pt x="7320803" y="0"/>
                </a:lnTo>
                <a:lnTo>
                  <a:pt x="7320803" y="9507536"/>
                </a:lnTo>
                <a:lnTo>
                  <a:pt x="0" y="950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6" name="Group 6"/>
          <p:cNvGrpSpPr/>
          <p:nvPr/>
        </p:nvGrpSpPr>
        <p:grpSpPr>
          <a:xfrm>
            <a:off x="4038600" y="1638300"/>
            <a:ext cx="12573000" cy="8077200"/>
            <a:chOff x="-27853" y="-86019"/>
            <a:chExt cx="2297869" cy="1139752"/>
          </a:xfrm>
        </p:grpSpPr>
        <p:sp>
          <p:nvSpPr>
            <p:cNvPr id="7" name="Freeform 7"/>
            <p:cNvSpPr/>
            <p:nvPr/>
          </p:nvSpPr>
          <p:spPr>
            <a:xfrm>
              <a:off x="-27853" y="-86019"/>
              <a:ext cx="2270016" cy="1053733"/>
            </a:xfrm>
            <a:custGeom>
              <a:avLst/>
              <a:gdLst/>
              <a:ahLst/>
              <a:cxnLst/>
              <a:rect l="l" t="t" r="r" b="b"/>
              <a:pathLst>
                <a:path w="2270016" h="1053733">
                  <a:moveTo>
                    <a:pt x="37726" y="0"/>
                  </a:moveTo>
                  <a:lnTo>
                    <a:pt x="2232290" y="0"/>
                  </a:lnTo>
                  <a:cubicBezTo>
                    <a:pt x="2242296" y="0"/>
                    <a:pt x="2251892" y="3975"/>
                    <a:pt x="2258967" y="11050"/>
                  </a:cubicBezTo>
                  <a:cubicBezTo>
                    <a:pt x="2266042" y="18125"/>
                    <a:pt x="2270016" y="27721"/>
                    <a:pt x="2270016" y="37726"/>
                  </a:cubicBezTo>
                  <a:lnTo>
                    <a:pt x="2270016" y="1016006"/>
                  </a:lnTo>
                  <a:cubicBezTo>
                    <a:pt x="2270016" y="1026012"/>
                    <a:pt x="2266042" y="1035608"/>
                    <a:pt x="2258967" y="1042683"/>
                  </a:cubicBezTo>
                  <a:cubicBezTo>
                    <a:pt x="2251892" y="1049758"/>
                    <a:pt x="2242296" y="1053733"/>
                    <a:pt x="2232290" y="1053733"/>
                  </a:cubicBezTo>
                  <a:lnTo>
                    <a:pt x="37726" y="1053733"/>
                  </a:lnTo>
                  <a:cubicBezTo>
                    <a:pt x="27721" y="1053733"/>
                    <a:pt x="18125" y="1049758"/>
                    <a:pt x="11050" y="1042683"/>
                  </a:cubicBezTo>
                  <a:cubicBezTo>
                    <a:pt x="3975" y="1035608"/>
                    <a:pt x="0" y="1026012"/>
                    <a:pt x="0" y="1016006"/>
                  </a:cubicBezTo>
                  <a:lnTo>
                    <a:pt x="0" y="37726"/>
                  </a:lnTo>
                  <a:cubicBezTo>
                    <a:pt x="0" y="27721"/>
                    <a:pt x="3975" y="18125"/>
                    <a:pt x="11050" y="11050"/>
                  </a:cubicBezTo>
                  <a:cubicBezTo>
                    <a:pt x="18125" y="3975"/>
                    <a:pt x="27721" y="0"/>
                    <a:pt x="37726" y="0"/>
                  </a:cubicBezTo>
                  <a:close/>
                </a:path>
              </a:pathLst>
            </a:custGeom>
            <a:solidFill>
              <a:srgbClr val="FFCE32"/>
            </a:solidFill>
          </p:spPr>
          <p:txBody>
            <a:bodyPr/>
            <a:lstStyle/>
            <a:p>
              <a:pPr algn="just"/>
              <a:r>
                <a:rPr lang="en-US" sz="4400" b="1" dirty="0">
                  <a:latin typeface="Cambria" panose="02040503050406030204" pitchFamily="18" charset="0"/>
                  <a:ea typeface="Cambria" panose="02040503050406030204" pitchFamily="18" charset="0"/>
                </a:rPr>
                <a:t>    </a:t>
              </a:r>
              <a:r>
                <a:rPr lang="vi-VN" sz="4400" b="1" dirty="0">
                  <a:latin typeface="Cambria" panose="02040503050406030204" pitchFamily="18" charset="0"/>
                  <a:ea typeface="Cambria" panose="02040503050406030204" pitchFamily="18" charset="0"/>
                </a:rPr>
                <a:t>Ví dụ: </a:t>
              </a:r>
              <a:r>
                <a:rPr lang="vi-VN" sz="4400" dirty="0">
                  <a:latin typeface="Cambria" panose="02040503050406030204" pitchFamily="18" charset="0"/>
                  <a:ea typeface="Cambria" panose="02040503050406030204" pitchFamily="18" charset="0"/>
                </a:rPr>
                <a:t>Chúng ta thường sử dụng điện thoại để gọi điện, nhắn tin, chụp ảnh, học tập, xem bản đồ và giải trí như nghe nhạc, xem phim, chơi game,… Điện thoại giúp con người kết nối được với nhau dù ở khoảng cách xa, giúp chúng ta học được ở bất cứ đâu, giúp chúng ta giải trí sau những căng thẳng. Điện thoại giúp đỡ em rất nhiều, ví dụ trong khoảng thời gian Covid. Bản thân em thường sử dụng điện thoại để học tập. Em rất thích sử dụng điện thoại vì nó khá tiện lợi.</a:t>
              </a:r>
              <a:endParaRPr lang="en-US" sz="4400" dirty="0">
                <a:latin typeface="Cambria" panose="02040503050406030204" pitchFamily="18" charset="0"/>
                <a:ea typeface="Cambria" panose="02040503050406030204" pitchFamily="18" charset="0"/>
              </a:endParaRPr>
            </a:p>
          </p:txBody>
        </p:sp>
        <p:sp>
          <p:nvSpPr>
            <p:cNvPr id="8" name="TextBox 8"/>
            <p:cNvSpPr txBox="1"/>
            <p:nvPr/>
          </p:nvSpPr>
          <p:spPr>
            <a:xfrm>
              <a:off x="0" y="-57150"/>
              <a:ext cx="2270016" cy="1110883"/>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14325600" y="-647700"/>
            <a:ext cx="3657600" cy="3352800"/>
          </a:xfrm>
          <a:custGeom>
            <a:avLst/>
            <a:gdLst/>
            <a:ahLst/>
            <a:cxnLst/>
            <a:rect l="l" t="t" r="r" b="b"/>
            <a:pathLst>
              <a:path w="5298582" h="4633851">
                <a:moveTo>
                  <a:pt x="0" y="0"/>
                </a:moveTo>
                <a:lnTo>
                  <a:pt x="5298583" y="0"/>
                </a:lnTo>
                <a:lnTo>
                  <a:pt x="5298583" y="4633851"/>
                </a:lnTo>
                <a:lnTo>
                  <a:pt x="0" y="46338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20" name="Freeform 2">
            <a:extLst>
              <a:ext uri="{FF2B5EF4-FFF2-40B4-BE49-F238E27FC236}">
                <a16:creationId xmlns:a16="http://schemas.microsoft.com/office/drawing/2014/main" id="{F4EC79CE-BE5A-2918-000B-CD845729DF80}"/>
              </a:ext>
            </a:extLst>
          </p:cNvPr>
          <p:cNvSpPr/>
          <p:nvPr/>
        </p:nvSpPr>
        <p:spPr>
          <a:xfrm>
            <a:off x="6172200" y="2857500"/>
            <a:ext cx="5334000" cy="4119733"/>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TextBox 20">
            <a:extLst>
              <a:ext uri="{FF2B5EF4-FFF2-40B4-BE49-F238E27FC236}">
                <a16:creationId xmlns:a16="http://schemas.microsoft.com/office/drawing/2014/main" id="{6B6F9C77-8FA5-4A8E-103C-8260300A88CD}"/>
              </a:ext>
            </a:extLst>
          </p:cNvPr>
          <p:cNvSpPr txBox="1"/>
          <p:nvPr/>
        </p:nvSpPr>
        <p:spPr>
          <a:xfrm>
            <a:off x="7086600" y="4000500"/>
            <a:ext cx="3429000" cy="923330"/>
          </a:xfrm>
          <a:prstGeom prst="rect">
            <a:avLst/>
          </a:prstGeom>
          <a:noFill/>
        </p:spPr>
        <p:txBody>
          <a:bodyPr wrap="square" rtlCol="0">
            <a:spAutoFit/>
          </a:bodyPr>
          <a:lstStyle/>
          <a:p>
            <a:pPr algn="ct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thoại</a:t>
            </a:r>
            <a:endParaRPr lang="en-US" sz="5400" dirty="0">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3E5213D9-97E0-D943-1867-83007C674B81}"/>
              </a:ext>
            </a:extLst>
          </p:cNvPr>
          <p:cNvSpPr/>
          <p:nvPr/>
        </p:nvSpPr>
        <p:spPr>
          <a:xfrm>
            <a:off x="0" y="8763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Dùng</a:t>
            </a:r>
            <a:r>
              <a:rPr lang="en-US" sz="4400" dirty="0">
                <a:solidFill>
                  <a:srgbClr val="002060"/>
                </a:solidFill>
              </a:rPr>
              <a:t> </a:t>
            </a:r>
            <a:r>
              <a:rPr lang="en-US" sz="4400" dirty="0" err="1">
                <a:solidFill>
                  <a:srgbClr val="002060"/>
                </a:solidFill>
              </a:rPr>
              <a:t>để</a:t>
            </a:r>
            <a:r>
              <a:rPr lang="en-US" sz="4400" dirty="0">
                <a:solidFill>
                  <a:srgbClr val="002060"/>
                </a:solidFill>
              </a:rPr>
              <a:t> </a:t>
            </a:r>
            <a:r>
              <a:rPr lang="en-US" sz="4400" dirty="0" err="1">
                <a:solidFill>
                  <a:srgbClr val="002060"/>
                </a:solidFill>
              </a:rPr>
              <a:t>liên</a:t>
            </a:r>
            <a:r>
              <a:rPr lang="en-US" sz="4400" dirty="0">
                <a:solidFill>
                  <a:srgbClr val="002060"/>
                </a:solidFill>
              </a:rPr>
              <a:t> </a:t>
            </a:r>
            <a:r>
              <a:rPr lang="en-US" sz="4400" dirty="0" err="1">
                <a:solidFill>
                  <a:srgbClr val="002060"/>
                </a:solidFill>
              </a:rPr>
              <a:t>lạc</a:t>
            </a:r>
            <a:endParaRPr lang="en-US" sz="4400" dirty="0">
              <a:solidFill>
                <a:srgbClr val="002060"/>
              </a:solidFill>
            </a:endParaRPr>
          </a:p>
        </p:txBody>
      </p:sp>
      <p:cxnSp>
        <p:nvCxnSpPr>
          <p:cNvPr id="23" name="Straight Connector 22">
            <a:extLst>
              <a:ext uri="{FF2B5EF4-FFF2-40B4-BE49-F238E27FC236}">
                <a16:creationId xmlns:a16="http://schemas.microsoft.com/office/drawing/2014/main" id="{F54FA8BC-FD9D-4EEA-A41E-EBC288780693}"/>
              </a:ext>
            </a:extLst>
          </p:cNvPr>
          <p:cNvCxnSpPr>
            <a:cxnSpLocks/>
          </p:cNvCxnSpPr>
          <p:nvPr/>
        </p:nvCxnSpPr>
        <p:spPr>
          <a:xfrm flipH="1" flipV="1">
            <a:off x="5715000" y="1866900"/>
            <a:ext cx="1676400" cy="1752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CE51F9BA-C675-0842-4C16-651E9912DA72}"/>
              </a:ext>
            </a:extLst>
          </p:cNvPr>
          <p:cNvSpPr/>
          <p:nvPr/>
        </p:nvSpPr>
        <p:spPr>
          <a:xfrm>
            <a:off x="12420600" y="952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Giải</a:t>
            </a:r>
            <a:r>
              <a:rPr lang="en-US" sz="4400" dirty="0">
                <a:solidFill>
                  <a:srgbClr val="002060"/>
                </a:solidFill>
              </a:rPr>
              <a:t> </a:t>
            </a:r>
            <a:r>
              <a:rPr lang="en-US" sz="4400" dirty="0" err="1">
                <a:solidFill>
                  <a:srgbClr val="002060"/>
                </a:solidFill>
              </a:rPr>
              <a:t>trí</a:t>
            </a:r>
            <a:r>
              <a:rPr lang="en-US" sz="4400" dirty="0">
                <a:solidFill>
                  <a:srgbClr val="002060"/>
                </a:solidFill>
              </a:rPr>
              <a:t> (</a:t>
            </a:r>
            <a:r>
              <a:rPr lang="en-US" sz="4400" dirty="0" err="1">
                <a:solidFill>
                  <a:srgbClr val="002060"/>
                </a:solidFill>
              </a:rPr>
              <a:t>nghe</a:t>
            </a:r>
            <a:r>
              <a:rPr lang="en-US" sz="4400" dirty="0">
                <a:solidFill>
                  <a:srgbClr val="002060"/>
                </a:solidFill>
              </a:rPr>
              <a:t> </a:t>
            </a:r>
            <a:r>
              <a:rPr lang="en-US" sz="4400" dirty="0" err="1">
                <a:solidFill>
                  <a:srgbClr val="002060"/>
                </a:solidFill>
              </a:rPr>
              <a:t>nhạc</a:t>
            </a:r>
            <a:r>
              <a:rPr lang="en-US" sz="4400" dirty="0">
                <a:solidFill>
                  <a:srgbClr val="002060"/>
                </a:solidFill>
              </a:rPr>
              <a:t>, </a:t>
            </a:r>
            <a:r>
              <a:rPr lang="en-US" sz="4400" dirty="0" err="1">
                <a:solidFill>
                  <a:srgbClr val="002060"/>
                </a:solidFill>
              </a:rPr>
              <a:t>xem</a:t>
            </a:r>
            <a:r>
              <a:rPr lang="en-US" sz="4400" dirty="0">
                <a:solidFill>
                  <a:srgbClr val="002060"/>
                </a:solidFill>
              </a:rPr>
              <a:t> </a:t>
            </a:r>
            <a:r>
              <a:rPr lang="en-US" sz="4400" dirty="0" err="1">
                <a:solidFill>
                  <a:srgbClr val="002060"/>
                </a:solidFill>
              </a:rPr>
              <a:t>phim</a:t>
            </a:r>
            <a:r>
              <a:rPr lang="en-US" sz="4400" dirty="0">
                <a:solidFill>
                  <a:srgbClr val="002060"/>
                </a:solidFill>
              </a:rPr>
              <a:t>,…)</a:t>
            </a:r>
          </a:p>
        </p:txBody>
      </p:sp>
      <p:cxnSp>
        <p:nvCxnSpPr>
          <p:cNvPr id="25" name="Straight Connector 24">
            <a:extLst>
              <a:ext uri="{FF2B5EF4-FFF2-40B4-BE49-F238E27FC236}">
                <a16:creationId xmlns:a16="http://schemas.microsoft.com/office/drawing/2014/main" id="{F34B9CEB-88E7-384F-D82E-B038D4C273FC}"/>
              </a:ext>
            </a:extLst>
          </p:cNvPr>
          <p:cNvCxnSpPr>
            <a:cxnSpLocks/>
          </p:cNvCxnSpPr>
          <p:nvPr/>
        </p:nvCxnSpPr>
        <p:spPr>
          <a:xfrm flipV="1">
            <a:off x="10668000" y="1790700"/>
            <a:ext cx="1752600" cy="1447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EDDD75BD-5FA2-CB0D-2AAD-80EDF98E3EC3}"/>
              </a:ext>
            </a:extLst>
          </p:cNvPr>
          <p:cNvSpPr/>
          <p:nvPr/>
        </p:nvSpPr>
        <p:spPr>
          <a:xfrm>
            <a:off x="457200" y="7532914"/>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Truy</a:t>
            </a:r>
            <a:r>
              <a:rPr lang="en-US" sz="4400" dirty="0">
                <a:solidFill>
                  <a:srgbClr val="002060"/>
                </a:solidFill>
              </a:rPr>
              <a:t> </a:t>
            </a:r>
            <a:r>
              <a:rPr lang="en-US" sz="4400" dirty="0" err="1">
                <a:solidFill>
                  <a:srgbClr val="002060"/>
                </a:solidFill>
              </a:rPr>
              <a:t>cập</a:t>
            </a:r>
            <a:r>
              <a:rPr lang="en-US" sz="4400" dirty="0">
                <a:solidFill>
                  <a:srgbClr val="002060"/>
                </a:solidFill>
              </a:rPr>
              <a:t> internet</a:t>
            </a:r>
          </a:p>
        </p:txBody>
      </p:sp>
      <p:cxnSp>
        <p:nvCxnSpPr>
          <p:cNvPr id="27" name="Straight Connector 26">
            <a:extLst>
              <a:ext uri="{FF2B5EF4-FFF2-40B4-BE49-F238E27FC236}">
                <a16:creationId xmlns:a16="http://schemas.microsoft.com/office/drawing/2014/main" id="{21497288-BEC2-556F-E1AF-9079E6C50448}"/>
              </a:ext>
            </a:extLst>
          </p:cNvPr>
          <p:cNvCxnSpPr>
            <a:cxnSpLocks/>
          </p:cNvCxnSpPr>
          <p:nvPr/>
        </p:nvCxnSpPr>
        <p:spPr>
          <a:xfrm flipH="1">
            <a:off x="6172200" y="5981700"/>
            <a:ext cx="1447800" cy="254181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92C504C2-B17C-6C4C-BBC5-ABA6626B583D}"/>
              </a:ext>
            </a:extLst>
          </p:cNvPr>
          <p:cNvSpPr/>
          <p:nvPr/>
        </p:nvSpPr>
        <p:spPr>
          <a:xfrm>
            <a:off x="12573000" y="7810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err="1">
                <a:solidFill>
                  <a:srgbClr val="002060"/>
                </a:solidFill>
              </a:rPr>
              <a:t>Định</a:t>
            </a:r>
            <a:r>
              <a:rPr lang="en-US" sz="6000" dirty="0">
                <a:solidFill>
                  <a:srgbClr val="002060"/>
                </a:solidFill>
              </a:rPr>
              <a:t> </a:t>
            </a:r>
            <a:r>
              <a:rPr lang="en-US" sz="6000" dirty="0" err="1">
                <a:solidFill>
                  <a:srgbClr val="002060"/>
                </a:solidFill>
              </a:rPr>
              <a:t>vị</a:t>
            </a:r>
            <a:endParaRPr lang="en-US" sz="6000" dirty="0">
              <a:solidFill>
                <a:srgbClr val="002060"/>
              </a:solidFill>
            </a:endParaRPr>
          </a:p>
        </p:txBody>
      </p:sp>
      <p:cxnSp>
        <p:nvCxnSpPr>
          <p:cNvPr id="29" name="Straight Connector 28">
            <a:extLst>
              <a:ext uri="{FF2B5EF4-FFF2-40B4-BE49-F238E27FC236}">
                <a16:creationId xmlns:a16="http://schemas.microsoft.com/office/drawing/2014/main" id="{14A2610E-A3D7-1F39-5D98-5FA610A85D63}"/>
              </a:ext>
            </a:extLst>
          </p:cNvPr>
          <p:cNvCxnSpPr>
            <a:cxnSpLocks/>
            <a:endCxn id="28" idx="1"/>
          </p:cNvCxnSpPr>
          <p:nvPr/>
        </p:nvCxnSpPr>
        <p:spPr>
          <a:xfrm>
            <a:off x="10210800" y="5676900"/>
            <a:ext cx="2362200" cy="316230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8C8B69-B001-63D8-B513-9867FB391C0B}"/>
              </a:ext>
            </a:extLst>
          </p:cNvPr>
          <p:cNvPicPr>
            <a:picLocks noChangeAspect="1"/>
          </p:cNvPicPr>
          <p:nvPr/>
        </p:nvPicPr>
        <p:blipFill>
          <a:blip r:embed="rId2"/>
          <a:stretch>
            <a:fillRect/>
          </a:stretch>
        </p:blipFill>
        <p:spPr>
          <a:xfrm>
            <a:off x="965200" y="1790191"/>
            <a:ext cx="16357599" cy="6706615"/>
          </a:xfrm>
          <a:prstGeom prst="rect">
            <a:avLst/>
          </a:prstGeom>
        </p:spPr>
      </p:pic>
    </p:spTree>
    <p:extLst>
      <p:ext uri="{BB962C8B-B14F-4D97-AF65-F5344CB8AC3E}">
        <p14:creationId xmlns:p14="http://schemas.microsoft.com/office/powerpoint/2010/main" val="370336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7315200" y="11049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57150"/>
              <a:ext cx="2774633" cy="2224617"/>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8153400" y="4533900"/>
            <a:ext cx="9525000" cy="3323987"/>
          </a:xfrm>
          <a:prstGeom prst="rect">
            <a:avLst/>
          </a:prstGeom>
        </p:spPr>
        <p:txBody>
          <a:bodyPr wrap="square" lIns="0" tIns="0" rIns="0" bIns="0" rtlCol="0" anchor="t">
            <a:spAutoFit/>
          </a:bodyPr>
          <a:lstStyle/>
          <a:p>
            <a:pPr lvl="0" algn="ctr"/>
            <a:r>
              <a:rPr lang="vi-VN" sz="7200" b="1" dirty="0">
                <a:solidFill>
                  <a:srgbClr val="000000"/>
                </a:solidFill>
                <a:latin typeface="Cambria" panose="02040503050406030204" pitchFamily="18" charset="0"/>
                <a:ea typeface="Cambria" panose="02040503050406030204" pitchFamily="18" charset="0"/>
                <a:cs typeface="Canva Sans"/>
                <a:sym typeface="Canva Sans"/>
              </a:rPr>
              <a:t>Hoạt động 2. Tìm hiểu về các bộ phận </a:t>
            </a:r>
          </a:p>
          <a:p>
            <a:pPr lvl="0" algn="ctr"/>
            <a:r>
              <a:rPr lang="vi-VN" sz="7200" b="1" dirty="0">
                <a:solidFill>
                  <a:srgbClr val="000000"/>
                </a:solidFill>
                <a:latin typeface="Cambria" panose="02040503050406030204" pitchFamily="18" charset="0"/>
                <a:ea typeface="Cambria" panose="02040503050406030204" pitchFamily="18" charset="0"/>
                <a:cs typeface="Canva Sans"/>
                <a:sym typeface="Canva Sans"/>
              </a:rPr>
              <a:t>cơ bản của điện thoại </a:t>
            </a:r>
            <a:endParaRPr kumimoji="0" lang="en-US" sz="7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nva Sans"/>
              <a:sym typeface="Canva Sans"/>
            </a:endParaRPr>
          </a:p>
        </p:txBody>
      </p:sp>
      <p:sp>
        <p:nvSpPr>
          <p:cNvPr id="12" name="Freeform 7">
            <a:extLst>
              <a:ext uri="{FF2B5EF4-FFF2-40B4-BE49-F238E27FC236}">
                <a16:creationId xmlns:a16="http://schemas.microsoft.com/office/drawing/2014/main" id="{BEF7C771-AF5E-75E0-1D7C-5BC327FE52D8}"/>
              </a:ext>
            </a:extLst>
          </p:cNvPr>
          <p:cNvSpPr/>
          <p:nvPr/>
        </p:nvSpPr>
        <p:spPr>
          <a:xfrm>
            <a:off x="1905000" y="4327066"/>
            <a:ext cx="5181600" cy="59670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214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8972D340-3F79-83E0-E030-ABCB884F4276}"/>
              </a:ext>
            </a:extLst>
          </p:cNvPr>
          <p:cNvGrpSpPr/>
          <p:nvPr/>
        </p:nvGrpSpPr>
        <p:grpSpPr>
          <a:xfrm>
            <a:off x="143541" y="3194267"/>
            <a:ext cx="14465595" cy="5912521"/>
            <a:chOff x="5080000" y="744289"/>
            <a:chExt cx="6111165" cy="5965865"/>
          </a:xfrm>
        </p:grpSpPr>
        <p:pic>
          <p:nvPicPr>
            <p:cNvPr id="34" name="Picture 33">
              <a:extLst>
                <a:ext uri="{FF2B5EF4-FFF2-40B4-BE49-F238E27FC236}">
                  <a16:creationId xmlns:a16="http://schemas.microsoft.com/office/drawing/2014/main" id="{FF1E79CB-7DA0-2437-7021-92C445C44CC3}"/>
                </a:ext>
              </a:extLst>
            </p:cNvPr>
            <p:cNvPicPr>
              <a:picLocks noChangeAspect="1"/>
            </p:cNvPicPr>
            <p:nvPr/>
          </p:nvPicPr>
          <p:blipFill>
            <a:blip r:embed="rId4"/>
            <a:stretch>
              <a:fillRect/>
            </a:stretch>
          </p:blipFill>
          <p:spPr>
            <a:xfrm>
              <a:off x="5080000" y="744289"/>
              <a:ext cx="6111165" cy="5965865"/>
            </a:xfrm>
            <a:prstGeom prst="rect">
              <a:avLst/>
            </a:prstGeom>
          </p:spPr>
        </p:pic>
        <p:sp>
          <p:nvSpPr>
            <p:cNvPr id="35" name="TextBox 34">
              <a:extLst>
                <a:ext uri="{FF2B5EF4-FFF2-40B4-BE49-F238E27FC236}">
                  <a16:creationId xmlns:a16="http://schemas.microsoft.com/office/drawing/2014/main" id="{D41656A0-9D9D-3509-0457-7DABDC1ABC1D}"/>
                </a:ext>
              </a:extLst>
            </p:cNvPr>
            <p:cNvSpPr txBox="1"/>
            <p:nvPr/>
          </p:nvSpPr>
          <p:spPr>
            <a:xfrm>
              <a:off x="5212509" y="1250246"/>
              <a:ext cx="5762298" cy="4285637"/>
            </a:xfrm>
            <a:prstGeom prst="rect">
              <a:avLst/>
            </a:prstGeom>
            <a:noFill/>
          </p:spPr>
          <p:txBody>
            <a:bodyPr wrap="square" rtlCol="0">
              <a:spAutoFit/>
            </a:bodyPr>
            <a:lstStyle/>
            <a:p>
              <a:pPr algn="just" defTabSz="1371600">
                <a:defRPr/>
              </a:pPr>
              <a:r>
                <a:rPr lang="vi-VN" sz="5400" b="1" dirty="0">
                  <a:solidFill>
                    <a:prstClr val="black"/>
                  </a:solidFill>
                  <a:latin typeface="Cambria" panose="02040503050406030204" pitchFamily="18" charset="0"/>
                  <a:ea typeface="Cambria" panose="02040503050406030204" pitchFamily="18" charset="0"/>
                </a:rPr>
                <a:t>Điện thoại cố định thường gồm ba bộ phận cơ bản là: loa, micro và phím số. Điện thoại di động thường gồm các bộ phận cơ bản như: loa, micro, màn hình, camera, nút chỉnh âm lượng, cổng cắm sạc,…</a:t>
              </a:r>
            </a:p>
          </p:txBody>
        </p:sp>
      </p:grpSp>
      <p:pic>
        <p:nvPicPr>
          <p:cNvPr id="37" name="Picture 36" descr="A cartoon of a child holding a pencil and a notebook&#10;&#10;Description automatically generated">
            <a:extLst>
              <a:ext uri="{FF2B5EF4-FFF2-40B4-BE49-F238E27FC236}">
                <a16:creationId xmlns:a16="http://schemas.microsoft.com/office/drawing/2014/main" id="{244D92C9-AE3A-7D1E-B652-0EE85FFB26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6885" y="4685070"/>
            <a:ext cx="4370601" cy="5252130"/>
          </a:xfrm>
          <a:prstGeom prst="rect">
            <a:avLst/>
          </a:prstGeom>
        </p:spPr>
      </p:pic>
      <p:pic>
        <p:nvPicPr>
          <p:cNvPr id="38" name="Picture 37" descr="A close up of a logo&#10;&#10;Description automatically generated">
            <a:extLst>
              <a:ext uri="{FF2B5EF4-FFF2-40B4-BE49-F238E27FC236}">
                <a16:creationId xmlns:a16="http://schemas.microsoft.com/office/drawing/2014/main" id="{AAC41039-F039-6226-B273-6EE9D50D8A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6188" y="717698"/>
            <a:ext cx="7422726" cy="2139530"/>
          </a:xfrm>
          <a:prstGeom prst="rect">
            <a:avLst/>
          </a:prstGeom>
        </p:spPr>
      </p:pic>
      <p:pic>
        <p:nvPicPr>
          <p:cNvPr id="39" name="Picture 10">
            <a:extLst>
              <a:ext uri="{FF2B5EF4-FFF2-40B4-BE49-F238E27FC236}">
                <a16:creationId xmlns:a16="http://schemas.microsoft.com/office/drawing/2014/main" id="{92106999-40DC-6A08-831B-955C8187095A}"/>
              </a:ext>
            </a:extLst>
          </p:cNvPr>
          <p:cNvPicPr>
            <a:picLocks noChangeAspect="1"/>
          </p:cNvPicPr>
          <p:nvPr/>
        </p:nvPicPr>
        <p:blipFill>
          <a:blip r:embed="rId7"/>
          <a:srcRect/>
          <a:stretch>
            <a:fillRect/>
          </a:stretch>
        </p:blipFill>
        <p:spPr>
          <a:xfrm>
            <a:off x="12268200" y="-342900"/>
            <a:ext cx="4197875" cy="3820066"/>
          </a:xfrm>
          <a:prstGeom prst="rect">
            <a:avLst/>
          </a:prstGeom>
        </p:spPr>
      </p:pic>
    </p:spTree>
    <p:extLst>
      <p:ext uri="{BB962C8B-B14F-4D97-AF65-F5344CB8AC3E}">
        <p14:creationId xmlns:p14="http://schemas.microsoft.com/office/powerpoint/2010/main" val="174896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descr="A cartoon of a child holding a pencil and a notebook&#10;&#10;Description automatically generated">
            <a:extLst>
              <a:ext uri="{FF2B5EF4-FFF2-40B4-BE49-F238E27FC236}">
                <a16:creationId xmlns:a16="http://schemas.microsoft.com/office/drawing/2014/main" id="{36A2EDC8-BDC9-8565-C9BA-3FBA445B92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838" y="5034870"/>
            <a:ext cx="4370601" cy="5252130"/>
          </a:xfrm>
          <a:prstGeom prst="rect">
            <a:avLst/>
          </a:prstGeom>
        </p:spPr>
      </p:pic>
      <p:grpSp>
        <p:nvGrpSpPr>
          <p:cNvPr id="4" name="Group 3">
            <a:extLst>
              <a:ext uri="{FF2B5EF4-FFF2-40B4-BE49-F238E27FC236}">
                <a16:creationId xmlns:a16="http://schemas.microsoft.com/office/drawing/2014/main" id="{2B24A53C-B4FE-DB31-CD9D-A32A8E1F1FEE}"/>
              </a:ext>
            </a:extLst>
          </p:cNvPr>
          <p:cNvGrpSpPr/>
          <p:nvPr/>
        </p:nvGrpSpPr>
        <p:grpSpPr>
          <a:xfrm>
            <a:off x="6278880" y="4783455"/>
            <a:ext cx="11369040" cy="5084445"/>
            <a:chOff x="1594337" y="1602154"/>
            <a:chExt cx="9003323" cy="3477846"/>
          </a:xfrm>
        </p:grpSpPr>
        <p:sp>
          <p:nvSpPr>
            <p:cNvPr id="5" name="Rounded Rectangle 8">
              <a:extLst>
                <a:ext uri="{FF2B5EF4-FFF2-40B4-BE49-F238E27FC236}">
                  <a16:creationId xmlns:a16="http://schemas.microsoft.com/office/drawing/2014/main" id="{E0929922-0676-B6AA-6C99-18E615BF3558}"/>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400">
                <a:solidFill>
                  <a:prstClr val="white"/>
                </a:solidFill>
                <a:latin typeface="Arial" panose="020B0604020202020204" pitchFamily="34" charset="0"/>
              </a:endParaRPr>
            </a:p>
          </p:txBody>
        </p:sp>
        <p:sp>
          <p:nvSpPr>
            <p:cNvPr id="6" name="Rounded Rectangle 9">
              <a:extLst>
                <a:ext uri="{FF2B5EF4-FFF2-40B4-BE49-F238E27FC236}">
                  <a16:creationId xmlns:a16="http://schemas.microsoft.com/office/drawing/2014/main" id="{0EC4C68C-D942-E9EC-F086-ACB1DB82C638}"/>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defRPr/>
              </a:pPr>
              <a:r>
                <a:rPr lang="vi-VN" sz="4800" b="1" dirty="0">
                  <a:solidFill>
                    <a:srgbClr val="FF0000"/>
                  </a:solidFill>
                  <a:latin typeface="Cambria" panose="02040503050406030204" pitchFamily="18" charset="0"/>
                  <a:ea typeface="Cambria" panose="02040503050406030204" pitchFamily="18" charset="0"/>
                </a:rPr>
                <a:t>Tìm hiểu các bộ phận cơ bản của điện thoại giúp ta có thể sử dụng điện thoại đúng cách hơn, với từng bộ phận để sử dụng đúng chức năng của nó, tránh gây ra hỏng hóc. </a:t>
              </a:r>
            </a:p>
          </p:txBody>
        </p:sp>
      </p:grpSp>
      <p:grpSp>
        <p:nvGrpSpPr>
          <p:cNvPr id="7" name="Group 6">
            <a:extLst>
              <a:ext uri="{FF2B5EF4-FFF2-40B4-BE49-F238E27FC236}">
                <a16:creationId xmlns:a16="http://schemas.microsoft.com/office/drawing/2014/main" id="{E4D236EC-461B-07F1-0A8D-60AA592258AB}"/>
              </a:ext>
            </a:extLst>
          </p:cNvPr>
          <p:cNvGrpSpPr/>
          <p:nvPr/>
        </p:nvGrpSpPr>
        <p:grpSpPr>
          <a:xfrm>
            <a:off x="4495800" y="1055176"/>
            <a:ext cx="13182600" cy="2773964"/>
            <a:chOff x="310800" y="1911333"/>
            <a:chExt cx="5650162" cy="3047186"/>
          </a:xfrm>
        </p:grpSpPr>
        <p:sp>
          <p:nvSpPr>
            <p:cNvPr id="8" name="Google Shape;718;p33">
              <a:extLst>
                <a:ext uri="{FF2B5EF4-FFF2-40B4-BE49-F238E27FC236}">
                  <a16:creationId xmlns:a16="http://schemas.microsoft.com/office/drawing/2014/main" id="{4244B0EA-F467-1A12-0A8E-36EDA4EC8499}"/>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82850" tIns="182850" rIns="182850" bIns="182850" anchor="ctr" anchorCtr="0">
              <a:noAutofit/>
            </a:bodyPr>
            <a:lstStyle/>
            <a:p>
              <a:pPr defTabSz="1828755">
                <a:buClr>
                  <a:srgbClr val="000000"/>
                </a:buClr>
                <a:defRPr/>
              </a:pPr>
              <a:endParaRPr sz="3600" kern="0">
                <a:solidFill>
                  <a:srgbClr val="000000"/>
                </a:solidFill>
                <a:latin typeface="Arial"/>
                <a:cs typeface="Arial"/>
                <a:sym typeface="Arial"/>
              </a:endParaRPr>
            </a:p>
          </p:txBody>
        </p:sp>
        <p:sp>
          <p:nvSpPr>
            <p:cNvPr id="9" name="Google Shape;718;p33">
              <a:extLst>
                <a:ext uri="{FF2B5EF4-FFF2-40B4-BE49-F238E27FC236}">
                  <a16:creationId xmlns:a16="http://schemas.microsoft.com/office/drawing/2014/main" id="{6D3286F4-0BF0-8A08-956D-FC6ADA8FAD0C}"/>
                </a:ext>
              </a:extLst>
            </p:cNvPr>
            <p:cNvSpPr/>
            <p:nvPr/>
          </p:nvSpPr>
          <p:spPr>
            <a:xfrm>
              <a:off x="506759" y="2300776"/>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274320" tIns="274320" rIns="274320" bIns="182850" anchor="t" anchorCtr="0">
              <a:noAutofit/>
            </a:bodyPr>
            <a:lstStyle/>
            <a:p>
              <a:pPr algn="ctr" defTabSz="1828755">
                <a:buClr>
                  <a:srgbClr val="000000"/>
                </a:buClr>
                <a:defRPr/>
              </a:pPr>
              <a:r>
                <a:rPr lang="vi-VN" sz="4800" kern="0" dirty="0">
                  <a:solidFill>
                    <a:srgbClr val="002060"/>
                  </a:solidFill>
                  <a:latin typeface="Cambria" panose="02040503050406030204" pitchFamily="18" charset="0"/>
                  <a:ea typeface="Cambria" panose="02040503050406030204" pitchFamily="18" charset="0"/>
                  <a:cs typeface="Arial"/>
                  <a:sym typeface="Arial"/>
                </a:rPr>
                <a:t>“Theo em, việc tìm hiểu số lượng từng bộ phận của điện thoại như vậy có tác dụng gì?</a:t>
              </a:r>
            </a:p>
          </p:txBody>
        </p:sp>
        <p:pic>
          <p:nvPicPr>
            <p:cNvPr id="10" name="Picture 9">
              <a:extLst>
                <a:ext uri="{FF2B5EF4-FFF2-40B4-BE49-F238E27FC236}">
                  <a16:creationId xmlns:a16="http://schemas.microsoft.com/office/drawing/2014/main" id="{A9E70664-A984-AE89-FCC5-3D7043A85EAC}"/>
                </a:ext>
              </a:extLst>
            </p:cNvPr>
            <p:cNvPicPr>
              <a:picLocks noChangeAspect="1"/>
            </p:cNvPicPr>
            <p:nvPr/>
          </p:nvPicPr>
          <p:blipFill rotWithShape="1">
            <a:blip r:embed="rId5"/>
            <a:srcRect t="16340" b="43951"/>
            <a:stretch/>
          </p:blipFill>
          <p:spPr>
            <a:xfrm>
              <a:off x="2570162" y="4315458"/>
              <a:ext cx="730339" cy="643061"/>
            </a:xfrm>
            <a:prstGeom prst="rect">
              <a:avLst/>
            </a:prstGeom>
          </p:spPr>
        </p:pic>
        <p:grpSp>
          <p:nvGrpSpPr>
            <p:cNvPr id="11" name="Google Shape;724;p33">
              <a:extLst>
                <a:ext uri="{FF2B5EF4-FFF2-40B4-BE49-F238E27FC236}">
                  <a16:creationId xmlns:a16="http://schemas.microsoft.com/office/drawing/2014/main" id="{B357BDDA-EC27-D165-AEFD-14C6533A5B70}"/>
                </a:ext>
              </a:extLst>
            </p:cNvPr>
            <p:cNvGrpSpPr/>
            <p:nvPr/>
          </p:nvGrpSpPr>
          <p:grpSpPr>
            <a:xfrm>
              <a:off x="1906680" y="1911333"/>
              <a:ext cx="1854260" cy="523163"/>
              <a:chOff x="1639601" y="539501"/>
              <a:chExt cx="1091683" cy="548641"/>
            </a:xfrm>
          </p:grpSpPr>
          <p:sp>
            <p:nvSpPr>
              <p:cNvPr id="12" name="Google Shape;725;p33">
                <a:extLst>
                  <a:ext uri="{FF2B5EF4-FFF2-40B4-BE49-F238E27FC236}">
                    <a16:creationId xmlns:a16="http://schemas.microsoft.com/office/drawing/2014/main" id="{FC092160-4DF2-AD8E-BF2C-349FF8D4AA48}"/>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82850" tIns="182850" rIns="182850" bIns="182850" anchor="ctr" anchorCtr="0">
                <a:noAutofit/>
              </a:bodyPr>
              <a:lstStyle/>
              <a:p>
                <a:pPr defTabSz="1828755">
                  <a:buClr>
                    <a:srgbClr val="000000"/>
                  </a:buClr>
                  <a:defRPr/>
                </a:pPr>
                <a:endParaRPr sz="3600" kern="0">
                  <a:solidFill>
                    <a:srgbClr val="000000"/>
                  </a:solidFill>
                  <a:latin typeface="Arial"/>
                  <a:cs typeface="Arial"/>
                  <a:sym typeface="Arial"/>
                </a:endParaRPr>
              </a:p>
            </p:txBody>
          </p:sp>
          <p:sp>
            <p:nvSpPr>
              <p:cNvPr id="13" name="Google Shape;726;p33">
                <a:extLst>
                  <a:ext uri="{FF2B5EF4-FFF2-40B4-BE49-F238E27FC236}">
                    <a16:creationId xmlns:a16="http://schemas.microsoft.com/office/drawing/2014/main" id="{4ACF23FC-1863-473C-B2E9-16B5EF534134}"/>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defRPr/>
                </a:pPr>
                <a:endParaRPr sz="3600" kern="0">
                  <a:solidFill>
                    <a:srgbClr val="000000"/>
                  </a:solidFill>
                  <a:latin typeface="Arial"/>
                  <a:cs typeface="Arial"/>
                  <a:sym typeface="Arial"/>
                </a:endParaRPr>
              </a:p>
            </p:txBody>
          </p:sp>
          <p:sp>
            <p:nvSpPr>
              <p:cNvPr id="14" name="Google Shape;727;p33">
                <a:extLst>
                  <a:ext uri="{FF2B5EF4-FFF2-40B4-BE49-F238E27FC236}">
                    <a16:creationId xmlns:a16="http://schemas.microsoft.com/office/drawing/2014/main" id="{225517A0-A435-ADC3-4BA0-0D975577B316}"/>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defRPr/>
                </a:pPr>
                <a:endParaRPr sz="3600" kern="0">
                  <a:solidFill>
                    <a:srgbClr val="000000"/>
                  </a:solidFill>
                  <a:latin typeface="Arial"/>
                  <a:cs typeface="Arial"/>
                  <a:sym typeface="Arial"/>
                </a:endParaRPr>
              </a:p>
            </p:txBody>
          </p:sp>
        </p:grpSp>
      </p:grpSp>
    </p:spTree>
    <p:extLst>
      <p:ext uri="{BB962C8B-B14F-4D97-AF65-F5344CB8AC3E}">
        <p14:creationId xmlns:p14="http://schemas.microsoft.com/office/powerpoint/2010/main" val="109421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4918748" y="-626708"/>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1286914" y="2018689"/>
            <a:ext cx="7978637" cy="9386632"/>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1028700" y="3069909"/>
            <a:ext cx="9393142" cy="7653268"/>
            <a:chOff x="0" y="0"/>
            <a:chExt cx="2473914" cy="2015676"/>
          </a:xfrm>
          <a:solidFill>
            <a:schemeClr val="accent6">
              <a:lumMod val="20000"/>
              <a:lumOff val="80000"/>
            </a:schemeClr>
          </a:solidFill>
        </p:grpSpPr>
        <p:sp>
          <p:nvSpPr>
            <p:cNvPr id="6" name="Freeform 6"/>
            <p:cNvSpPr/>
            <p:nvPr/>
          </p:nvSpPr>
          <p:spPr>
            <a:xfrm>
              <a:off x="0" y="0"/>
              <a:ext cx="2473914" cy="2015676"/>
            </a:xfrm>
            <a:custGeom>
              <a:avLst/>
              <a:gdLst/>
              <a:ahLst/>
              <a:cxnLst/>
              <a:rect l="l" t="t" r="r" b="b"/>
              <a:pathLst>
                <a:path w="2473914" h="2015676">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57150"/>
              <a:ext cx="2473914" cy="2072826"/>
            </a:xfrm>
            <a:prstGeom prst="rect">
              <a:avLst/>
            </a:prstGeom>
            <a:grpFill/>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flipH="1">
            <a:off x="-1286629" y="-431434"/>
            <a:ext cx="5603193" cy="4900247"/>
          </a:xfrm>
          <a:custGeom>
            <a:avLst/>
            <a:gdLst/>
            <a:ahLst/>
            <a:cxnLst/>
            <a:rect l="l" t="t" r="r" b="b"/>
            <a:pathLst>
              <a:path w="5603193" h="4900247">
                <a:moveTo>
                  <a:pt x="5603193" y="0"/>
                </a:moveTo>
                <a:lnTo>
                  <a:pt x="0" y="0"/>
                </a:lnTo>
                <a:lnTo>
                  <a:pt x="0" y="4900247"/>
                </a:lnTo>
                <a:lnTo>
                  <a:pt x="5603193" y="4900247"/>
                </a:lnTo>
                <a:lnTo>
                  <a:pt x="560319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753695">
            <a:off x="8607328" y="732714"/>
            <a:ext cx="3629027" cy="4674391"/>
          </a:xfrm>
          <a:custGeom>
            <a:avLst/>
            <a:gdLst/>
            <a:ahLst/>
            <a:cxnLst/>
            <a:rect l="l" t="t" r="r" b="b"/>
            <a:pathLst>
              <a:path w="3629027" h="4674391">
                <a:moveTo>
                  <a:pt x="0" y="0"/>
                </a:moveTo>
                <a:lnTo>
                  <a:pt x="3629028" y="0"/>
                </a:lnTo>
                <a:lnTo>
                  <a:pt x="3629028" y="4674391"/>
                </a:lnTo>
                <a:lnTo>
                  <a:pt x="0" y="46743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8F47CB3E-8375-233A-9DD9-6960CE006E0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00200" y="4610100"/>
            <a:ext cx="8315665" cy="6425741"/>
          </a:xfrm>
          <a:prstGeom prst="rect">
            <a:avLst/>
          </a:prstGeom>
        </p:spPr>
      </p:pic>
    </p:spTree>
    <p:extLst>
      <p:ext uri="{BB962C8B-B14F-4D97-AF65-F5344CB8AC3E}">
        <p14:creationId xmlns:p14="http://schemas.microsoft.com/office/powerpoint/2010/main" val="382716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2498597" y="-108828"/>
            <a:ext cx="6582509" cy="10746953"/>
          </a:xfrm>
          <a:custGeom>
            <a:avLst/>
            <a:gdLst/>
            <a:ahLst/>
            <a:cxnLst/>
            <a:rect l="l" t="t" r="r" b="b"/>
            <a:pathLst>
              <a:path w="6582509" h="10746953">
                <a:moveTo>
                  <a:pt x="0" y="0"/>
                </a:moveTo>
                <a:lnTo>
                  <a:pt x="6582509" y="0"/>
                </a:lnTo>
                <a:lnTo>
                  <a:pt x="6582509" y="10746953"/>
                </a:lnTo>
                <a:lnTo>
                  <a:pt x="0" y="10746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797725">
            <a:off x="13679956" y="-1054879"/>
            <a:ext cx="4476702" cy="4994292"/>
          </a:xfrm>
          <a:custGeom>
            <a:avLst/>
            <a:gdLst/>
            <a:ahLst/>
            <a:cxnLst/>
            <a:rect l="l" t="t" r="r" b="b"/>
            <a:pathLst>
              <a:path w="4476702" h="4994292">
                <a:moveTo>
                  <a:pt x="0" y="0"/>
                </a:moveTo>
                <a:lnTo>
                  <a:pt x="4476701" y="0"/>
                </a:lnTo>
                <a:lnTo>
                  <a:pt x="4476701" y="4994292"/>
                </a:lnTo>
                <a:lnTo>
                  <a:pt x="0" y="4994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4944550" y="2366363"/>
            <a:ext cx="5751911" cy="14071953"/>
          </a:xfrm>
          <a:custGeom>
            <a:avLst/>
            <a:gdLst/>
            <a:ahLst/>
            <a:cxnLst/>
            <a:rect l="l" t="t" r="r" b="b"/>
            <a:pathLst>
              <a:path w="5751911" h="14071953">
                <a:moveTo>
                  <a:pt x="0" y="0"/>
                </a:moveTo>
                <a:lnTo>
                  <a:pt x="5751911" y="0"/>
                </a:lnTo>
                <a:lnTo>
                  <a:pt x="5751911" y="14071954"/>
                </a:lnTo>
                <a:lnTo>
                  <a:pt x="0" y="140719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flipH="1">
            <a:off x="792658" y="5143500"/>
            <a:ext cx="4946577" cy="5519194"/>
          </a:xfrm>
          <a:custGeom>
            <a:avLst/>
            <a:gdLst/>
            <a:ahLst/>
            <a:cxnLst/>
            <a:rect l="l" t="t" r="r" b="b"/>
            <a:pathLst>
              <a:path w="4946577" h="5519194">
                <a:moveTo>
                  <a:pt x="4946577" y="0"/>
                </a:moveTo>
                <a:lnTo>
                  <a:pt x="0" y="0"/>
                </a:lnTo>
                <a:lnTo>
                  <a:pt x="0" y="5519194"/>
                </a:lnTo>
                <a:lnTo>
                  <a:pt x="4946577" y="5519194"/>
                </a:lnTo>
                <a:lnTo>
                  <a:pt x="494657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flipH="1">
            <a:off x="11066058" y="4957733"/>
            <a:ext cx="6322410" cy="7438130"/>
          </a:xfrm>
          <a:custGeom>
            <a:avLst/>
            <a:gdLst/>
            <a:ahLst/>
            <a:cxnLst/>
            <a:rect l="l" t="t" r="r" b="b"/>
            <a:pathLst>
              <a:path w="6322410" h="7438130">
                <a:moveTo>
                  <a:pt x="6322410" y="0"/>
                </a:moveTo>
                <a:lnTo>
                  <a:pt x="0" y="0"/>
                </a:lnTo>
                <a:lnTo>
                  <a:pt x="0" y="7438130"/>
                </a:lnTo>
                <a:lnTo>
                  <a:pt x="6322410" y="7438130"/>
                </a:lnTo>
                <a:lnTo>
                  <a:pt x="632241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5976517" y="-809891"/>
            <a:ext cx="4294014" cy="3427404"/>
          </a:xfrm>
          <a:custGeom>
            <a:avLst/>
            <a:gdLst/>
            <a:ahLst/>
            <a:cxnLst/>
            <a:rect l="l" t="t" r="r" b="b"/>
            <a:pathLst>
              <a:path w="4294014" h="3427404">
                <a:moveTo>
                  <a:pt x="0" y="0"/>
                </a:moveTo>
                <a:lnTo>
                  <a:pt x="4294014" y="0"/>
                </a:lnTo>
                <a:lnTo>
                  <a:pt x="4294014" y="3427404"/>
                </a:lnTo>
                <a:lnTo>
                  <a:pt x="0" y="34274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Freeform 10"/>
          <p:cNvSpPr/>
          <p:nvPr/>
        </p:nvSpPr>
        <p:spPr>
          <a:xfrm rot="-526312">
            <a:off x="6081818" y="6805324"/>
            <a:ext cx="5385775" cy="4905951"/>
          </a:xfrm>
          <a:custGeom>
            <a:avLst/>
            <a:gdLst/>
            <a:ahLst/>
            <a:cxnLst/>
            <a:rect l="l" t="t" r="r" b="b"/>
            <a:pathLst>
              <a:path w="5385775" h="4905951">
                <a:moveTo>
                  <a:pt x="0" y="0"/>
                </a:moveTo>
                <a:lnTo>
                  <a:pt x="5385774" y="0"/>
                </a:lnTo>
                <a:lnTo>
                  <a:pt x="5385774" y="4905952"/>
                </a:lnTo>
                <a:lnTo>
                  <a:pt x="0" y="490595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pic>
        <p:nvPicPr>
          <p:cNvPr id="11" name="Picture 10">
            <a:extLst>
              <a:ext uri="{FF2B5EF4-FFF2-40B4-BE49-F238E27FC236}">
                <a16:creationId xmlns:a16="http://schemas.microsoft.com/office/drawing/2014/main" id="{00DDBFBD-5F51-5496-43A2-8023EDF3986F}"/>
              </a:ext>
            </a:extLst>
          </p:cNvPr>
          <p:cNvPicPr>
            <a:picLocks noChangeAspect="1"/>
          </p:cNvPicPr>
          <p:nvPr/>
        </p:nvPicPr>
        <p:blipFill>
          <a:blip r:embed="rId17"/>
          <a:stretch>
            <a:fillRect/>
          </a:stretch>
        </p:blipFill>
        <p:spPr>
          <a:xfrm>
            <a:off x="4267200" y="2324100"/>
            <a:ext cx="9047248" cy="5200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108024" b="-108024"/>
            </a:stretch>
          </a:blipFill>
        </p:spPr>
        <p:txBody>
          <a:bodyPr/>
          <a:lstStyle/>
          <a:p>
            <a:endParaRPr lang="en-US"/>
          </a:p>
        </p:txBody>
      </p:sp>
      <p:sp>
        <p:nvSpPr>
          <p:cNvPr id="15" name="Rectangle: Rounded Corners 14">
            <a:extLst>
              <a:ext uri="{FF2B5EF4-FFF2-40B4-BE49-F238E27FC236}">
                <a16:creationId xmlns:a16="http://schemas.microsoft.com/office/drawing/2014/main" id="{4EC07A98-6111-C4B3-FE3F-D43610D635B2}"/>
              </a:ext>
            </a:extLst>
          </p:cNvPr>
          <p:cNvSpPr/>
          <p:nvPr/>
        </p:nvSpPr>
        <p:spPr>
          <a:xfrm>
            <a:off x="533400" y="495300"/>
            <a:ext cx="17526000" cy="9144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Freeform 2">
            <a:extLst>
              <a:ext uri="{FF2B5EF4-FFF2-40B4-BE49-F238E27FC236}">
                <a16:creationId xmlns:a16="http://schemas.microsoft.com/office/drawing/2014/main" id="{27062BB9-7B01-EF0E-33C8-34185E0F9EAB}"/>
              </a:ext>
            </a:extLst>
          </p:cNvPr>
          <p:cNvSpPr/>
          <p:nvPr/>
        </p:nvSpPr>
        <p:spPr>
          <a:xfrm>
            <a:off x="1219200" y="4533900"/>
            <a:ext cx="2584464" cy="5342561"/>
          </a:xfrm>
          <a:custGeom>
            <a:avLst/>
            <a:gdLst/>
            <a:ahLst/>
            <a:cxnLst/>
            <a:rect l="l" t="t" r="r" b="b"/>
            <a:pathLst>
              <a:path w="2584464" h="5342561">
                <a:moveTo>
                  <a:pt x="0" y="0"/>
                </a:moveTo>
                <a:lnTo>
                  <a:pt x="2584464" y="0"/>
                </a:lnTo>
                <a:lnTo>
                  <a:pt x="2584464" y="5342561"/>
                </a:lnTo>
                <a:lnTo>
                  <a:pt x="0" y="53425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4">
            <a:extLst>
              <a:ext uri="{FF2B5EF4-FFF2-40B4-BE49-F238E27FC236}">
                <a16:creationId xmlns:a16="http://schemas.microsoft.com/office/drawing/2014/main" id="{E9140EC4-2F0C-07BC-A2AB-CC0364BE6D46}"/>
              </a:ext>
            </a:extLst>
          </p:cNvPr>
          <p:cNvSpPr/>
          <p:nvPr/>
        </p:nvSpPr>
        <p:spPr>
          <a:xfrm>
            <a:off x="3886200" y="876300"/>
            <a:ext cx="11887200" cy="4648200"/>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dirty="0"/>
          </a:p>
        </p:txBody>
      </p:sp>
      <p:sp>
        <p:nvSpPr>
          <p:cNvPr id="18" name="TextBox 17">
            <a:extLst>
              <a:ext uri="{FF2B5EF4-FFF2-40B4-BE49-F238E27FC236}">
                <a16:creationId xmlns:a16="http://schemas.microsoft.com/office/drawing/2014/main" id="{0AE760A5-4488-21FB-A34E-2BF4E0A71DB7}"/>
              </a:ext>
            </a:extLst>
          </p:cNvPr>
          <p:cNvSpPr txBox="1"/>
          <p:nvPr/>
        </p:nvSpPr>
        <p:spPr>
          <a:xfrm>
            <a:off x="4114800" y="952500"/>
            <a:ext cx="11353800" cy="4524315"/>
          </a:xfrm>
          <a:prstGeom prst="rect">
            <a:avLst/>
          </a:prstGeom>
          <a:noFill/>
        </p:spPr>
        <p:txBody>
          <a:bodyPr wrap="square" rtlCol="0">
            <a:spAutoFit/>
          </a:bodyPr>
          <a:lstStyle/>
          <a:p>
            <a:pPr algn="just" rtl="0">
              <a:spcBef>
                <a:spcPts val="0"/>
              </a:spcBef>
              <a:spcAft>
                <a:spcPts val="500"/>
              </a:spcAft>
            </a:pPr>
            <a:r>
              <a:rPr lang="en-US" sz="4800" b="1" i="0" u="none" strike="noStrike" dirty="0" err="1">
                <a:solidFill>
                  <a:srgbClr val="002060"/>
                </a:solidFill>
                <a:effectLst/>
                <a:latin typeface="Cambria" panose="02040503050406030204" pitchFamily="18" charset="0"/>
                <a:ea typeface="Cambria" panose="02040503050406030204" pitchFamily="18" charset="0"/>
              </a:rPr>
              <a:t>Bố</a:t>
            </a:r>
            <a:r>
              <a:rPr lang="en-US" sz="4800" b="1" i="0" u="none" strike="noStrike" dirty="0">
                <a:solidFill>
                  <a:srgbClr val="002060"/>
                </a:solidFill>
                <a:effectLst/>
                <a:latin typeface="Cambria" panose="02040503050406030204" pitchFamily="18" charset="0"/>
                <a:ea typeface="Cambria" panose="02040503050406030204" pitchFamily="18" charset="0"/>
              </a:rPr>
              <a:t> Minh </a:t>
            </a:r>
            <a:r>
              <a:rPr lang="en-US" sz="4800" b="1" i="0" u="none" strike="noStrike" dirty="0" err="1">
                <a:solidFill>
                  <a:srgbClr val="002060"/>
                </a:solidFill>
                <a:effectLst/>
                <a:latin typeface="Cambria" panose="02040503050406030204" pitchFamily="18" charset="0"/>
                <a:ea typeface="Cambria" panose="02040503050406030204" pitchFamily="18" charset="0"/>
              </a:rPr>
              <a:t>đi</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công</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tác</a:t>
            </a:r>
            <a:r>
              <a:rPr lang="en-US" sz="4800" b="1" i="0" u="none" strike="noStrike" dirty="0">
                <a:solidFill>
                  <a:srgbClr val="002060"/>
                </a:solidFill>
                <a:effectLst/>
                <a:latin typeface="Cambria" panose="02040503050406030204" pitchFamily="18" charset="0"/>
                <a:ea typeface="Cambria" panose="02040503050406030204" pitchFamily="18" charset="0"/>
              </a:rPr>
              <a:t> xa </a:t>
            </a:r>
            <a:r>
              <a:rPr lang="en-US" sz="4800" b="1" i="0" u="none" strike="noStrike" dirty="0" err="1">
                <a:solidFill>
                  <a:srgbClr val="002060"/>
                </a:solidFill>
                <a:effectLst/>
                <a:latin typeface="Cambria" panose="02040503050406030204" pitchFamily="18" charset="0"/>
                <a:ea typeface="Cambria" panose="02040503050406030204" pitchFamily="18" charset="0"/>
              </a:rPr>
              <a:t>nhà</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phải</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mấy</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tháng</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bố</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mới</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về</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một</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lần</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Tối</a:t>
            </a:r>
            <a:r>
              <a:rPr lang="en-US" sz="4800" b="1" i="0" u="none" strike="noStrike" dirty="0">
                <a:solidFill>
                  <a:srgbClr val="002060"/>
                </a:solidFill>
                <a:effectLst/>
                <a:latin typeface="Cambria" panose="02040503050406030204" pitchFamily="18" charset="0"/>
                <a:ea typeface="Cambria" panose="02040503050406030204" pitchFamily="18" charset="0"/>
              </a:rPr>
              <a:t> nay, Minh </a:t>
            </a:r>
            <a:r>
              <a:rPr lang="en-US" sz="4800" b="1" i="0" u="none" strike="noStrike" dirty="0" err="1">
                <a:solidFill>
                  <a:srgbClr val="002060"/>
                </a:solidFill>
                <a:effectLst/>
                <a:latin typeface="Cambria" panose="02040503050406030204" pitchFamily="18" charset="0"/>
                <a:ea typeface="Cambria" panose="02040503050406030204" pitchFamily="18" charset="0"/>
              </a:rPr>
              <a:t>rất</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nhớ</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bố</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muốn</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khoe</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với</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bố</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về</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việc</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làm</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tốt</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của</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mình</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chiều</a:t>
            </a:r>
            <a:r>
              <a:rPr lang="en-US" sz="4800" b="1" i="0" u="none" strike="noStrike" dirty="0">
                <a:solidFill>
                  <a:srgbClr val="002060"/>
                </a:solidFill>
                <a:effectLst/>
                <a:latin typeface="Cambria" panose="02040503050406030204" pitchFamily="18" charset="0"/>
                <a:ea typeface="Cambria" panose="02040503050406030204" pitchFamily="18" charset="0"/>
              </a:rPr>
              <a:t> nay. Theo </a:t>
            </a:r>
            <a:r>
              <a:rPr lang="en-US" sz="4800" b="1" i="0" u="none" strike="noStrike" dirty="0" err="1">
                <a:solidFill>
                  <a:srgbClr val="002060"/>
                </a:solidFill>
                <a:effectLst/>
                <a:latin typeface="Cambria" panose="02040503050406030204" pitchFamily="18" charset="0"/>
                <a:ea typeface="Cambria" panose="02040503050406030204" pitchFamily="18" charset="0"/>
              </a:rPr>
              <a:t>em</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có</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cách</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nào</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để</a:t>
            </a:r>
            <a:r>
              <a:rPr lang="en-US" sz="4800" b="1" i="0" u="none" strike="noStrike" dirty="0">
                <a:solidFill>
                  <a:srgbClr val="002060"/>
                </a:solidFill>
                <a:effectLst/>
                <a:latin typeface="Cambria" panose="02040503050406030204" pitchFamily="18" charset="0"/>
                <a:ea typeface="Cambria" panose="02040503050406030204" pitchFamily="18" charset="0"/>
              </a:rPr>
              <a:t> Minh </a:t>
            </a:r>
            <a:r>
              <a:rPr lang="en-US" sz="4800" b="1" i="0" u="none" strike="noStrike" dirty="0" err="1">
                <a:solidFill>
                  <a:srgbClr val="002060"/>
                </a:solidFill>
                <a:effectLst/>
                <a:latin typeface="Cambria" panose="02040503050406030204" pitchFamily="18" charset="0"/>
                <a:ea typeface="Cambria" panose="02040503050406030204" pitchFamily="18" charset="0"/>
              </a:rPr>
              <a:t>có</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thế</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kể</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với</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bố</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về</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việc</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làm</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tốt</a:t>
            </a:r>
            <a:r>
              <a:rPr lang="en-US" sz="4800" b="1" i="0" u="none" strike="noStrike" dirty="0">
                <a:solidFill>
                  <a:srgbClr val="002060"/>
                </a:solidFill>
                <a:effectLst/>
                <a:latin typeface="Cambria" panose="02040503050406030204" pitchFamily="18" charset="0"/>
                <a:ea typeface="Cambria" panose="02040503050406030204" pitchFamily="18" charset="0"/>
              </a:rPr>
              <a:t> </a:t>
            </a:r>
            <a:r>
              <a:rPr lang="en-US" sz="4800" b="1" i="0" u="none" strike="noStrike" dirty="0" err="1">
                <a:solidFill>
                  <a:srgbClr val="002060"/>
                </a:solidFill>
                <a:effectLst/>
                <a:latin typeface="Cambria" panose="02040503050406030204" pitchFamily="18" charset="0"/>
                <a:ea typeface="Cambria" panose="02040503050406030204" pitchFamily="18" charset="0"/>
              </a:rPr>
              <a:t>đó</a:t>
            </a:r>
            <a:r>
              <a:rPr lang="en-US" sz="4800" b="1" i="0" u="none" strike="noStrike" dirty="0">
                <a:solidFill>
                  <a:srgbClr val="002060"/>
                </a:solidFill>
                <a:effectLst/>
                <a:latin typeface="Cambria" panose="02040503050406030204" pitchFamily="18" charset="0"/>
                <a:ea typeface="Cambria" panose="02040503050406030204" pitchFamily="18" charset="0"/>
              </a:rPr>
              <a:t>.</a:t>
            </a:r>
            <a:endParaRPr lang="en-US" sz="4800" b="1" dirty="0">
              <a:solidFill>
                <a:srgbClr val="002060"/>
              </a:solidFill>
              <a:effectLst/>
              <a:latin typeface="Cambria" panose="02040503050406030204" pitchFamily="18" charset="0"/>
              <a:ea typeface="Cambria" panose="02040503050406030204" pitchFamily="18" charset="0"/>
            </a:endParaRPr>
          </a:p>
        </p:txBody>
      </p:sp>
      <p:pic>
        <p:nvPicPr>
          <p:cNvPr id="19" name="1">
            <a:hlinkClick r:id="" action="ppaction://media"/>
            <a:extLst>
              <a:ext uri="{FF2B5EF4-FFF2-40B4-BE49-F238E27FC236}">
                <a16:creationId xmlns:a16="http://schemas.microsoft.com/office/drawing/2014/main" id="{366763E0-B361-E813-2B26-3A47EDA0B69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000" y="800100"/>
            <a:ext cx="812800" cy="812800"/>
          </a:xfrm>
          <a:prstGeom prst="rect">
            <a:avLst/>
          </a:prstGeom>
        </p:spPr>
      </p:pic>
      <p:sp>
        <p:nvSpPr>
          <p:cNvPr id="20" name="Freeform 3">
            <a:extLst>
              <a:ext uri="{FF2B5EF4-FFF2-40B4-BE49-F238E27FC236}">
                <a16:creationId xmlns:a16="http://schemas.microsoft.com/office/drawing/2014/main" id="{0A89F9A1-754F-A417-5A3F-310CA0C29E2A}"/>
              </a:ext>
            </a:extLst>
          </p:cNvPr>
          <p:cNvSpPr/>
          <p:nvPr/>
        </p:nvSpPr>
        <p:spPr>
          <a:xfrm>
            <a:off x="10591800" y="5600700"/>
            <a:ext cx="4487759" cy="4017225"/>
          </a:xfrm>
          <a:custGeom>
            <a:avLst/>
            <a:gdLst/>
            <a:ahLst/>
            <a:cxnLst/>
            <a:rect l="l" t="t" r="r" b="b"/>
            <a:pathLst>
              <a:path w="6697559" h="6379425">
                <a:moveTo>
                  <a:pt x="0" y="0"/>
                </a:moveTo>
                <a:lnTo>
                  <a:pt x="6697559" y="0"/>
                </a:lnTo>
                <a:lnTo>
                  <a:pt x="6697559" y="6379425"/>
                </a:lnTo>
                <a:lnTo>
                  <a:pt x="0" y="6379425"/>
                </a:lnTo>
                <a:lnTo>
                  <a:pt x="0" y="0"/>
                </a:lnTo>
                <a:close/>
              </a:path>
            </a:pathLst>
          </a:custGeom>
          <a:blipFill>
            <a:blip r:embed="rId8"/>
            <a:stretch>
              <a:fillRect/>
            </a:stretch>
          </a:blipFill>
        </p:spPr>
        <p:txBody>
          <a:bodyPr/>
          <a:lstStyle/>
          <a:p>
            <a:endParaRPr lang="en-US"/>
          </a:p>
        </p:txBody>
      </p:sp>
      <p:pic>
        <p:nvPicPr>
          <p:cNvPr id="1026" name="Picture 2" descr="Hình ảnh Phim Hoạt Hình Dễ Thương Phim Hoạt Hình Cậu Bé đáng Yêu PNG , Phim  Hoạt Hình Dễ Thương, Cậu Bé, Nhắn Tin PNG và Vector với nền trong suốt">
            <a:extLst>
              <a:ext uri="{FF2B5EF4-FFF2-40B4-BE49-F238E27FC236}">
                <a16:creationId xmlns:a16="http://schemas.microsoft.com/office/drawing/2014/main" id="{0E45F254-568D-2E98-C05C-85A9A7E27FF2}"/>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00600" y="5372100"/>
            <a:ext cx="4000500" cy="40005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9C4C07A9-A3CC-F6B3-EE6E-C7F9858B4A33}"/>
              </a:ext>
            </a:extLst>
          </p:cNvPr>
          <p:cNvSpPr/>
          <p:nvPr/>
        </p:nvSpPr>
        <p:spPr>
          <a:xfrm>
            <a:off x="5410200" y="9029700"/>
            <a:ext cx="3276600" cy="990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Nhắn</a:t>
            </a:r>
            <a:r>
              <a:rPr lang="en-US" sz="4400" b="1" dirty="0"/>
              <a:t> tin</a:t>
            </a:r>
          </a:p>
        </p:txBody>
      </p:sp>
      <p:sp>
        <p:nvSpPr>
          <p:cNvPr id="22" name="Rectangle: Rounded Corners 21">
            <a:extLst>
              <a:ext uri="{FF2B5EF4-FFF2-40B4-BE49-F238E27FC236}">
                <a16:creationId xmlns:a16="http://schemas.microsoft.com/office/drawing/2014/main" id="{F604AA29-0418-73D7-6FB3-15451A84A667}"/>
              </a:ext>
            </a:extLst>
          </p:cNvPr>
          <p:cNvSpPr/>
          <p:nvPr/>
        </p:nvSpPr>
        <p:spPr>
          <a:xfrm>
            <a:off x="11125200" y="9296400"/>
            <a:ext cx="3276600" cy="990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Gọi</a:t>
            </a:r>
            <a:r>
              <a:rPr lang="en-US" sz="4400" b="1" dirty="0"/>
              <a:t> </a:t>
            </a:r>
            <a:r>
              <a:rPr lang="en-US" sz="4400" b="1" dirty="0" err="1"/>
              <a:t>điện</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11911" fill="hold"/>
                                        <p:tgtEl>
                                          <p:spTgt spid="19"/>
                                        </p:tgtEl>
                                      </p:cBhvr>
                                    </p:cmd>
                                  </p:childTnLst>
                                </p:cTn>
                              </p:par>
                              <p:par>
                                <p:cTn id="12" presetID="42"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00"/>
                                        <p:tgtEl>
                                          <p:spTgt spid="102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19"/>
                </p:tgtEl>
              </p:cMediaNode>
            </p:audio>
          </p:childTnLst>
        </p:cTn>
      </p:par>
    </p:tnLst>
    <p:bldLst>
      <p:bldP spid="17" grpId="0" animBg="1"/>
      <p:bldP spid="18" grpId="0"/>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endParaRPr lang="en-US"/>
          </a:p>
        </p:txBody>
      </p:sp>
      <p:sp>
        <p:nvSpPr>
          <p:cNvPr id="4" name="Freeform 4"/>
          <p:cNvSpPr/>
          <p:nvPr/>
        </p:nvSpPr>
        <p:spPr>
          <a:xfrm>
            <a:off x="12814669" y="2449308"/>
            <a:ext cx="7065092" cy="8144199"/>
          </a:xfrm>
          <a:custGeom>
            <a:avLst/>
            <a:gdLst/>
            <a:ahLst/>
            <a:cxnLst/>
            <a:rect l="l" t="t" r="r" b="b"/>
            <a:pathLst>
              <a:path w="7065092" h="8144199">
                <a:moveTo>
                  <a:pt x="0" y="0"/>
                </a:moveTo>
                <a:lnTo>
                  <a:pt x="7065093" y="0"/>
                </a:lnTo>
                <a:lnTo>
                  <a:pt x="7065093" y="8144199"/>
                </a:lnTo>
                <a:lnTo>
                  <a:pt x="0" y="81441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3833448" y="-1279629"/>
            <a:ext cx="5817841" cy="4114800"/>
          </a:xfrm>
          <a:custGeom>
            <a:avLst/>
            <a:gdLst/>
            <a:ahLst/>
            <a:cxnLst/>
            <a:rect l="l" t="t" r="r" b="b"/>
            <a:pathLst>
              <a:path w="5817841" h="4114800">
                <a:moveTo>
                  <a:pt x="0" y="0"/>
                </a:moveTo>
                <a:lnTo>
                  <a:pt x="5817841" y="0"/>
                </a:lnTo>
                <a:lnTo>
                  <a:pt x="581784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798693" y="-662043"/>
            <a:ext cx="5155216" cy="4114800"/>
          </a:xfrm>
          <a:custGeom>
            <a:avLst/>
            <a:gdLst/>
            <a:ahLst/>
            <a:cxnLst/>
            <a:rect l="l" t="t" r="r" b="b"/>
            <a:pathLst>
              <a:path w="5155216" h="4114800">
                <a:moveTo>
                  <a:pt x="0" y="0"/>
                </a:moveTo>
                <a:lnTo>
                  <a:pt x="5155216" y="0"/>
                </a:lnTo>
                <a:lnTo>
                  <a:pt x="515521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10" name="Picture 10"/>
          <p:cNvPicPr>
            <a:picLocks noChangeAspect="1"/>
          </p:cNvPicPr>
          <p:nvPr/>
        </p:nvPicPr>
        <p:blipFill>
          <a:blip r:embed="rId10"/>
          <a:srcRect/>
          <a:stretch>
            <a:fillRect/>
          </a:stretch>
        </p:blipFill>
        <p:spPr>
          <a:xfrm>
            <a:off x="0" y="5704172"/>
            <a:ext cx="5036075" cy="4582828"/>
          </a:xfrm>
          <a:prstGeom prst="rect">
            <a:avLst/>
          </a:prstGeom>
        </p:spPr>
      </p:pic>
      <p:pic>
        <p:nvPicPr>
          <p:cNvPr id="13" name="Picture 12">
            <a:extLst>
              <a:ext uri="{FF2B5EF4-FFF2-40B4-BE49-F238E27FC236}">
                <a16:creationId xmlns:a16="http://schemas.microsoft.com/office/drawing/2014/main" id="{5A4659F5-84CB-98B6-418A-ADDCEEF0E8C1}"/>
              </a:ext>
            </a:extLst>
          </p:cNvPr>
          <p:cNvPicPr>
            <a:picLocks noChangeAspect="1"/>
          </p:cNvPicPr>
          <p:nvPr/>
        </p:nvPicPr>
        <p:blipFill>
          <a:blip r:embed="rId11"/>
          <a:stretch>
            <a:fillRect/>
          </a:stretch>
        </p:blipFill>
        <p:spPr>
          <a:xfrm>
            <a:off x="3048000" y="342900"/>
            <a:ext cx="12296698" cy="1956986"/>
          </a:xfrm>
          <a:prstGeom prst="rect">
            <a:avLst/>
          </a:prstGeom>
        </p:spPr>
      </p:pic>
      <p:pic>
        <p:nvPicPr>
          <p:cNvPr id="14" name="Picture 13">
            <a:extLst>
              <a:ext uri="{FF2B5EF4-FFF2-40B4-BE49-F238E27FC236}">
                <a16:creationId xmlns:a16="http://schemas.microsoft.com/office/drawing/2014/main" id="{6466A86B-77CD-9B8B-238A-A0EF41881D27}"/>
              </a:ext>
            </a:extLst>
          </p:cNvPr>
          <p:cNvPicPr>
            <a:picLocks noChangeAspect="1"/>
          </p:cNvPicPr>
          <p:nvPr/>
        </p:nvPicPr>
        <p:blipFill>
          <a:blip r:embed="rId12"/>
          <a:stretch>
            <a:fillRect/>
          </a:stretch>
        </p:blipFill>
        <p:spPr>
          <a:xfrm>
            <a:off x="914400" y="3314700"/>
            <a:ext cx="2786113" cy="1615580"/>
          </a:xfrm>
          <a:prstGeom prst="rect">
            <a:avLst/>
          </a:prstGeom>
        </p:spPr>
      </p:pic>
      <p:pic>
        <p:nvPicPr>
          <p:cNvPr id="15" name="Picture 14">
            <a:extLst>
              <a:ext uri="{FF2B5EF4-FFF2-40B4-BE49-F238E27FC236}">
                <a16:creationId xmlns:a16="http://schemas.microsoft.com/office/drawing/2014/main" id="{CA241A59-C70D-4DF2-ECE2-E7BB466681F9}"/>
              </a:ext>
            </a:extLst>
          </p:cNvPr>
          <p:cNvPicPr>
            <a:picLocks noChangeAspect="1"/>
          </p:cNvPicPr>
          <p:nvPr/>
        </p:nvPicPr>
        <p:blipFill>
          <a:blip r:embed="rId13"/>
          <a:stretch>
            <a:fillRect/>
          </a:stretch>
        </p:blipFill>
        <p:spPr>
          <a:xfrm>
            <a:off x="3962400" y="3086100"/>
            <a:ext cx="9961727" cy="48345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4918748" y="-626708"/>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1286914" y="2018689"/>
            <a:ext cx="7978637" cy="9386632"/>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1028700" y="3069909"/>
            <a:ext cx="9393142" cy="7653268"/>
            <a:chOff x="0" y="0"/>
            <a:chExt cx="2473914" cy="2015676"/>
          </a:xfrm>
          <a:solidFill>
            <a:schemeClr val="accent6">
              <a:lumMod val="20000"/>
              <a:lumOff val="80000"/>
            </a:schemeClr>
          </a:solidFill>
        </p:grpSpPr>
        <p:sp>
          <p:nvSpPr>
            <p:cNvPr id="6" name="Freeform 6"/>
            <p:cNvSpPr/>
            <p:nvPr/>
          </p:nvSpPr>
          <p:spPr>
            <a:xfrm>
              <a:off x="0" y="0"/>
              <a:ext cx="2473914" cy="2015676"/>
            </a:xfrm>
            <a:custGeom>
              <a:avLst/>
              <a:gdLst/>
              <a:ahLst/>
              <a:cxnLst/>
              <a:rect l="l" t="t" r="r" b="b"/>
              <a:pathLst>
                <a:path w="2473914" h="2015676">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57150"/>
              <a:ext cx="2473914" cy="2072826"/>
            </a:xfrm>
            <a:prstGeom prst="rect">
              <a:avLst/>
            </a:prstGeom>
            <a:grpFill/>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flipH="1">
            <a:off x="-1286629" y="-431434"/>
            <a:ext cx="5603193" cy="4900247"/>
          </a:xfrm>
          <a:custGeom>
            <a:avLst/>
            <a:gdLst/>
            <a:ahLst/>
            <a:cxnLst/>
            <a:rect l="l" t="t" r="r" b="b"/>
            <a:pathLst>
              <a:path w="5603193" h="4900247">
                <a:moveTo>
                  <a:pt x="5603193" y="0"/>
                </a:moveTo>
                <a:lnTo>
                  <a:pt x="0" y="0"/>
                </a:lnTo>
                <a:lnTo>
                  <a:pt x="0" y="4900247"/>
                </a:lnTo>
                <a:lnTo>
                  <a:pt x="5603193" y="4900247"/>
                </a:lnTo>
                <a:lnTo>
                  <a:pt x="560319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753695">
            <a:off x="8607328" y="732714"/>
            <a:ext cx="3629027" cy="4674391"/>
          </a:xfrm>
          <a:custGeom>
            <a:avLst/>
            <a:gdLst/>
            <a:ahLst/>
            <a:cxnLst/>
            <a:rect l="l" t="t" r="r" b="b"/>
            <a:pathLst>
              <a:path w="3629027" h="4674391">
                <a:moveTo>
                  <a:pt x="0" y="0"/>
                </a:moveTo>
                <a:lnTo>
                  <a:pt x="3629028" y="0"/>
                </a:lnTo>
                <a:lnTo>
                  <a:pt x="3629028" y="4674391"/>
                </a:lnTo>
                <a:lnTo>
                  <a:pt x="0" y="46743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F5D8C869-DC4F-871D-0186-B65CC66B09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0600" y="4610100"/>
            <a:ext cx="9525000" cy="7134015"/>
          </a:xfrm>
          <a:prstGeom prst="rect">
            <a:avLst/>
          </a:prstGeom>
        </p:spPr>
      </p:pic>
    </p:spTree>
    <p:extLst>
      <p:ext uri="{BB962C8B-B14F-4D97-AF65-F5344CB8AC3E}">
        <p14:creationId xmlns:p14="http://schemas.microsoft.com/office/powerpoint/2010/main" val="209653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7315200" y="11049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8153400" y="4533900"/>
            <a:ext cx="9525000" cy="4062651"/>
          </a:xfrm>
          <a:prstGeom prst="rect">
            <a:avLst/>
          </a:prstGeom>
        </p:spPr>
        <p:txBody>
          <a:bodyPr wrap="square" lIns="0" tIns="0" rIns="0" bIns="0" rtlCol="0" anchor="t">
            <a:spAutoFit/>
          </a:bodyPr>
          <a:lstStyle/>
          <a:p>
            <a:pPr algn="ctr"/>
            <a:r>
              <a:rPr lang="en-US" sz="8800" b="1" dirty="0" err="1">
                <a:solidFill>
                  <a:srgbClr val="000000"/>
                </a:solidFill>
                <a:latin typeface="Cambria" panose="02040503050406030204" pitchFamily="18" charset="0"/>
                <a:ea typeface="Cambria" panose="02040503050406030204" pitchFamily="18" charset="0"/>
                <a:cs typeface="Canva Sans"/>
                <a:sym typeface="Canva Sans"/>
              </a:rPr>
              <a:t>Hoạt</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động</a:t>
            </a:r>
            <a:r>
              <a:rPr lang="en-US" sz="8800" b="1" dirty="0">
                <a:solidFill>
                  <a:srgbClr val="000000"/>
                </a:solidFill>
                <a:latin typeface="Cambria" panose="02040503050406030204" pitchFamily="18" charset="0"/>
                <a:ea typeface="Cambria" panose="02040503050406030204" pitchFamily="18" charset="0"/>
                <a:cs typeface="Canva Sans"/>
                <a:sym typeface="Canva Sans"/>
              </a:rPr>
              <a:t> 1: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Tìm</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hiểu</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tác</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dụng</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của</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p>
          <a:p>
            <a:pPr algn="ctr"/>
            <a:r>
              <a:rPr lang="en-US" sz="8800" b="1" dirty="0" err="1">
                <a:solidFill>
                  <a:srgbClr val="000000"/>
                </a:solidFill>
                <a:latin typeface="Cambria" panose="02040503050406030204" pitchFamily="18" charset="0"/>
                <a:ea typeface="Cambria" panose="02040503050406030204" pitchFamily="18" charset="0"/>
                <a:cs typeface="Canva Sans"/>
                <a:sym typeface="Canva Sans"/>
              </a:rPr>
              <a:t>điện</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thoại</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p>
        </p:txBody>
      </p:sp>
      <p:sp>
        <p:nvSpPr>
          <p:cNvPr id="12" name="Freeform 7">
            <a:extLst>
              <a:ext uri="{FF2B5EF4-FFF2-40B4-BE49-F238E27FC236}">
                <a16:creationId xmlns:a16="http://schemas.microsoft.com/office/drawing/2014/main" id="{BEF7C771-AF5E-75E0-1D7C-5BC327FE52D8}"/>
              </a:ext>
            </a:extLst>
          </p:cNvPr>
          <p:cNvSpPr/>
          <p:nvPr/>
        </p:nvSpPr>
        <p:spPr>
          <a:xfrm>
            <a:off x="1905000" y="4327066"/>
            <a:ext cx="5181600" cy="59670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5" name="Freeform 5"/>
          <p:cNvSpPr/>
          <p:nvPr/>
        </p:nvSpPr>
        <p:spPr>
          <a:xfrm>
            <a:off x="838200" y="495300"/>
            <a:ext cx="16840200" cy="1905000"/>
          </a:xfrm>
          <a:custGeom>
            <a:avLst/>
            <a:gdLst/>
            <a:ahLst/>
            <a:cxnLst/>
            <a:rect l="l" t="t" r="r" b="b"/>
            <a:pathLst>
              <a:path w="4847311" h="2361962">
                <a:moveTo>
                  <a:pt x="0" y="0"/>
                </a:moveTo>
                <a:lnTo>
                  <a:pt x="4847311" y="0"/>
                </a:lnTo>
                <a:lnTo>
                  <a:pt x="4847311" y="2361962"/>
                </a:lnTo>
                <a:lnTo>
                  <a:pt x="0" y="23619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TextBox 20">
            <a:extLst>
              <a:ext uri="{FF2B5EF4-FFF2-40B4-BE49-F238E27FC236}">
                <a16:creationId xmlns:a16="http://schemas.microsoft.com/office/drawing/2014/main" id="{571674B3-8E08-4BBB-61F3-491F819C649C}"/>
              </a:ext>
            </a:extLst>
          </p:cNvPr>
          <p:cNvSpPr txBox="1"/>
          <p:nvPr/>
        </p:nvSpPr>
        <p:spPr>
          <a:xfrm>
            <a:off x="3276600" y="952500"/>
            <a:ext cx="12420600" cy="769441"/>
          </a:xfrm>
          <a:prstGeom prst="rect">
            <a:avLst/>
          </a:prstGeom>
          <a:noFill/>
        </p:spPr>
        <p:txBody>
          <a:bodyPr wrap="square" rtlCol="0">
            <a:spAutoFit/>
          </a:bodyPr>
          <a:lstStyle/>
          <a:p>
            <a:r>
              <a:rPr lang="en-US" sz="4400" b="1" dirty="0"/>
              <a:t>Quan </a:t>
            </a:r>
            <a:r>
              <a:rPr lang="en-US" sz="4400" b="1" dirty="0" err="1"/>
              <a:t>sát</a:t>
            </a:r>
            <a:r>
              <a:rPr lang="en-US" sz="4400" b="1" dirty="0"/>
              <a:t> </a:t>
            </a:r>
            <a:r>
              <a:rPr lang="en-US" sz="4400" b="1" dirty="0" err="1"/>
              <a:t>Hình</a:t>
            </a:r>
            <a:r>
              <a:rPr lang="en-US" sz="4400" b="1" dirty="0"/>
              <a:t> 1 </a:t>
            </a:r>
            <a:r>
              <a:rPr lang="en-US" sz="4400" b="1" dirty="0" err="1"/>
              <a:t>và</a:t>
            </a:r>
            <a:r>
              <a:rPr lang="en-US" sz="4400" b="1" dirty="0"/>
              <a:t> </a:t>
            </a:r>
            <a:r>
              <a:rPr lang="en-US" sz="4400" b="1" dirty="0" err="1"/>
              <a:t>cho</a:t>
            </a:r>
            <a:r>
              <a:rPr lang="en-US" sz="4400" b="1" dirty="0"/>
              <a:t> </a:t>
            </a:r>
            <a:r>
              <a:rPr lang="en-US" sz="4400" b="1" dirty="0" err="1"/>
              <a:t>biết</a:t>
            </a:r>
            <a:r>
              <a:rPr lang="en-US" sz="4400" b="1" dirty="0"/>
              <a:t> </a:t>
            </a:r>
            <a:r>
              <a:rPr lang="en-US" sz="4400" b="1" dirty="0" err="1"/>
              <a:t>tác</a:t>
            </a:r>
            <a:r>
              <a:rPr lang="en-US" sz="4400" b="1" dirty="0"/>
              <a:t> </a:t>
            </a:r>
            <a:r>
              <a:rPr lang="en-US" sz="4400" b="1" dirty="0" err="1"/>
              <a:t>dụng</a:t>
            </a:r>
            <a:r>
              <a:rPr lang="en-US" sz="4400" b="1" dirty="0"/>
              <a:t> </a:t>
            </a:r>
            <a:r>
              <a:rPr lang="en-US" sz="4400" b="1" dirty="0" err="1"/>
              <a:t>của</a:t>
            </a:r>
            <a:r>
              <a:rPr lang="en-US" sz="4400" b="1" dirty="0"/>
              <a:t> </a:t>
            </a:r>
            <a:r>
              <a:rPr lang="en-US" sz="4400" b="1" dirty="0" err="1"/>
              <a:t>điện</a:t>
            </a:r>
            <a:r>
              <a:rPr lang="en-US" sz="4400" b="1" dirty="0"/>
              <a:t> </a:t>
            </a:r>
            <a:r>
              <a:rPr lang="en-US" sz="4400" b="1" dirty="0" err="1"/>
              <a:t>thoại</a:t>
            </a:r>
            <a:r>
              <a:rPr lang="en-US" sz="4400" b="1" dirty="0"/>
              <a:t>:</a:t>
            </a:r>
          </a:p>
        </p:txBody>
      </p:sp>
      <p:pic>
        <p:nvPicPr>
          <p:cNvPr id="23" name="Picture 22">
            <a:extLst>
              <a:ext uri="{FF2B5EF4-FFF2-40B4-BE49-F238E27FC236}">
                <a16:creationId xmlns:a16="http://schemas.microsoft.com/office/drawing/2014/main" id="{F45FB671-136F-20CD-0E00-BB3FD8B559B8}"/>
              </a:ext>
            </a:extLst>
          </p:cNvPr>
          <p:cNvPicPr>
            <a:picLocks noChangeAspect="1"/>
          </p:cNvPicPr>
          <p:nvPr/>
        </p:nvPicPr>
        <p:blipFill>
          <a:blip r:embed="rId5"/>
          <a:stretch>
            <a:fillRect/>
          </a:stretch>
        </p:blipFill>
        <p:spPr>
          <a:xfrm>
            <a:off x="2362200" y="2933700"/>
            <a:ext cx="13726758" cy="662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4" name="Group 3">
            <a:extLst>
              <a:ext uri="{FF2B5EF4-FFF2-40B4-BE49-F238E27FC236}">
                <a16:creationId xmlns:a16="http://schemas.microsoft.com/office/drawing/2014/main" id="{ABCE7F22-6BF6-1EFB-4785-1C188DEFBB16}"/>
              </a:ext>
            </a:extLst>
          </p:cNvPr>
          <p:cNvGrpSpPr/>
          <p:nvPr/>
        </p:nvGrpSpPr>
        <p:grpSpPr>
          <a:xfrm>
            <a:off x="-2214760" y="1099876"/>
            <a:ext cx="18216760" cy="8615624"/>
            <a:chOff x="0" y="-57150"/>
            <a:chExt cx="4797829" cy="2269137"/>
          </a:xfrm>
        </p:grpSpPr>
        <p:sp>
          <p:nvSpPr>
            <p:cNvPr id="25" name="Freeform 4">
              <a:extLst>
                <a:ext uri="{FF2B5EF4-FFF2-40B4-BE49-F238E27FC236}">
                  <a16:creationId xmlns:a16="http://schemas.microsoft.com/office/drawing/2014/main" id="{E276FA44-2883-6E2A-CD9E-3C7ACEF014B4}"/>
                </a:ext>
              </a:extLst>
            </p:cNvPr>
            <p:cNvSpPr/>
            <p:nvPr/>
          </p:nvSpPr>
          <p:spPr>
            <a:xfrm>
              <a:off x="1546630" y="1971157"/>
              <a:ext cx="804072" cy="22076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err="1">
                  <a:latin typeface="Cambria" panose="02040503050406030204" pitchFamily="18" charset="0"/>
                  <a:ea typeface="Cambria" panose="02040503050406030204" pitchFamily="18" charset="0"/>
                </a:rPr>
                <a:t>Gọi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điện</a:t>
              </a:r>
              <a:endParaRPr lang="en-US" sz="4800" b="1" dirty="0">
                <a:latin typeface="Cambria" panose="02040503050406030204" pitchFamily="18" charset="0"/>
                <a:ea typeface="Cambria" panose="02040503050406030204" pitchFamily="18" charset="0"/>
              </a:endParaRPr>
            </a:p>
          </p:txBody>
        </p:sp>
        <p:sp>
          <p:nvSpPr>
            <p:cNvPr id="26" name="TextBox 5">
              <a:extLst>
                <a:ext uri="{FF2B5EF4-FFF2-40B4-BE49-F238E27FC236}">
                  <a16:creationId xmlns:a16="http://schemas.microsoft.com/office/drawing/2014/main" id="{1ED4709B-ECE5-0B13-FB2B-819C55F59317}"/>
                </a:ext>
              </a:extLst>
            </p:cNvPr>
            <p:cNvSpPr txBox="1"/>
            <p:nvPr/>
          </p:nvSpPr>
          <p:spPr>
            <a:xfrm>
              <a:off x="0" y="-57150"/>
              <a:ext cx="3372755" cy="1064988"/>
            </a:xfrm>
            <a:prstGeom prst="rect">
              <a:avLst/>
            </a:prstGeom>
          </p:spPr>
          <p:txBody>
            <a:bodyPr lIns="50800" tIns="50800" rIns="50800" bIns="50800" rtlCol="0" anchor="ctr"/>
            <a:lstStyle/>
            <a:p>
              <a:pPr algn="ctr">
                <a:lnSpc>
                  <a:spcPts val="3499"/>
                </a:lnSpc>
              </a:pPr>
              <a:endParaRPr/>
            </a:p>
          </p:txBody>
        </p:sp>
        <p:sp>
          <p:nvSpPr>
            <p:cNvPr id="27" name="Freeform 4">
              <a:extLst>
                <a:ext uri="{FF2B5EF4-FFF2-40B4-BE49-F238E27FC236}">
                  <a16:creationId xmlns:a16="http://schemas.microsoft.com/office/drawing/2014/main" id="{6DD2D936-4545-0F6B-2D9D-034791C57214}"/>
                </a:ext>
              </a:extLst>
            </p:cNvPr>
            <p:cNvSpPr/>
            <p:nvPr/>
          </p:nvSpPr>
          <p:spPr>
            <a:xfrm>
              <a:off x="2790916" y="1991226"/>
              <a:ext cx="804072" cy="22076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err="1">
                  <a:latin typeface="Cambria" panose="02040503050406030204" pitchFamily="18" charset="0"/>
                  <a:ea typeface="Cambria" panose="02040503050406030204" pitchFamily="18" charset="0"/>
                </a:rPr>
                <a:t>Học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tập</a:t>
              </a:r>
              <a:endParaRPr lang="en-US" sz="4800" b="1" dirty="0">
                <a:latin typeface="Cambria" panose="02040503050406030204" pitchFamily="18" charset="0"/>
                <a:ea typeface="Cambria" panose="02040503050406030204" pitchFamily="18" charset="0"/>
              </a:endParaRPr>
            </a:p>
          </p:txBody>
        </p:sp>
        <p:sp>
          <p:nvSpPr>
            <p:cNvPr id="28" name="Freeform 4">
              <a:extLst>
                <a:ext uri="{FF2B5EF4-FFF2-40B4-BE49-F238E27FC236}">
                  <a16:creationId xmlns:a16="http://schemas.microsoft.com/office/drawing/2014/main" id="{F6CDB2C9-EF04-4374-63AC-132D8282FBEF}"/>
                </a:ext>
              </a:extLst>
            </p:cNvPr>
            <p:cNvSpPr/>
            <p:nvPr/>
          </p:nvSpPr>
          <p:spPr>
            <a:xfrm>
              <a:off x="3934856" y="1991226"/>
              <a:ext cx="862973" cy="22076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a:latin typeface="Cambria" panose="02040503050406030204" pitchFamily="18" charset="0"/>
                  <a:ea typeface="Cambria" panose="02040503050406030204" pitchFamily="18" charset="0"/>
                </a:rPr>
                <a:t>Nghe </a:t>
              </a:r>
              <a:r>
                <a:rPr lang="en-US" sz="4800" b="1" dirty="0" err="1">
                  <a:latin typeface="Cambria" panose="02040503050406030204" pitchFamily="18" charset="0"/>
                  <a:ea typeface="Cambria" panose="02040503050406030204" pitchFamily="18" charset="0"/>
                </a:rPr>
                <a:t>nhạc</a:t>
              </a:r>
              <a:endParaRPr lang="en-US" sz="4800" b="1" dirty="0">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descr="Làm thế nào để chụp ảnh đẹp hơn trên điện thoại Android?">
            <a:extLst>
              <a:ext uri="{FF2B5EF4-FFF2-40B4-BE49-F238E27FC236}">
                <a16:creationId xmlns:a16="http://schemas.microsoft.com/office/drawing/2014/main" id="{7A5644B2-9A76-57DA-A289-A2E7E1514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723900"/>
            <a:ext cx="9043831" cy="60198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4">
            <a:extLst>
              <a:ext uri="{FF2B5EF4-FFF2-40B4-BE49-F238E27FC236}">
                <a16:creationId xmlns:a16="http://schemas.microsoft.com/office/drawing/2014/main" id="{2AC97459-EDC2-BCC9-73FE-1710E3388F93}"/>
              </a:ext>
            </a:extLst>
          </p:cNvPr>
          <p:cNvSpPr/>
          <p:nvPr/>
        </p:nvSpPr>
        <p:spPr>
          <a:xfrm>
            <a:off x="3962400" y="6972300"/>
            <a:ext cx="3052961" cy="83820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err="1">
                <a:latin typeface="Cambria" panose="02040503050406030204" pitchFamily="18" charset="0"/>
                <a:ea typeface="Cambria" panose="02040503050406030204" pitchFamily="18" charset="0"/>
              </a:rPr>
              <a:t>Chụp</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ảnh</a:t>
            </a:r>
            <a:endParaRPr lang="en-US" sz="4800" b="1" dirty="0">
              <a:latin typeface="Cambria" panose="02040503050406030204" pitchFamily="18" charset="0"/>
              <a:ea typeface="Cambria" panose="02040503050406030204" pitchFamily="18" charset="0"/>
            </a:endParaRPr>
          </a:p>
        </p:txBody>
      </p:sp>
      <p:pic>
        <p:nvPicPr>
          <p:cNvPr id="1028" name="Picture 4" descr="Các cách xem bản đồ trên điện thoại">
            <a:extLst>
              <a:ext uri="{FF2B5EF4-FFF2-40B4-BE49-F238E27FC236}">
                <a16:creationId xmlns:a16="http://schemas.microsoft.com/office/drawing/2014/main" id="{B246E262-26FE-B674-091C-E1574AF32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0" y="800100"/>
            <a:ext cx="7620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4">
            <a:extLst>
              <a:ext uri="{FF2B5EF4-FFF2-40B4-BE49-F238E27FC236}">
                <a16:creationId xmlns:a16="http://schemas.microsoft.com/office/drawing/2014/main" id="{23D1A2A8-6C78-726F-FAD9-B8E855EA5B24}"/>
              </a:ext>
            </a:extLst>
          </p:cNvPr>
          <p:cNvSpPr/>
          <p:nvPr/>
        </p:nvSpPr>
        <p:spPr>
          <a:xfrm>
            <a:off x="11734800" y="6896100"/>
            <a:ext cx="5410200" cy="83820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err="1">
                <a:latin typeface="Cambria" panose="02040503050406030204" pitchFamily="18" charset="0"/>
                <a:ea typeface="Cambria" panose="02040503050406030204" pitchFamily="18" charset="0"/>
              </a:rPr>
              <a:t>Xem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bản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đồ</a:t>
            </a:r>
            <a:endParaRPr lang="en-US" sz="4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769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pic>
        <p:nvPicPr>
          <p:cNvPr id="17" name="Picture 16">
            <a:extLst>
              <a:ext uri="{FF2B5EF4-FFF2-40B4-BE49-F238E27FC236}">
                <a16:creationId xmlns:a16="http://schemas.microsoft.com/office/drawing/2014/main" id="{55DBDA23-F78C-0E87-772C-B13F61FF38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067300"/>
            <a:ext cx="7121598" cy="4859802"/>
          </a:xfrm>
          <a:prstGeom prst="rect">
            <a:avLst/>
          </a:prstGeom>
        </p:spPr>
      </p:pic>
      <p:grpSp>
        <p:nvGrpSpPr>
          <p:cNvPr id="18" name="Group 17">
            <a:extLst>
              <a:ext uri="{FF2B5EF4-FFF2-40B4-BE49-F238E27FC236}">
                <a16:creationId xmlns:a16="http://schemas.microsoft.com/office/drawing/2014/main" id="{E89FF01F-8E2E-2315-7EFA-8C11F7E7CB88}"/>
              </a:ext>
            </a:extLst>
          </p:cNvPr>
          <p:cNvGrpSpPr/>
          <p:nvPr/>
        </p:nvGrpSpPr>
        <p:grpSpPr>
          <a:xfrm>
            <a:off x="4648200" y="876300"/>
            <a:ext cx="12192000" cy="4511299"/>
            <a:chOff x="4638198" y="458224"/>
            <a:chExt cx="7145383" cy="3497042"/>
          </a:xfrm>
        </p:grpSpPr>
        <p:grpSp>
          <p:nvGrpSpPr>
            <p:cNvPr id="19" name="Group 2">
              <a:extLst>
                <a:ext uri="{FF2B5EF4-FFF2-40B4-BE49-F238E27FC236}">
                  <a16:creationId xmlns:a16="http://schemas.microsoft.com/office/drawing/2014/main" id="{AC6D1F6B-0956-72D4-E888-69644125A934}"/>
                </a:ext>
              </a:extLst>
            </p:cNvPr>
            <p:cNvGrpSpPr/>
            <p:nvPr/>
          </p:nvGrpSpPr>
          <p:grpSpPr>
            <a:xfrm>
              <a:off x="4638198" y="458224"/>
              <a:ext cx="7145383" cy="3415476"/>
              <a:chOff x="0" y="0"/>
              <a:chExt cx="9454516" cy="4572992"/>
            </a:xfrm>
          </p:grpSpPr>
          <p:sp>
            <p:nvSpPr>
              <p:cNvPr id="21" name="Freeform 3">
                <a:extLst>
                  <a:ext uri="{FF2B5EF4-FFF2-40B4-BE49-F238E27FC236}">
                    <a16:creationId xmlns:a16="http://schemas.microsoft.com/office/drawing/2014/main" id="{5C1AE62D-F9BB-044D-805A-58957640276D}"/>
                  </a:ext>
                </a:extLst>
              </p:cNvPr>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grpSp>
        <p:sp>
          <p:nvSpPr>
            <p:cNvPr id="20" name="TextBox 8">
              <a:extLst>
                <a:ext uri="{FF2B5EF4-FFF2-40B4-BE49-F238E27FC236}">
                  <a16:creationId xmlns:a16="http://schemas.microsoft.com/office/drawing/2014/main" id="{94632DEF-367D-85B3-ECC7-48D409818992}"/>
                </a:ext>
              </a:extLst>
            </p:cNvPr>
            <p:cNvSpPr txBox="1"/>
            <p:nvPr/>
          </p:nvSpPr>
          <p:spPr>
            <a:xfrm>
              <a:off x="4874153" y="519708"/>
              <a:ext cx="6673411" cy="3435558"/>
            </a:xfrm>
            <a:prstGeom prst="rect">
              <a:avLst/>
            </a:prstGeom>
          </p:spPr>
          <p:txBody>
            <a:bodyPr wrap="square" lIns="0" tIns="0" rIns="0" bIns="0" rtlCol="0" anchor="t">
              <a:spAutoFit/>
            </a:bodyPr>
            <a:lstStyle/>
            <a:p>
              <a:pPr indent="357188" algn="just">
                <a:buFontTx/>
                <a:buChar char="-"/>
              </a:pPr>
              <a:r>
                <a:rPr lang="vi-VN" sz="4800" dirty="0">
                  <a:latin typeface="Cambria" panose="02040503050406030204" pitchFamily="18" charset="0"/>
                  <a:ea typeface="Cambria" panose="02040503050406030204" pitchFamily="18" charset="0"/>
                </a:rPr>
                <a:t>Điện thoại được sử dụng để làm gì?</a:t>
              </a:r>
            </a:p>
            <a:p>
              <a:pPr indent="357188" algn="just">
                <a:buFontTx/>
                <a:buChar char="-"/>
              </a:pPr>
              <a:r>
                <a:rPr lang="vi-VN" sz="4800" dirty="0">
                  <a:latin typeface="Cambria" panose="02040503050406030204" pitchFamily="18" charset="0"/>
                  <a:ea typeface="Cambria" panose="02040503050406030204" pitchFamily="18" charset="0"/>
                </a:rPr>
                <a:t>Điện thoại giúp gì cho con người? </a:t>
              </a:r>
            </a:p>
            <a:p>
              <a:pPr indent="357188" algn="just">
                <a:buFontTx/>
                <a:buChar char="-"/>
              </a:pPr>
              <a:r>
                <a:rPr lang="vi-VN" sz="4800" dirty="0">
                  <a:latin typeface="Cambria" panose="02040503050406030204" pitchFamily="18" charset="0"/>
                  <a:ea typeface="Cambria" panose="02040503050406030204" pitchFamily="18" charset="0"/>
                </a:rPr>
                <a:t>Em thường sử dụng điện thoại để làm gì?</a:t>
              </a:r>
            </a:p>
            <a:p>
              <a:pPr indent="357188" algn="just">
                <a:buFontTx/>
                <a:buChar char="-"/>
              </a:pPr>
              <a:r>
                <a:rPr lang="vi-VN" sz="4800" dirty="0">
                  <a:latin typeface="Cambria" panose="02040503050406030204" pitchFamily="18" charset="0"/>
                  <a:ea typeface="Cambria" panose="02040503050406030204" pitchFamily="18" charset="0"/>
                </a:rPr>
                <a:t>Em có thích sử dụng điện thoại không? Vì sao?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24" name="Group 10">
            <a:extLst>
              <a:ext uri="{FF2B5EF4-FFF2-40B4-BE49-F238E27FC236}">
                <a16:creationId xmlns:a16="http://schemas.microsoft.com/office/drawing/2014/main" id="{5D2747D4-93EB-A12A-C2CD-80271E31FE92}"/>
              </a:ext>
            </a:extLst>
          </p:cNvPr>
          <p:cNvGrpSpPr/>
          <p:nvPr/>
        </p:nvGrpSpPr>
        <p:grpSpPr>
          <a:xfrm>
            <a:off x="1013153" y="6100160"/>
            <a:ext cx="4930041" cy="2873862"/>
            <a:chOff x="4246220" y="3133348"/>
            <a:chExt cx="3286694" cy="1915908"/>
          </a:xfrm>
        </p:grpSpPr>
        <p:sp>
          <p:nvSpPr>
            <p:cNvPr id="25" name="Rectangle: Rounded Corners 7">
              <a:extLst>
                <a:ext uri="{FF2B5EF4-FFF2-40B4-BE49-F238E27FC236}">
                  <a16:creationId xmlns:a16="http://schemas.microsoft.com/office/drawing/2014/main" id="{60E6E3CF-FF7C-4998-5144-9CECFD4E0518}"/>
                </a:ext>
              </a:extLst>
            </p:cNvPr>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8100" dirty="0">
                  <a:solidFill>
                    <a:prstClr val="black"/>
                  </a:solidFill>
                  <a:latin typeface="Calibri" panose="020F0502020204030204" pitchFamily="34" charset="0"/>
                  <a:ea typeface="Calibri" panose="020F0502020204030204" pitchFamily="34" charset="0"/>
                  <a:cs typeface="Calibri" panose="020F0502020204030204" pitchFamily="34" charset="0"/>
                </a:rPr>
                <a:t>Tai nghe</a:t>
              </a:r>
              <a:endParaRPr lang="en-US" sz="8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26" name="Picture 3" descr="A cartoon of a human ear&#10;&#10;Description automatically generated with low confidence">
              <a:extLst>
                <a:ext uri="{FF2B5EF4-FFF2-40B4-BE49-F238E27FC236}">
                  <a16:creationId xmlns:a16="http://schemas.microsoft.com/office/drawing/2014/main" id="{2229ED57-A8A8-C8CC-E90F-13B5964CC7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27" name="Group 13">
            <a:extLst>
              <a:ext uri="{FF2B5EF4-FFF2-40B4-BE49-F238E27FC236}">
                <a16:creationId xmlns:a16="http://schemas.microsoft.com/office/drawing/2014/main" id="{619BB64B-6639-9CEC-5B3D-9D7AA701F98E}"/>
              </a:ext>
            </a:extLst>
          </p:cNvPr>
          <p:cNvGrpSpPr/>
          <p:nvPr/>
        </p:nvGrpSpPr>
        <p:grpSpPr>
          <a:xfrm>
            <a:off x="12164205" y="5925877"/>
            <a:ext cx="4768956" cy="3033380"/>
            <a:chOff x="8067452" y="2847893"/>
            <a:chExt cx="3179304" cy="2022253"/>
          </a:xfrm>
        </p:grpSpPr>
        <p:sp>
          <p:nvSpPr>
            <p:cNvPr id="28" name="Rectangle: Rounded Corners 12">
              <a:extLst>
                <a:ext uri="{FF2B5EF4-FFF2-40B4-BE49-F238E27FC236}">
                  <a16:creationId xmlns:a16="http://schemas.microsoft.com/office/drawing/2014/main" id="{E09EAB67-7D0B-F5E9-E099-A9B35BD12291}"/>
                </a:ext>
              </a:extLst>
            </p:cNvPr>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8100" dirty="0">
                  <a:solidFill>
                    <a:prstClr val="black"/>
                  </a:solidFill>
                  <a:latin typeface="Calibri" panose="020F0502020204030204" pitchFamily="34" charset="0"/>
                  <a:ea typeface="Calibri" panose="020F0502020204030204" pitchFamily="34" charset="0"/>
                  <a:cs typeface="Calibri" panose="020F0502020204030204" pitchFamily="34" charset="0"/>
                </a:rPr>
                <a:t>Mắt dõi</a:t>
              </a:r>
              <a:endParaRPr lang="en-US" sz="8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29" name="Picture 6" descr="A picture containing circle, graphics, creativity, cartoon&#10;&#10;Description automatically generated">
              <a:extLst>
                <a:ext uri="{FF2B5EF4-FFF2-40B4-BE49-F238E27FC236}">
                  <a16:creationId xmlns:a16="http://schemas.microsoft.com/office/drawing/2014/main" id="{48C3A184-E7A4-E2FE-0089-89E9B22C5D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30" name="Picture 24">
            <a:extLst>
              <a:ext uri="{FF2B5EF4-FFF2-40B4-BE49-F238E27FC236}">
                <a16:creationId xmlns:a16="http://schemas.microsoft.com/office/drawing/2014/main" id="{62D705E7-30B0-928E-9FC6-17118211F3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4442" y="5679574"/>
            <a:ext cx="3967506" cy="4607426"/>
          </a:xfrm>
          <a:prstGeom prst="rect">
            <a:avLst/>
          </a:prstGeom>
        </p:spPr>
      </p:pic>
      <p:pic>
        <p:nvPicPr>
          <p:cNvPr id="31" name="Picture 30">
            <a:extLst>
              <a:ext uri="{FF2B5EF4-FFF2-40B4-BE49-F238E27FC236}">
                <a16:creationId xmlns:a16="http://schemas.microsoft.com/office/drawing/2014/main" id="{DE5B70D6-1683-8B7C-1033-35FAA3542BB8}"/>
              </a:ext>
            </a:extLst>
          </p:cNvPr>
          <p:cNvPicPr>
            <a:picLocks noChangeAspect="1"/>
          </p:cNvPicPr>
          <p:nvPr/>
        </p:nvPicPr>
        <p:blipFill>
          <a:blip r:embed="rId6"/>
          <a:stretch>
            <a:fillRect/>
          </a:stretch>
        </p:blipFill>
        <p:spPr>
          <a:xfrm>
            <a:off x="4235528" y="1468573"/>
            <a:ext cx="9931245" cy="4206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409</Words>
  <Application>Microsoft Office PowerPoint</Application>
  <PresentationFormat>Custom</PresentationFormat>
  <Paragraphs>33</Paragraphs>
  <Slides>17</Slides>
  <Notes>5</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Cambria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Mrs HAI ANH</cp:lastModifiedBy>
  <cp:revision>31</cp:revision>
  <dcterms:created xsi:type="dcterms:W3CDTF">2006-08-16T00:00:00Z</dcterms:created>
  <dcterms:modified xsi:type="dcterms:W3CDTF">2025-11-17T05:55:41Z</dcterms:modified>
  <dc:identifier>DAGGBMTwqNQ</dc:identifier>
</cp:coreProperties>
</file>