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337" r:id="rId5"/>
    <p:sldId id="307"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5" r:id="rId19"/>
    <p:sldId id="326" r:id="rId20"/>
    <p:sldId id="327" r:id="rId21"/>
    <p:sldId id="331" r:id="rId22"/>
    <p:sldId id="308" r:id="rId23"/>
    <p:sldId id="324" r:id="rId24"/>
    <p:sldId id="328" r:id="rId25"/>
    <p:sldId id="329" r:id="rId26"/>
    <p:sldId id="330" r:id="rId27"/>
    <p:sldId id="332" r:id="rId28"/>
    <p:sldId id="333" r:id="rId29"/>
    <p:sldId id="334" r:id="rId30"/>
    <p:sldId id="335" r:id="rId31"/>
    <p:sldId id="309" r:id="rId32"/>
    <p:sldId id="336" r:id="rId33"/>
    <p:sldId id="262" r:id="rId34"/>
    <p:sldId id="306"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9F2D38"/>
    <a:srgbClr val="4FBEC1"/>
    <a:srgbClr val="FF33CC"/>
    <a:srgbClr val="F19691"/>
    <a:srgbClr val="B6CB5F"/>
    <a:srgbClr val="49D7F9"/>
    <a:srgbClr val="97E4FF"/>
    <a:srgbClr val="BBE6E7"/>
    <a:srgbClr val="77C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2" d="100"/>
          <a:sy n="62" d="100"/>
        </p:scale>
        <p:origin x="801" y="21"/>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3D066-66D2-433E-8FF1-7176933CD9AE}" type="datetimeFigureOut">
              <a:rPr lang="zh-CN" altLang="en-US" smtClean="0"/>
              <a:t>2025/10/27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D91DD-CBF0-405C-91C4-2B95C22F0B3D}" type="slidenum">
              <a:rPr lang="zh-CN" altLang="en-US" smtClean="0"/>
              <a:t>‹#›</a:t>
            </a:fld>
            <a:endParaRPr lang="zh-CN" altLang="en-US"/>
          </a:p>
        </p:txBody>
      </p:sp>
    </p:spTree>
    <p:extLst>
      <p:ext uri="{BB962C8B-B14F-4D97-AF65-F5344CB8AC3E}">
        <p14:creationId xmlns:p14="http://schemas.microsoft.com/office/powerpoint/2010/main" val="127227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3</a:t>
            </a:fld>
            <a:endParaRPr lang="zh-CN" altLang="en-US"/>
          </a:p>
        </p:txBody>
      </p:sp>
    </p:spTree>
    <p:extLst>
      <p:ext uri="{BB962C8B-B14F-4D97-AF65-F5344CB8AC3E}">
        <p14:creationId xmlns:p14="http://schemas.microsoft.com/office/powerpoint/2010/main" val="272432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5</a:t>
            </a:fld>
            <a:endParaRPr lang="zh-CN" altLang="en-US"/>
          </a:p>
        </p:txBody>
      </p:sp>
    </p:spTree>
    <p:extLst>
      <p:ext uri="{BB962C8B-B14F-4D97-AF65-F5344CB8AC3E}">
        <p14:creationId xmlns:p14="http://schemas.microsoft.com/office/powerpoint/2010/main" val="306737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22</a:t>
            </a:fld>
            <a:endParaRPr lang="zh-CN" altLang="en-US"/>
          </a:p>
        </p:txBody>
      </p:sp>
    </p:spTree>
    <p:extLst>
      <p:ext uri="{BB962C8B-B14F-4D97-AF65-F5344CB8AC3E}">
        <p14:creationId xmlns:p14="http://schemas.microsoft.com/office/powerpoint/2010/main" val="4137172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31</a:t>
            </a:fld>
            <a:endParaRPr lang="zh-CN" altLang="en-US"/>
          </a:p>
        </p:txBody>
      </p:sp>
    </p:spTree>
    <p:extLst>
      <p:ext uri="{BB962C8B-B14F-4D97-AF65-F5344CB8AC3E}">
        <p14:creationId xmlns:p14="http://schemas.microsoft.com/office/powerpoint/2010/main" val="3829813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01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89A9ACB-62F7-221D-CBD1-E8DCBEB047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D5D64ECB-CF88-4016-C8BB-9355A956F6E6}"/>
              </a:ext>
            </a:extLst>
          </p:cNvPr>
          <p:cNvSpPr/>
          <p:nvPr userDrawn="1"/>
        </p:nvSpPr>
        <p:spPr>
          <a:xfrm>
            <a:off x="196645" y="199103"/>
            <a:ext cx="11798710" cy="6459793"/>
          </a:xfrm>
          <a:prstGeom prst="round2DiagRect">
            <a:avLst/>
          </a:prstGeom>
          <a:solidFill>
            <a:schemeClr val="bg1">
              <a:alpha val="60000"/>
            </a:schemeClr>
          </a:solidFill>
          <a:ln>
            <a:solidFill>
              <a:srgbClr val="4FBE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22873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52A03B-7ECA-4201-8AEA-2CB4DF7D61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8515B8-ECE8-44C1-81BA-6445C900CF4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5B3A2B5-F123-4F82-8307-1F9288268AC0}"/>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47303145-2991-47CD-B27E-82A3A22435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5F8529-04E6-444D-8D36-F648A7D59CF3}"/>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9407810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D9E88A-8C1C-480E-953D-4DAFAA4DBE0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E4E40D1-9B55-42D2-8B88-E7DD848FC3CC}"/>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2025/10/27</a:t>
            </a:fld>
            <a:endParaRPr lang="zh-CN" altLang="en-US"/>
          </a:p>
        </p:txBody>
      </p:sp>
      <p:sp>
        <p:nvSpPr>
          <p:cNvPr id="4" name="页脚占位符 3">
            <a:extLst>
              <a:ext uri="{FF2B5EF4-FFF2-40B4-BE49-F238E27FC236}">
                <a16:creationId xmlns:a16="http://schemas.microsoft.com/office/drawing/2014/main" id="{E30C04E3-E0DA-487E-8671-F3676DE6CB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DA1C2D8-7F01-4FF6-A911-D72C716B3230}"/>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2583801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DAF2DA7-FA78-4710-9A90-15144C8F958E}"/>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DBBE594B-E5C1-4FA5-BDF5-67E49A27FE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B2B562-7D04-46A5-895E-C90E0A79B5E7}"/>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586812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B24054-3BDA-4F02-B238-1687619F42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D3DEFA1-C3A8-43A2-9AFC-BD6C54CBE7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E80CDED-B9C0-46CA-8125-E3711DF8F8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681251-32D2-4A1D-AC4B-8D84D536300F}"/>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C5479E90-1DFF-4E61-ABAD-9BFC01C6EF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73C3C80-6BC8-434D-990B-9893C7B065AB}"/>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227103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C8F9D-49A7-4AA8-A8C9-392FCAAE67B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4E25FA3-1968-48B0-883F-CEA845A0AE0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A41F4C-471E-4BA6-A1F7-78B82C961144}"/>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6B16CC2F-9285-4268-AAE0-C2C96A6481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2BEB5D2-FC21-4A2D-AB04-7E6CC3599D34}"/>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173265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2DED9DA-DA2A-4B54-B058-BC643ECA4C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6DB16F-F08C-4593-A1D9-B561BC348E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9CFBDC-5BEE-4F30-915B-4AA50783EA40}"/>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2C93206B-1E0E-480C-9676-254A387D60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45BA2E-CE84-41E0-8A18-BFB330050308}"/>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946710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687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 id="2147483658" r:id="rId7"/>
    <p:sldLayoutId id="2147483659" r:id="rId8"/>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3">
            <a:extLst>
              <a:ext uri="{28A0092B-C50C-407E-A947-70E740481C1C}">
                <a14:useLocalDpi xmlns:a14="http://schemas.microsoft.com/office/drawing/2010/main" val="0"/>
              </a:ext>
            </a:extLst>
          </a:blip>
          <a:srcRect l="1" r="83091" b="61043"/>
          <a:stretch/>
        </p:blipFill>
        <p:spPr>
          <a:xfrm>
            <a:off x="-1" y="0"/>
            <a:ext cx="3067051" cy="2576322"/>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3">
            <a:extLst>
              <a:ext uri="{28A0092B-C50C-407E-A947-70E740481C1C}">
                <a14:useLocalDpi xmlns:a14="http://schemas.microsoft.com/office/drawing/2010/main" val="0"/>
              </a:ext>
            </a:extLst>
          </a:blip>
          <a:srcRect l="78125" t="50000"/>
          <a:stretch/>
        </p:blipFill>
        <p:spPr>
          <a:xfrm>
            <a:off x="10071100" y="2360083"/>
            <a:ext cx="2349500" cy="1957917"/>
          </a:xfrm>
          <a:prstGeom prst="rect">
            <a:avLst/>
          </a:prstGeom>
        </p:spPr>
      </p:pic>
      <p:pic>
        <p:nvPicPr>
          <p:cNvPr id="21" name="图片 20">
            <a:extLst>
              <a:ext uri="{FF2B5EF4-FFF2-40B4-BE49-F238E27FC236}">
                <a16:creationId xmlns:a16="http://schemas.microsoft.com/office/drawing/2014/main" id="{26ACFE73-416B-42F6-A591-07203E63DE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77099" y="2512794"/>
            <a:ext cx="4210050" cy="5955117"/>
          </a:xfrm>
          <a:prstGeom prst="rect">
            <a:avLst/>
          </a:prstGeom>
        </p:spPr>
      </p:pic>
      <p:pic>
        <p:nvPicPr>
          <p:cNvPr id="2" name="Picture 1">
            <a:extLst>
              <a:ext uri="{FF2B5EF4-FFF2-40B4-BE49-F238E27FC236}">
                <a16:creationId xmlns:a16="http://schemas.microsoft.com/office/drawing/2014/main" id="{8C1A0D23-2461-1675-03AF-467A95154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015" y="-151376"/>
            <a:ext cx="1538269" cy="1538268"/>
          </a:xfrm>
          <a:prstGeom prst="rect">
            <a:avLst/>
          </a:prstGeom>
        </p:spPr>
      </p:pic>
      <p:pic>
        <p:nvPicPr>
          <p:cNvPr id="3" name="Picture 2">
            <a:extLst>
              <a:ext uri="{FF2B5EF4-FFF2-40B4-BE49-F238E27FC236}">
                <a16:creationId xmlns:a16="http://schemas.microsoft.com/office/drawing/2014/main" id="{13CCAA7B-C39F-D84C-68F9-6A7E1FBFC442}"/>
              </a:ext>
            </a:extLst>
          </p:cNvPr>
          <p:cNvPicPr>
            <a:picLocks noChangeAspect="1"/>
          </p:cNvPicPr>
          <p:nvPr/>
        </p:nvPicPr>
        <p:blipFill>
          <a:blip r:embed="rId6"/>
          <a:stretch>
            <a:fillRect/>
          </a:stretch>
        </p:blipFill>
        <p:spPr>
          <a:xfrm>
            <a:off x="3777770" y="423497"/>
            <a:ext cx="4084674" cy="963251"/>
          </a:xfrm>
          <a:prstGeom prst="rect">
            <a:avLst/>
          </a:prstGeom>
        </p:spPr>
      </p:pic>
      <p:pic>
        <p:nvPicPr>
          <p:cNvPr id="4" name="Picture 3"/>
          <p:cNvPicPr>
            <a:picLocks noChangeAspect="1"/>
          </p:cNvPicPr>
          <p:nvPr/>
        </p:nvPicPr>
        <p:blipFill>
          <a:blip r:embed="rId7"/>
          <a:stretch>
            <a:fillRect/>
          </a:stretch>
        </p:blipFill>
        <p:spPr>
          <a:xfrm>
            <a:off x="1767629" y="1271279"/>
            <a:ext cx="8016935" cy="3395766"/>
          </a:xfrm>
          <a:prstGeom prst="rect">
            <a:avLst/>
          </a:prstGeom>
        </p:spPr>
      </p:pic>
      <p:pic>
        <p:nvPicPr>
          <p:cNvPr id="5" name="Picture 4"/>
          <p:cNvPicPr>
            <a:picLocks noChangeAspect="1"/>
          </p:cNvPicPr>
          <p:nvPr/>
        </p:nvPicPr>
        <p:blipFill>
          <a:blip r:embed="rId8"/>
          <a:stretch>
            <a:fillRect/>
          </a:stretch>
        </p:blipFill>
        <p:spPr>
          <a:xfrm>
            <a:off x="4625187" y="4318000"/>
            <a:ext cx="2389839" cy="1182727"/>
          </a:xfrm>
          <a:prstGeom prst="rect">
            <a:avLst/>
          </a:prstGeom>
        </p:spPr>
      </p:pic>
    </p:spTree>
    <p:extLst>
      <p:ext uri="{BB962C8B-B14F-4D97-AF65-F5344CB8AC3E}">
        <p14:creationId xmlns:p14="http://schemas.microsoft.com/office/powerpoint/2010/main" val="17125135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5">
            <a:extLst>
              <a:ext uri="{FF2B5EF4-FFF2-40B4-BE49-F238E27FC236}">
                <a16:creationId xmlns:a16="http://schemas.microsoft.com/office/drawing/2014/main" id="{743C57D7-D06F-636D-A7CD-27FD219D615E}"/>
              </a:ext>
            </a:extLst>
          </p:cNvPr>
          <p:cNvSpPr txBox="1"/>
          <p:nvPr/>
        </p:nvSpPr>
        <p:spPr>
          <a:xfrm>
            <a:off x="809392" y="1037378"/>
            <a:ext cx="10924016" cy="1569660"/>
          </a:xfrm>
          <a:prstGeom prst="rect">
            <a:avLst/>
          </a:prstGeom>
          <a:noFill/>
        </p:spPr>
        <p:txBody>
          <a:bodyPr wrap="square" rtlCol="0">
            <a:spAutoFit/>
          </a:bodyPr>
          <a:lstStyle/>
          <a:p>
            <a:pPr algn="just">
              <a:spcBef>
                <a:spcPts val="600"/>
              </a:spcBef>
            </a:pPr>
            <a:r>
              <a:rPr lang="vi-VN" sz="3200" b="1" dirty="0">
                <a:solidFill>
                  <a:schemeClr val="accent3">
                    <a:lumMod val="75000"/>
                  </a:schemeClr>
                </a:solidFill>
                <a:latin typeface="Cambria" panose="02040503050406030204" pitchFamily="18" charset="0"/>
                <a:ea typeface="Cambria" panose="02040503050406030204" pitchFamily="18" charset="0"/>
              </a:rPr>
              <a:t>b. Trong các nghĩa của từ </a:t>
            </a:r>
            <a:r>
              <a:rPr lang="vi-VN" sz="3200" b="1" i="1" dirty="0">
                <a:solidFill>
                  <a:schemeClr val="accent3">
                    <a:lumMod val="75000"/>
                  </a:schemeClr>
                </a:solidFill>
                <a:latin typeface="Cambria" panose="02040503050406030204" pitchFamily="18" charset="0"/>
                <a:ea typeface="Cambria" panose="02040503050406030204" pitchFamily="18" charset="0"/>
              </a:rPr>
              <a:t>mắt</a:t>
            </a:r>
            <a:r>
              <a:rPr lang="vi-VN" sz="3200" b="1" dirty="0">
                <a:solidFill>
                  <a:schemeClr val="accent3">
                    <a:lumMod val="75000"/>
                  </a:schemeClr>
                </a:solidFill>
                <a:latin typeface="Cambria" panose="02040503050406030204" pitchFamily="18" charset="0"/>
                <a:ea typeface="Cambria" panose="02040503050406030204" pitchFamily="18" charset="0"/>
              </a:rPr>
              <a:t> nêu trên, nghĩa nào là nghĩa gốc, nghĩa nào là nghĩa được phát triển từ nghĩa gốc (nghĩa chuyển)?</a:t>
            </a:r>
          </a:p>
        </p:txBody>
      </p:sp>
      <p:grpSp>
        <p:nvGrpSpPr>
          <p:cNvPr id="6" name="Group 5">
            <a:extLst>
              <a:ext uri="{FF2B5EF4-FFF2-40B4-BE49-F238E27FC236}">
                <a16:creationId xmlns:a16="http://schemas.microsoft.com/office/drawing/2014/main" id="{2B7BC551-A5EA-81F6-6C5E-2B4187EF2922}"/>
              </a:ext>
            </a:extLst>
          </p:cNvPr>
          <p:cNvGrpSpPr/>
          <p:nvPr/>
        </p:nvGrpSpPr>
        <p:grpSpPr>
          <a:xfrm>
            <a:off x="503775" y="3299406"/>
            <a:ext cx="7119371" cy="2716394"/>
            <a:chOff x="4708835" y="1629464"/>
            <a:chExt cx="7119371" cy="2716394"/>
          </a:xfrm>
        </p:grpSpPr>
        <p:sp>
          <p:nvSpPr>
            <p:cNvPr id="7" name="Rectangle: Rounded Corners 6">
              <a:extLst>
                <a:ext uri="{FF2B5EF4-FFF2-40B4-BE49-F238E27FC236}">
                  <a16:creationId xmlns:a16="http://schemas.microsoft.com/office/drawing/2014/main" id="{341D8899-FF0F-52B4-92D8-5AF16EEA126F}"/>
                </a:ext>
              </a:extLst>
            </p:cNvPr>
            <p:cNvSpPr/>
            <p:nvPr/>
          </p:nvSpPr>
          <p:spPr>
            <a:xfrm>
              <a:off x="4708835" y="1629464"/>
              <a:ext cx="7119371" cy="2716394"/>
            </a:xfrm>
            <a:prstGeom prst="roundRect">
              <a:avLst/>
            </a:prstGeom>
            <a:solidFill>
              <a:schemeClr val="accent4">
                <a:lumMod val="60000"/>
                <a:lumOff val="4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9D609D3-53DA-8BA7-173F-3FB634E7DC9C}"/>
                </a:ext>
              </a:extLst>
            </p:cNvPr>
            <p:cNvSpPr txBox="1"/>
            <p:nvPr/>
          </p:nvSpPr>
          <p:spPr>
            <a:xfrm>
              <a:off x="5014452" y="1730477"/>
              <a:ext cx="6459793" cy="2400657"/>
            </a:xfrm>
            <a:prstGeom prst="rect">
              <a:avLst/>
            </a:prstGeom>
            <a:noFill/>
          </p:spPr>
          <p:txBody>
            <a:bodyPr wrap="square" rtlCol="0">
              <a:spAutoFit/>
            </a:bodyPr>
            <a:lstStyle/>
            <a:p>
              <a:pPr algn="just"/>
              <a:r>
                <a:rPr lang="vi-VN" sz="3000" b="1" i="1" dirty="0">
                  <a:latin typeface="Cambria" panose="02040503050406030204" pitchFamily="18" charset="0"/>
                  <a:ea typeface="Cambria" panose="02040503050406030204" pitchFamily="18" charset="0"/>
                </a:rPr>
                <a:t>Mắt:</a:t>
              </a:r>
            </a:p>
            <a:p>
              <a:pPr algn="just"/>
              <a:r>
                <a:rPr lang="vi-VN" sz="3000" dirty="0">
                  <a:latin typeface="Cambria" panose="02040503050406030204" pitchFamily="18" charset="0"/>
                  <a:ea typeface="Cambria" panose="02040503050406030204" pitchFamily="18" charset="0"/>
                </a:rPr>
                <a:t>Nghĩa 1: cơ quan để nhìn của người hay động vật.</a:t>
              </a:r>
            </a:p>
            <a:p>
              <a:pPr algn="just"/>
              <a:r>
                <a:rPr lang="vi-VN" sz="3000" dirty="0">
                  <a:latin typeface="Cambria" panose="02040503050406030204" pitchFamily="18" charset="0"/>
                  <a:ea typeface="Cambria" panose="02040503050406030204" pitchFamily="18" charset="0"/>
                </a:rPr>
                <a:t>Nghĩa 2: chỗ lồi ra, giống hình con mắt ở một số vật.</a:t>
              </a:r>
              <a:endParaRPr lang="en-US" sz="3000"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17C0B01-3A4A-7ECF-1331-1B00910F7F38}"/>
              </a:ext>
            </a:extLst>
          </p:cNvPr>
          <p:cNvGrpSpPr/>
          <p:nvPr/>
        </p:nvGrpSpPr>
        <p:grpSpPr>
          <a:xfrm>
            <a:off x="7623146" y="3863037"/>
            <a:ext cx="3314604" cy="646332"/>
            <a:chOff x="6349196" y="4371069"/>
            <a:chExt cx="2079932" cy="646332"/>
          </a:xfrm>
        </p:grpSpPr>
        <p:sp>
          <p:nvSpPr>
            <p:cNvPr id="10" name="i$ḻíďè">
              <a:extLst>
                <a:ext uri="{FF2B5EF4-FFF2-40B4-BE49-F238E27FC236}">
                  <a16:creationId xmlns:a16="http://schemas.microsoft.com/office/drawing/2014/main" id="{A448B2E8-67AE-BEDF-6A74-9B4B4A6D5277}"/>
                </a:ext>
              </a:extLst>
            </p:cNvPr>
            <p:cNvSpPr/>
            <p:nvPr/>
          </p:nvSpPr>
          <p:spPr>
            <a:xfrm flipH="1">
              <a:off x="6349196" y="4371069"/>
              <a:ext cx="2079932" cy="646332"/>
            </a:xfrm>
            <a:prstGeom prst="homePlate">
              <a:avLst/>
            </a:prstGeom>
            <a:noFill/>
            <a:ln w="19050">
              <a:solidFill>
                <a:srgbClr val="FFC000"/>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1" name="TextBox 10">
              <a:extLst>
                <a:ext uri="{FF2B5EF4-FFF2-40B4-BE49-F238E27FC236}">
                  <a16:creationId xmlns:a16="http://schemas.microsoft.com/office/drawing/2014/main" id="{E4A2E7D3-404B-21AA-80E8-BA26AECB1478}"/>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gốc</a:t>
              </a:r>
              <a:endParaRPr lang="vi-VN" sz="3000" dirty="0">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23746FB9-4D0C-17E2-8916-B78603C322EC}"/>
              </a:ext>
            </a:extLst>
          </p:cNvPr>
          <p:cNvGrpSpPr/>
          <p:nvPr/>
        </p:nvGrpSpPr>
        <p:grpSpPr>
          <a:xfrm>
            <a:off x="7697112" y="4930098"/>
            <a:ext cx="3240638" cy="646332"/>
            <a:chOff x="6349196" y="4371069"/>
            <a:chExt cx="2079932" cy="646332"/>
          </a:xfrm>
        </p:grpSpPr>
        <p:sp>
          <p:nvSpPr>
            <p:cNvPr id="13" name="i$ḻíďè">
              <a:extLst>
                <a:ext uri="{FF2B5EF4-FFF2-40B4-BE49-F238E27FC236}">
                  <a16:creationId xmlns:a16="http://schemas.microsoft.com/office/drawing/2014/main" id="{D29831DB-9EED-D165-501D-F19A5805BCF2}"/>
                </a:ext>
              </a:extLst>
            </p:cNvPr>
            <p:cNvSpPr/>
            <p:nvPr/>
          </p:nvSpPr>
          <p:spPr>
            <a:xfrm flipH="1">
              <a:off x="6349196" y="4371069"/>
              <a:ext cx="2079932" cy="646332"/>
            </a:xfrm>
            <a:prstGeom prst="homePlate">
              <a:avLst/>
            </a:prstGeom>
            <a:no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4" name="TextBox 13">
              <a:extLst>
                <a:ext uri="{FF2B5EF4-FFF2-40B4-BE49-F238E27FC236}">
                  <a16:creationId xmlns:a16="http://schemas.microsoft.com/office/drawing/2014/main" id="{B36FE162-7D7F-C003-4503-F2C7932264B0}"/>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chuyển</a:t>
              </a:r>
              <a:endParaRPr lang="vi-VN" sz="3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9287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892F08-E182-394B-1333-B597786D00D1}"/>
              </a:ext>
            </a:extLst>
          </p:cNvPr>
          <p:cNvGrpSpPr/>
          <p:nvPr/>
        </p:nvGrpSpPr>
        <p:grpSpPr>
          <a:xfrm>
            <a:off x="2006333" y="1137375"/>
            <a:ext cx="2109429" cy="646332"/>
            <a:chOff x="3711268" y="4352264"/>
            <a:chExt cx="2109429" cy="646332"/>
          </a:xfrm>
        </p:grpSpPr>
        <p:sp>
          <p:nvSpPr>
            <p:cNvPr id="3" name="isḷïdè">
              <a:extLst>
                <a:ext uri="{FF2B5EF4-FFF2-40B4-BE49-F238E27FC236}">
                  <a16:creationId xmlns:a16="http://schemas.microsoft.com/office/drawing/2014/main" id="{DA10ED51-ACA2-AFBE-3FDC-FDF80332CE98}"/>
                </a:ext>
              </a:extLst>
            </p:cNvPr>
            <p:cNvSpPr txBox="1"/>
            <p:nvPr/>
          </p:nvSpPr>
          <p:spPr bwMode="auto">
            <a:xfrm>
              <a:off x="3740764" y="4352264"/>
              <a:ext cx="2079933" cy="646332"/>
            </a:xfrm>
            <a:prstGeom prst="rect">
              <a:avLst/>
            </a:prstGeom>
            <a:solidFill>
              <a:schemeClr val="accent1"/>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4" name="TextBox 3">
              <a:extLst>
                <a:ext uri="{FF2B5EF4-FFF2-40B4-BE49-F238E27FC236}">
                  <a16:creationId xmlns:a16="http://schemas.microsoft.com/office/drawing/2014/main" id="{0AD271A9-CCA9-BD5F-7B5C-51459BF4A32D}"/>
                </a:ext>
              </a:extLst>
            </p:cNvPr>
            <p:cNvSpPr txBox="1"/>
            <p:nvPr/>
          </p:nvSpPr>
          <p:spPr>
            <a:xfrm>
              <a:off x="3854245"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đèn</a:t>
              </a:r>
            </a:p>
          </p:txBody>
        </p:sp>
        <p:sp>
          <p:nvSpPr>
            <p:cNvPr id="5" name="TextBox 4">
              <a:extLst>
                <a:ext uri="{FF2B5EF4-FFF2-40B4-BE49-F238E27FC236}">
                  <a16:creationId xmlns:a16="http://schemas.microsoft.com/office/drawing/2014/main" id="{AD360E57-8DAA-EBC5-4198-F730E51CD353}"/>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C10B2253-81E7-A052-85CB-88F3D3871E4D}"/>
              </a:ext>
            </a:extLst>
          </p:cNvPr>
          <p:cNvGrpSpPr/>
          <p:nvPr/>
        </p:nvGrpSpPr>
        <p:grpSpPr>
          <a:xfrm>
            <a:off x="4145258" y="1140797"/>
            <a:ext cx="2079932" cy="646332"/>
            <a:chOff x="6349196" y="4371069"/>
            <a:chExt cx="2079932" cy="646332"/>
          </a:xfrm>
        </p:grpSpPr>
        <p:sp>
          <p:nvSpPr>
            <p:cNvPr id="7" name="i$ḻíďè">
              <a:extLst>
                <a:ext uri="{FF2B5EF4-FFF2-40B4-BE49-F238E27FC236}">
                  <a16:creationId xmlns:a16="http://schemas.microsoft.com/office/drawing/2014/main" id="{6AB1DB44-5261-808E-FB4D-384FB43F417F}"/>
                </a:ext>
              </a:extLst>
            </p:cNvPr>
            <p:cNvSpPr/>
            <p:nvPr/>
          </p:nvSpPr>
          <p:spPr>
            <a:xfrm flipH="1">
              <a:off x="6349196" y="4371069"/>
              <a:ext cx="2079932" cy="646332"/>
            </a:xfrm>
            <a:prstGeom prst="homePlate">
              <a:avLst/>
            </a:prstGeom>
            <a:noFill/>
            <a:ln w="19050">
              <a:solidFill>
                <a:srgbClr val="FFC000"/>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8" name="TextBox 7">
              <a:extLst>
                <a:ext uri="{FF2B5EF4-FFF2-40B4-BE49-F238E27FC236}">
                  <a16:creationId xmlns:a16="http://schemas.microsoft.com/office/drawing/2014/main" id="{D8F5C08A-3CB6-F9E7-2D58-AB4004B6959B}"/>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2</a:t>
              </a:r>
              <a:endParaRPr lang="vi-VN" sz="3000"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5356B4A0-DFA2-4A47-B3DF-33FDDB39A19B}"/>
              </a:ext>
            </a:extLst>
          </p:cNvPr>
          <p:cNvGrpSpPr/>
          <p:nvPr/>
        </p:nvGrpSpPr>
        <p:grpSpPr>
          <a:xfrm>
            <a:off x="1995007" y="2278072"/>
            <a:ext cx="2109429" cy="646332"/>
            <a:chOff x="3711268" y="4352264"/>
            <a:chExt cx="2109429" cy="646332"/>
          </a:xfrm>
        </p:grpSpPr>
        <p:sp>
          <p:nvSpPr>
            <p:cNvPr id="10" name="isḷïdè">
              <a:extLst>
                <a:ext uri="{FF2B5EF4-FFF2-40B4-BE49-F238E27FC236}">
                  <a16:creationId xmlns:a16="http://schemas.microsoft.com/office/drawing/2014/main" id="{3EA748E2-DE56-72BE-99E3-6FCEBD54AA9C}"/>
                </a:ext>
              </a:extLst>
            </p:cNvPr>
            <p:cNvSpPr txBox="1"/>
            <p:nvPr/>
          </p:nvSpPr>
          <p:spPr bwMode="auto">
            <a:xfrm>
              <a:off x="3740764" y="4352264"/>
              <a:ext cx="2079933" cy="646332"/>
            </a:xfrm>
            <a:prstGeom prst="rect">
              <a:avLst/>
            </a:prstGeom>
            <a:solidFill>
              <a:schemeClr val="accent2">
                <a:lumMod val="60000"/>
                <a:lumOff val="4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11" name="TextBox 10">
              <a:extLst>
                <a:ext uri="{FF2B5EF4-FFF2-40B4-BE49-F238E27FC236}">
                  <a16:creationId xmlns:a16="http://schemas.microsoft.com/office/drawing/2014/main" id="{E877FE3F-1EAA-13B1-87FA-F6BD85285CA7}"/>
                </a:ext>
              </a:extLst>
            </p:cNvPr>
            <p:cNvSpPr txBox="1"/>
            <p:nvPr/>
          </p:nvSpPr>
          <p:spPr>
            <a:xfrm>
              <a:off x="3923069"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chim</a:t>
              </a:r>
            </a:p>
          </p:txBody>
        </p:sp>
        <p:sp>
          <p:nvSpPr>
            <p:cNvPr id="12" name="TextBox 11">
              <a:extLst>
                <a:ext uri="{FF2B5EF4-FFF2-40B4-BE49-F238E27FC236}">
                  <a16:creationId xmlns:a16="http://schemas.microsoft.com/office/drawing/2014/main" id="{096EECCC-2535-577A-58A3-3CFEEBD13889}"/>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(2)</a:t>
              </a:r>
              <a:endParaRPr lang="en-US" sz="2000"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8D2E947C-C7CA-5D8F-B593-6CEE2D7657E0}"/>
              </a:ext>
            </a:extLst>
          </p:cNvPr>
          <p:cNvGrpSpPr/>
          <p:nvPr/>
        </p:nvGrpSpPr>
        <p:grpSpPr>
          <a:xfrm>
            <a:off x="4133932" y="2281494"/>
            <a:ext cx="2079932" cy="646332"/>
            <a:chOff x="6349196" y="4371069"/>
            <a:chExt cx="2079932" cy="646332"/>
          </a:xfrm>
        </p:grpSpPr>
        <p:sp>
          <p:nvSpPr>
            <p:cNvPr id="14" name="i$ḻíďè">
              <a:extLst>
                <a:ext uri="{FF2B5EF4-FFF2-40B4-BE49-F238E27FC236}">
                  <a16:creationId xmlns:a16="http://schemas.microsoft.com/office/drawing/2014/main" id="{28F54434-CA3D-E083-6137-83EEF3441655}"/>
                </a:ext>
              </a:extLst>
            </p:cNvPr>
            <p:cNvSpPr/>
            <p:nvPr/>
          </p:nvSpPr>
          <p:spPr>
            <a:xfrm flipH="1">
              <a:off x="6349196" y="4371069"/>
              <a:ext cx="2079932" cy="646332"/>
            </a:xfrm>
            <a:prstGeom prst="homePlate">
              <a:avLst/>
            </a:prstGeom>
            <a:no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5" name="TextBox 14">
              <a:extLst>
                <a:ext uri="{FF2B5EF4-FFF2-40B4-BE49-F238E27FC236}">
                  <a16:creationId xmlns:a16="http://schemas.microsoft.com/office/drawing/2014/main" id="{F240910D-19CD-1C8A-5F0A-EFC46BBEF60B}"/>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289CCF-62C9-FA10-71E6-A2ACA8DC26ED}"/>
              </a:ext>
            </a:extLst>
          </p:cNvPr>
          <p:cNvGrpSpPr/>
          <p:nvPr/>
        </p:nvGrpSpPr>
        <p:grpSpPr>
          <a:xfrm>
            <a:off x="1971203" y="3333900"/>
            <a:ext cx="2237243" cy="667708"/>
            <a:chOff x="3681772" y="4330888"/>
            <a:chExt cx="2237243" cy="667708"/>
          </a:xfrm>
        </p:grpSpPr>
        <p:sp>
          <p:nvSpPr>
            <p:cNvPr id="17" name="isḷïdè">
              <a:extLst>
                <a:ext uri="{FF2B5EF4-FFF2-40B4-BE49-F238E27FC236}">
                  <a16:creationId xmlns:a16="http://schemas.microsoft.com/office/drawing/2014/main" id="{4C035623-E835-2127-E43B-08AD31BDF8FF}"/>
                </a:ext>
              </a:extLst>
            </p:cNvPr>
            <p:cNvSpPr txBox="1"/>
            <p:nvPr/>
          </p:nvSpPr>
          <p:spPr bwMode="auto">
            <a:xfrm>
              <a:off x="3740764" y="4352264"/>
              <a:ext cx="2079933" cy="646332"/>
            </a:xfrm>
            <a:prstGeom prst="rect">
              <a:avLst/>
            </a:prstGeom>
            <a:solidFill>
              <a:schemeClr val="accent3">
                <a:lumMod val="40000"/>
                <a:lumOff val="6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18" name="TextBox 17">
              <a:extLst>
                <a:ext uri="{FF2B5EF4-FFF2-40B4-BE49-F238E27FC236}">
                  <a16:creationId xmlns:a16="http://schemas.microsoft.com/office/drawing/2014/main" id="{4B35576B-20AA-F63F-C0A1-ABF21F9EC4BC}"/>
                </a:ext>
              </a:extLst>
            </p:cNvPr>
            <p:cNvSpPr txBox="1"/>
            <p:nvPr/>
          </p:nvSpPr>
          <p:spPr>
            <a:xfrm>
              <a:off x="3839082" y="4406977"/>
              <a:ext cx="2079933"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người</a:t>
              </a:r>
            </a:p>
          </p:txBody>
        </p:sp>
        <p:sp>
          <p:nvSpPr>
            <p:cNvPr id="19" name="TextBox 18">
              <a:extLst>
                <a:ext uri="{FF2B5EF4-FFF2-40B4-BE49-F238E27FC236}">
                  <a16:creationId xmlns:a16="http://schemas.microsoft.com/office/drawing/2014/main" id="{A79A2810-4437-D751-E8DC-6F083AB638B3}"/>
                </a:ext>
              </a:extLst>
            </p:cNvPr>
            <p:cNvSpPr txBox="1"/>
            <p:nvPr/>
          </p:nvSpPr>
          <p:spPr>
            <a:xfrm>
              <a:off x="3681772" y="4330888"/>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(3)</a:t>
              </a:r>
              <a:endParaRPr lang="en-US" sz="20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D028F0E9-EBF1-7842-C511-BCA64293A67D}"/>
              </a:ext>
            </a:extLst>
          </p:cNvPr>
          <p:cNvGrpSpPr/>
          <p:nvPr/>
        </p:nvGrpSpPr>
        <p:grpSpPr>
          <a:xfrm>
            <a:off x="4139624" y="3358698"/>
            <a:ext cx="2079932" cy="646332"/>
            <a:chOff x="6349196" y="4371069"/>
            <a:chExt cx="2079932" cy="646332"/>
          </a:xfrm>
        </p:grpSpPr>
        <p:sp>
          <p:nvSpPr>
            <p:cNvPr id="21" name="i$ḻíďè">
              <a:extLst>
                <a:ext uri="{FF2B5EF4-FFF2-40B4-BE49-F238E27FC236}">
                  <a16:creationId xmlns:a16="http://schemas.microsoft.com/office/drawing/2014/main" id="{E5569BE3-E257-31C9-D417-C5BD2337DEB4}"/>
                </a:ext>
              </a:extLst>
            </p:cNvPr>
            <p:cNvSpPr/>
            <p:nvPr/>
          </p:nvSpPr>
          <p:spPr>
            <a:xfrm flipH="1">
              <a:off x="6349196" y="4371069"/>
              <a:ext cx="2079932" cy="646332"/>
            </a:xfrm>
            <a:prstGeom prst="homePlate">
              <a:avLst/>
            </a:prstGeom>
            <a:no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2" name="TextBox 21">
              <a:extLst>
                <a:ext uri="{FF2B5EF4-FFF2-40B4-BE49-F238E27FC236}">
                  <a16:creationId xmlns:a16="http://schemas.microsoft.com/office/drawing/2014/main" id="{18A5C3CC-4417-9E77-248F-5C1C8E6EFA7D}"/>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E2E0166-9980-4663-1DA9-3DFFF2F1AA91}"/>
              </a:ext>
            </a:extLst>
          </p:cNvPr>
          <p:cNvGrpSpPr/>
          <p:nvPr/>
        </p:nvGrpSpPr>
        <p:grpSpPr>
          <a:xfrm>
            <a:off x="6254686" y="1184823"/>
            <a:ext cx="3240638" cy="646332"/>
            <a:chOff x="6349196" y="4371069"/>
            <a:chExt cx="2079932" cy="646332"/>
          </a:xfrm>
        </p:grpSpPr>
        <p:sp>
          <p:nvSpPr>
            <p:cNvPr id="24" name="i$ḻíďè">
              <a:extLst>
                <a:ext uri="{FF2B5EF4-FFF2-40B4-BE49-F238E27FC236}">
                  <a16:creationId xmlns:a16="http://schemas.microsoft.com/office/drawing/2014/main" id="{6A4A2205-7DD9-9B95-2764-4429B6497914}"/>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5" name="TextBox 24">
              <a:extLst>
                <a:ext uri="{FF2B5EF4-FFF2-40B4-BE49-F238E27FC236}">
                  <a16:creationId xmlns:a16="http://schemas.microsoft.com/office/drawing/2014/main" id="{E9215CE9-C8AF-B5C4-1E8D-8D8905DA0876}"/>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chuyển</a:t>
              </a:r>
              <a:endParaRPr lang="vi-VN" sz="3000"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B4814D34-6461-E1E4-E173-5A7DAA74B80E}"/>
              </a:ext>
            </a:extLst>
          </p:cNvPr>
          <p:cNvGrpSpPr/>
          <p:nvPr/>
        </p:nvGrpSpPr>
        <p:grpSpPr>
          <a:xfrm>
            <a:off x="6254686" y="2278072"/>
            <a:ext cx="3314604" cy="646332"/>
            <a:chOff x="6349196" y="4371069"/>
            <a:chExt cx="2079932" cy="646332"/>
          </a:xfrm>
        </p:grpSpPr>
        <p:sp>
          <p:nvSpPr>
            <p:cNvPr id="27" name="i$ḻíďè">
              <a:extLst>
                <a:ext uri="{FF2B5EF4-FFF2-40B4-BE49-F238E27FC236}">
                  <a16:creationId xmlns:a16="http://schemas.microsoft.com/office/drawing/2014/main" id="{5DD774D5-6096-919A-E08E-35C958AB26AD}"/>
                </a:ext>
              </a:extLst>
            </p:cNvPr>
            <p:cNvSpPr/>
            <p:nvPr/>
          </p:nvSpPr>
          <p:spPr>
            <a:xfrm flipH="1">
              <a:off x="6349196" y="4371069"/>
              <a:ext cx="2079932" cy="646332"/>
            </a:xfrm>
            <a:prstGeom prst="homePlate">
              <a:avLst/>
            </a:prstGeom>
            <a:solidFill>
              <a:schemeClr val="accent2">
                <a:lumMod val="20000"/>
                <a:lumOff val="80000"/>
              </a:schemeClr>
            </a:solid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8" name="TextBox 27">
              <a:extLst>
                <a:ext uri="{FF2B5EF4-FFF2-40B4-BE49-F238E27FC236}">
                  <a16:creationId xmlns:a16="http://schemas.microsoft.com/office/drawing/2014/main" id="{B0692FF0-D849-B45E-D127-39A37AB2B920}"/>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gốc</a:t>
              </a:r>
              <a:endParaRPr lang="vi-VN" sz="3000"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95AE0515-3226-8747-5400-14242040DA9E}"/>
              </a:ext>
            </a:extLst>
          </p:cNvPr>
          <p:cNvGrpSpPr/>
          <p:nvPr/>
        </p:nvGrpSpPr>
        <p:grpSpPr>
          <a:xfrm>
            <a:off x="6249052" y="3410844"/>
            <a:ext cx="3314604" cy="646332"/>
            <a:chOff x="6349196" y="4371069"/>
            <a:chExt cx="2079932" cy="646332"/>
          </a:xfrm>
        </p:grpSpPr>
        <p:sp>
          <p:nvSpPr>
            <p:cNvPr id="30" name="i$ḻíďè">
              <a:extLst>
                <a:ext uri="{FF2B5EF4-FFF2-40B4-BE49-F238E27FC236}">
                  <a16:creationId xmlns:a16="http://schemas.microsoft.com/office/drawing/2014/main" id="{85252A58-F7B9-9E9F-61DF-DE3766491B33}"/>
                </a:ext>
              </a:extLst>
            </p:cNvPr>
            <p:cNvSpPr/>
            <p:nvPr/>
          </p:nvSpPr>
          <p:spPr>
            <a:xfrm flipH="1">
              <a:off x="6349196" y="4371069"/>
              <a:ext cx="2079932" cy="646332"/>
            </a:xfrm>
            <a:prstGeom prst="homePlate">
              <a:avLst/>
            </a:prstGeom>
            <a:solidFill>
              <a:schemeClr val="accent4">
                <a:lumMod val="20000"/>
                <a:lumOff val="80000"/>
              </a:schemeClr>
            </a:solid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31" name="TextBox 30">
              <a:extLst>
                <a:ext uri="{FF2B5EF4-FFF2-40B4-BE49-F238E27FC236}">
                  <a16:creationId xmlns:a16="http://schemas.microsoft.com/office/drawing/2014/main" id="{D1E3D207-8052-CD4B-4339-E3CE76BC1897}"/>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gốc</a:t>
              </a:r>
              <a:endParaRPr lang="vi-VN" sz="3000" dirty="0">
                <a:latin typeface="Cambria" panose="02040503050406030204" pitchFamily="18" charset="0"/>
                <a:ea typeface="Cambria" panose="02040503050406030204" pitchFamily="18" charset="0"/>
              </a:endParaRPr>
            </a:p>
          </p:txBody>
        </p:sp>
      </p:grpSp>
      <p:pic>
        <p:nvPicPr>
          <p:cNvPr id="32" name="Hình ảnh 1" descr="Ảnh có chứa trang phục, Phim hoạt hình, Hoạt hình, hình mẫu&#10;&#10;Mô tả được tạo tự động">
            <a:extLst>
              <a:ext uri="{FF2B5EF4-FFF2-40B4-BE49-F238E27FC236}">
                <a16:creationId xmlns:a16="http://schemas.microsoft.com/office/drawing/2014/main" id="{3B92516A-B87E-7816-2343-9CA9BD9572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550686"/>
            <a:ext cx="3702683" cy="2091004"/>
          </a:xfrm>
          <a:prstGeom prst="rect">
            <a:avLst/>
          </a:prstGeom>
        </p:spPr>
      </p:pic>
    </p:spTree>
    <p:extLst>
      <p:ext uri="{BB962C8B-B14F-4D97-AF65-F5344CB8AC3E}">
        <p14:creationId xmlns:p14="http://schemas.microsoft.com/office/powerpoint/2010/main" val="37161949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1+#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1+#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1+#ppt_w/2"/>
                                          </p:val>
                                        </p:tav>
                                        <p:tav tm="100000">
                                          <p:val>
                                            <p:strVal val="#ppt_x"/>
                                          </p:val>
                                        </p:tav>
                                      </p:tavLst>
                                    </p:anim>
                                    <p:anim calcmode="lin" valueType="num">
                                      <p:cBhvr additive="base">
                                        <p:cTn id="5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5">
            <a:extLst>
              <a:ext uri="{FF2B5EF4-FFF2-40B4-BE49-F238E27FC236}">
                <a16:creationId xmlns:a16="http://schemas.microsoft.com/office/drawing/2014/main" id="{7B558AAB-C371-CCDA-B67B-40C950CA664E}"/>
              </a:ext>
            </a:extLst>
          </p:cNvPr>
          <p:cNvSpPr txBox="1"/>
          <p:nvPr/>
        </p:nvSpPr>
        <p:spPr>
          <a:xfrm>
            <a:off x="820616" y="343803"/>
            <a:ext cx="10924016" cy="1138773"/>
          </a:xfrm>
          <a:prstGeom prst="rect">
            <a:avLst/>
          </a:prstGeom>
          <a:noFill/>
        </p:spPr>
        <p:txBody>
          <a:bodyPr wrap="square" rtlCol="0">
            <a:spAutoFit/>
          </a:bodyPr>
          <a:lstStyle/>
          <a:p>
            <a:pPr algn="just">
              <a:spcBef>
                <a:spcPts val="600"/>
              </a:spcBef>
            </a:pPr>
            <a:r>
              <a:rPr lang="vi-VN" sz="3400" b="1" dirty="0">
                <a:solidFill>
                  <a:schemeClr val="accent3">
                    <a:lumMod val="75000"/>
                  </a:schemeClr>
                </a:solidFill>
                <a:latin typeface="Cambria" panose="02040503050406030204" pitchFamily="18" charset="0"/>
                <a:ea typeface="Cambria" panose="02040503050406030204" pitchFamily="18" charset="0"/>
              </a:rPr>
              <a:t>c. Các nghĩa trên của từ </a:t>
            </a:r>
            <a:r>
              <a:rPr lang="vi-VN" sz="3400" b="1" i="1" dirty="0">
                <a:solidFill>
                  <a:schemeClr val="accent3">
                    <a:lumMod val="75000"/>
                  </a:schemeClr>
                </a:solidFill>
                <a:latin typeface="Cambria" panose="02040503050406030204" pitchFamily="18" charset="0"/>
                <a:ea typeface="Cambria" panose="02040503050406030204" pitchFamily="18" charset="0"/>
              </a:rPr>
              <a:t>mắt</a:t>
            </a:r>
            <a:r>
              <a:rPr lang="vi-VN" sz="3400" b="1" dirty="0">
                <a:solidFill>
                  <a:schemeClr val="accent3">
                    <a:lumMod val="75000"/>
                  </a:schemeClr>
                </a:solidFill>
                <a:latin typeface="Cambria" panose="02040503050406030204" pitchFamily="18" charset="0"/>
                <a:ea typeface="Cambria" panose="02040503050406030204" pitchFamily="18" charset="0"/>
              </a:rPr>
              <a:t> có liên hệ với nhau như thế nào?</a:t>
            </a:r>
            <a:endParaRPr lang="en-US" sz="3400" b="1" dirty="0">
              <a:solidFill>
                <a:schemeClr val="accent3">
                  <a:lumMod val="75000"/>
                </a:schemeClr>
              </a:solidFill>
              <a:latin typeface="Cambria" panose="02040503050406030204" pitchFamily="18" charset="0"/>
              <a:ea typeface="Cambria" panose="02040503050406030204" pitchFamily="18" charset="0"/>
            </a:endParaRPr>
          </a:p>
        </p:txBody>
      </p:sp>
      <p:pic>
        <p:nvPicPr>
          <p:cNvPr id="3" name="Picture 2" descr="Close up of a yellow bird's eye&#10;&#10;Description automatically generated">
            <a:extLst>
              <a:ext uri="{FF2B5EF4-FFF2-40B4-BE49-F238E27FC236}">
                <a16:creationId xmlns:a16="http://schemas.microsoft.com/office/drawing/2014/main" id="{3B21410A-2343-E076-6787-891A2EC7CD1C}"/>
              </a:ext>
            </a:extLst>
          </p:cNvPr>
          <p:cNvPicPr>
            <a:picLocks noChangeAspect="1"/>
          </p:cNvPicPr>
          <p:nvPr/>
        </p:nvPicPr>
        <p:blipFill>
          <a:blip r:embed="rId2" cstate="hqprint">
            <a:extLst>
              <a:ext uri="{28A0092B-C50C-407E-A947-70E740481C1C}">
                <a14:useLocalDpi xmlns:a14="http://schemas.microsoft.com/office/drawing/2010/main" val="0"/>
              </a:ext>
            </a:extLst>
          </a:blip>
          <a:srcRect t="10853" r="-2" b="9489"/>
          <a:stretch/>
        </p:blipFill>
        <p:spPr>
          <a:xfrm>
            <a:off x="8584988" y="2771249"/>
            <a:ext cx="3159643" cy="1680017"/>
          </a:xfrm>
          <a:prstGeom prst="rect">
            <a:avLst/>
          </a:prstGeom>
        </p:spPr>
      </p:pic>
      <p:pic>
        <p:nvPicPr>
          <p:cNvPr id="4" name="Picture 3" descr="A close-up of a blue eye&#10;&#10;Description automatically generated">
            <a:extLst>
              <a:ext uri="{FF2B5EF4-FFF2-40B4-BE49-F238E27FC236}">
                <a16:creationId xmlns:a16="http://schemas.microsoft.com/office/drawing/2014/main" id="{8C8F34C8-F1F3-2259-FFF5-C6FDF78ED682}"/>
              </a:ext>
            </a:extLst>
          </p:cNvPr>
          <p:cNvPicPr>
            <a:picLocks noChangeAspect="1"/>
          </p:cNvPicPr>
          <p:nvPr/>
        </p:nvPicPr>
        <p:blipFill>
          <a:blip r:embed="rId3" cstate="hqprint">
            <a:extLst>
              <a:ext uri="{28A0092B-C50C-407E-A947-70E740481C1C}">
                <a14:useLocalDpi xmlns:a14="http://schemas.microsoft.com/office/drawing/2010/main" val="0"/>
              </a:ext>
            </a:extLst>
          </a:blip>
          <a:srcRect t="12019" r="-2" b="14327"/>
          <a:stretch/>
        </p:blipFill>
        <p:spPr>
          <a:xfrm>
            <a:off x="8584989" y="1082865"/>
            <a:ext cx="3159643" cy="1553378"/>
          </a:xfrm>
          <a:prstGeom prst="rect">
            <a:avLst/>
          </a:prstGeom>
        </p:spPr>
      </p:pic>
      <p:pic>
        <p:nvPicPr>
          <p:cNvPr id="5" name="Picture 4" descr="A close up of a headlight of a green car&#10;&#10;Description automatically generated">
            <a:extLst>
              <a:ext uri="{FF2B5EF4-FFF2-40B4-BE49-F238E27FC236}">
                <a16:creationId xmlns:a16="http://schemas.microsoft.com/office/drawing/2014/main" id="{1D321FBF-C0C1-0198-0EED-83A78FFFE9A0}"/>
              </a:ext>
            </a:extLst>
          </p:cNvPr>
          <p:cNvPicPr>
            <a:picLocks noChangeAspect="1"/>
          </p:cNvPicPr>
          <p:nvPr/>
        </p:nvPicPr>
        <p:blipFill>
          <a:blip r:embed="rId4" cstate="hqprint">
            <a:extLst>
              <a:ext uri="{28A0092B-C50C-407E-A947-70E740481C1C}">
                <a14:useLocalDpi xmlns:a14="http://schemas.microsoft.com/office/drawing/2010/main" val="0"/>
              </a:ext>
            </a:extLst>
          </a:blip>
          <a:srcRect l="26796" r="17561" b="19513"/>
          <a:stretch/>
        </p:blipFill>
        <p:spPr>
          <a:xfrm>
            <a:off x="8584988" y="4565196"/>
            <a:ext cx="3159643" cy="2023174"/>
          </a:xfrm>
          <a:prstGeom prst="rect">
            <a:avLst/>
          </a:prstGeom>
        </p:spPr>
      </p:pic>
      <p:grpSp>
        <p:nvGrpSpPr>
          <p:cNvPr id="8" name="Group 7">
            <a:extLst>
              <a:ext uri="{FF2B5EF4-FFF2-40B4-BE49-F238E27FC236}">
                <a16:creationId xmlns:a16="http://schemas.microsoft.com/office/drawing/2014/main" id="{0148D471-F209-CC0D-2D6A-FA216EF5F539}"/>
              </a:ext>
            </a:extLst>
          </p:cNvPr>
          <p:cNvGrpSpPr/>
          <p:nvPr/>
        </p:nvGrpSpPr>
        <p:grpSpPr>
          <a:xfrm>
            <a:off x="447368" y="2035400"/>
            <a:ext cx="7723617" cy="4107492"/>
            <a:chOff x="447367" y="1859554"/>
            <a:chExt cx="7723617" cy="4107492"/>
          </a:xfrm>
        </p:grpSpPr>
        <p:sp>
          <p:nvSpPr>
            <p:cNvPr id="6" name="ïSḷiḍe">
              <a:extLst>
                <a:ext uri="{FF2B5EF4-FFF2-40B4-BE49-F238E27FC236}">
                  <a16:creationId xmlns:a16="http://schemas.microsoft.com/office/drawing/2014/main" id="{8F2FAA16-88F0-C7E6-891B-510078F1F99B}"/>
                </a:ext>
              </a:extLst>
            </p:cNvPr>
            <p:cNvSpPr/>
            <p:nvPr/>
          </p:nvSpPr>
          <p:spPr>
            <a:xfrm>
              <a:off x="447367" y="1859554"/>
              <a:ext cx="7723617" cy="4107492"/>
            </a:xfrm>
            <a:prstGeom prst="roundRect">
              <a:avLst>
                <a:gd name="adj" fmla="val 8620"/>
              </a:avLst>
            </a:prstGeom>
            <a:noFill/>
            <a:ln w="28575">
              <a:solidFill>
                <a:schemeClr val="accent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7" name="TextBox 6">
              <a:extLst>
                <a:ext uri="{FF2B5EF4-FFF2-40B4-BE49-F238E27FC236}">
                  <a16:creationId xmlns:a16="http://schemas.microsoft.com/office/drawing/2014/main" id="{B71AC68B-532F-4533-B13D-0D3F982701F6}"/>
                </a:ext>
              </a:extLst>
            </p:cNvPr>
            <p:cNvSpPr txBox="1"/>
            <p:nvPr/>
          </p:nvSpPr>
          <p:spPr>
            <a:xfrm>
              <a:off x="621323" y="1992923"/>
              <a:ext cx="7326923" cy="3785652"/>
            </a:xfrm>
            <a:prstGeom prst="rect">
              <a:avLst/>
            </a:prstGeom>
            <a:noFill/>
          </p:spPr>
          <p:txBody>
            <a:bodyPr wrap="square" rtlCol="0">
              <a:spAutoFit/>
            </a:bodyPr>
            <a:lstStyle/>
            <a:p>
              <a:pPr algn="just"/>
              <a:r>
                <a:rPr lang="vi-VN" sz="3000" dirty="0">
                  <a:solidFill>
                    <a:schemeClr val="accent5">
                      <a:lumMod val="50000"/>
                    </a:schemeClr>
                  </a:solidFill>
                  <a:latin typeface="Cambria" panose="02040503050406030204" pitchFamily="18" charset="0"/>
                  <a:ea typeface="Cambria" panose="02040503050406030204" pitchFamily="18" charset="0"/>
                </a:rPr>
                <a:t>    Các nghĩa trên của từ "mắt" có liên hệ với nhau qua đặc điểm, một từ với nguồn gốc chung là cơ quan để nhìn, cơ quan này có đặc điểm là bộ phận lồi ra trên cơ thể người hay động vật. Từ này sau đó được phát triển thành nghĩa mới, liên quan đến hình dạng hoặc đặc điểm của mắt, cũng là chỗ lồi ra và có hình giống con mắt ở một số vật.</a:t>
              </a:r>
              <a:endParaRPr lang="en-US" sz="3000" dirty="0">
                <a:solidFill>
                  <a:schemeClr val="accent5">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8165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47DFAE-60E3-F4D9-CAD5-D1DE83BA1EE7}"/>
              </a:ext>
            </a:extLst>
          </p:cNvPr>
          <p:cNvGrpSpPr/>
          <p:nvPr/>
        </p:nvGrpSpPr>
        <p:grpSpPr>
          <a:xfrm>
            <a:off x="431963" y="204289"/>
            <a:ext cx="11328074" cy="1640067"/>
            <a:chOff x="1131396" y="448342"/>
            <a:chExt cx="11328074" cy="1640067"/>
          </a:xfrm>
        </p:grpSpPr>
        <p:sp>
          <p:nvSpPr>
            <p:cNvPr id="3" name="Hình chữ nhật 2">
              <a:extLst>
                <a:ext uri="{FF2B5EF4-FFF2-40B4-BE49-F238E27FC236}">
                  <a16:creationId xmlns:a16="http://schemas.microsoft.com/office/drawing/2014/main" id="{DD4A6E7B-414C-0485-0B0C-10BA5EE42BF4}"/>
                </a:ext>
              </a:extLst>
            </p:cNvPr>
            <p:cNvSpPr/>
            <p:nvPr/>
          </p:nvSpPr>
          <p:spPr>
            <a:xfrm>
              <a:off x="1889120" y="720845"/>
              <a:ext cx="10570350" cy="1086184"/>
            </a:xfrm>
            <a:custGeom>
              <a:avLst/>
              <a:gdLst>
                <a:gd name="connsiteX0" fmla="*/ 0 w 10570350"/>
                <a:gd name="connsiteY0" fmla="*/ 0 h 1086184"/>
                <a:gd name="connsiteX1" fmla="*/ 343536 w 10570350"/>
                <a:gd name="connsiteY1" fmla="*/ 0 h 1086184"/>
                <a:gd name="connsiteX2" fmla="*/ 687073 w 10570350"/>
                <a:gd name="connsiteY2" fmla="*/ 0 h 1086184"/>
                <a:gd name="connsiteX3" fmla="*/ 1030609 w 10570350"/>
                <a:gd name="connsiteY3" fmla="*/ 0 h 1086184"/>
                <a:gd name="connsiteX4" fmla="*/ 1902663 w 10570350"/>
                <a:gd name="connsiteY4" fmla="*/ 0 h 1086184"/>
                <a:gd name="connsiteX5" fmla="*/ 2563310 w 10570350"/>
                <a:gd name="connsiteY5" fmla="*/ 0 h 1086184"/>
                <a:gd name="connsiteX6" fmla="*/ 2906846 w 10570350"/>
                <a:gd name="connsiteY6" fmla="*/ 0 h 1086184"/>
                <a:gd name="connsiteX7" fmla="*/ 3567493 w 10570350"/>
                <a:gd name="connsiteY7" fmla="*/ 0 h 1086184"/>
                <a:gd name="connsiteX8" fmla="*/ 4439547 w 10570350"/>
                <a:gd name="connsiteY8" fmla="*/ 0 h 1086184"/>
                <a:gd name="connsiteX9" fmla="*/ 4994490 w 10570350"/>
                <a:gd name="connsiteY9" fmla="*/ 0 h 1086184"/>
                <a:gd name="connsiteX10" fmla="*/ 5549434 w 10570350"/>
                <a:gd name="connsiteY10" fmla="*/ 0 h 1086184"/>
                <a:gd name="connsiteX11" fmla="*/ 6210081 w 10570350"/>
                <a:gd name="connsiteY11" fmla="*/ 0 h 1086184"/>
                <a:gd name="connsiteX12" fmla="*/ 6976431 w 10570350"/>
                <a:gd name="connsiteY12" fmla="*/ 0 h 1086184"/>
                <a:gd name="connsiteX13" fmla="*/ 7742781 w 10570350"/>
                <a:gd name="connsiteY13" fmla="*/ 0 h 1086184"/>
                <a:gd name="connsiteX14" fmla="*/ 8509132 w 10570350"/>
                <a:gd name="connsiteY14" fmla="*/ 0 h 1086184"/>
                <a:gd name="connsiteX15" fmla="*/ 9381186 w 10570350"/>
                <a:gd name="connsiteY15" fmla="*/ 0 h 1086184"/>
                <a:gd name="connsiteX16" fmla="*/ 10570350 w 10570350"/>
                <a:gd name="connsiteY16" fmla="*/ 0 h 1086184"/>
                <a:gd name="connsiteX17" fmla="*/ 10570350 w 10570350"/>
                <a:gd name="connsiteY17" fmla="*/ 553954 h 1086184"/>
                <a:gd name="connsiteX18" fmla="*/ 10570350 w 10570350"/>
                <a:gd name="connsiteY18" fmla="*/ 1086184 h 1086184"/>
                <a:gd name="connsiteX19" fmla="*/ 9698296 w 10570350"/>
                <a:gd name="connsiteY19" fmla="*/ 1086184 h 1086184"/>
                <a:gd name="connsiteX20" fmla="*/ 9037649 w 10570350"/>
                <a:gd name="connsiteY20" fmla="*/ 1086184 h 1086184"/>
                <a:gd name="connsiteX21" fmla="*/ 8482706 w 10570350"/>
                <a:gd name="connsiteY21" fmla="*/ 1086184 h 1086184"/>
                <a:gd name="connsiteX22" fmla="*/ 7927763 w 10570350"/>
                <a:gd name="connsiteY22" fmla="*/ 1086184 h 1086184"/>
                <a:gd name="connsiteX23" fmla="*/ 7372819 w 10570350"/>
                <a:gd name="connsiteY23" fmla="*/ 1086184 h 1086184"/>
                <a:gd name="connsiteX24" fmla="*/ 6817876 w 10570350"/>
                <a:gd name="connsiteY24" fmla="*/ 1086184 h 1086184"/>
                <a:gd name="connsiteX25" fmla="*/ 6051525 w 10570350"/>
                <a:gd name="connsiteY25" fmla="*/ 1086184 h 1086184"/>
                <a:gd name="connsiteX26" fmla="*/ 5390879 w 10570350"/>
                <a:gd name="connsiteY26" fmla="*/ 1086184 h 1086184"/>
                <a:gd name="connsiteX27" fmla="*/ 5047342 w 10570350"/>
                <a:gd name="connsiteY27" fmla="*/ 1086184 h 1086184"/>
                <a:gd name="connsiteX28" fmla="*/ 4492399 w 10570350"/>
                <a:gd name="connsiteY28" fmla="*/ 1086184 h 1086184"/>
                <a:gd name="connsiteX29" fmla="*/ 3726048 w 10570350"/>
                <a:gd name="connsiteY29" fmla="*/ 1086184 h 1086184"/>
                <a:gd name="connsiteX30" fmla="*/ 3276809 w 10570350"/>
                <a:gd name="connsiteY30" fmla="*/ 1086184 h 1086184"/>
                <a:gd name="connsiteX31" fmla="*/ 2404755 w 10570350"/>
                <a:gd name="connsiteY31" fmla="*/ 1086184 h 1086184"/>
                <a:gd name="connsiteX32" fmla="*/ 1532701 w 10570350"/>
                <a:gd name="connsiteY32" fmla="*/ 1086184 h 1086184"/>
                <a:gd name="connsiteX33" fmla="*/ 872054 w 10570350"/>
                <a:gd name="connsiteY33" fmla="*/ 1086184 h 1086184"/>
                <a:gd name="connsiteX34" fmla="*/ 0 w 10570350"/>
                <a:gd name="connsiteY34" fmla="*/ 1086184 h 1086184"/>
                <a:gd name="connsiteX35" fmla="*/ 0 w 10570350"/>
                <a:gd name="connsiteY35" fmla="*/ 543092 h 1086184"/>
                <a:gd name="connsiteX36" fmla="*/ 0 w 10570350"/>
                <a:gd name="connsiteY36" fmla="*/ 0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70350" h="1086184" fill="none" extrusionOk="0">
                  <a:moveTo>
                    <a:pt x="0" y="0"/>
                  </a:moveTo>
                  <a:cubicBezTo>
                    <a:pt x="79237" y="-6565"/>
                    <a:pt x="268607" y="15001"/>
                    <a:pt x="343536" y="0"/>
                  </a:cubicBezTo>
                  <a:cubicBezTo>
                    <a:pt x="418465" y="-15001"/>
                    <a:pt x="556448" y="-1408"/>
                    <a:pt x="687073" y="0"/>
                  </a:cubicBezTo>
                  <a:cubicBezTo>
                    <a:pt x="817698" y="1408"/>
                    <a:pt x="948455" y="7534"/>
                    <a:pt x="1030609" y="0"/>
                  </a:cubicBezTo>
                  <a:cubicBezTo>
                    <a:pt x="1112763" y="-7534"/>
                    <a:pt x="1572194" y="28390"/>
                    <a:pt x="1902663" y="0"/>
                  </a:cubicBezTo>
                  <a:cubicBezTo>
                    <a:pt x="2233132" y="-28390"/>
                    <a:pt x="2297441" y="-6708"/>
                    <a:pt x="2563310" y="0"/>
                  </a:cubicBezTo>
                  <a:cubicBezTo>
                    <a:pt x="2829179" y="6708"/>
                    <a:pt x="2766133" y="8424"/>
                    <a:pt x="2906846" y="0"/>
                  </a:cubicBezTo>
                  <a:cubicBezTo>
                    <a:pt x="3047559" y="-8424"/>
                    <a:pt x="3280771" y="30352"/>
                    <a:pt x="3567493" y="0"/>
                  </a:cubicBezTo>
                  <a:cubicBezTo>
                    <a:pt x="3854215" y="-30352"/>
                    <a:pt x="4139977" y="28140"/>
                    <a:pt x="4439547" y="0"/>
                  </a:cubicBezTo>
                  <a:cubicBezTo>
                    <a:pt x="4739117" y="-28140"/>
                    <a:pt x="4785156" y="8662"/>
                    <a:pt x="4994490" y="0"/>
                  </a:cubicBezTo>
                  <a:cubicBezTo>
                    <a:pt x="5203824" y="-8662"/>
                    <a:pt x="5275752" y="4520"/>
                    <a:pt x="5549434" y="0"/>
                  </a:cubicBezTo>
                  <a:cubicBezTo>
                    <a:pt x="5823116" y="-4520"/>
                    <a:pt x="5924926" y="-21074"/>
                    <a:pt x="6210081" y="0"/>
                  </a:cubicBezTo>
                  <a:cubicBezTo>
                    <a:pt x="6495236" y="21074"/>
                    <a:pt x="6760329" y="18673"/>
                    <a:pt x="6976431" y="0"/>
                  </a:cubicBezTo>
                  <a:cubicBezTo>
                    <a:pt x="7192533" y="-18673"/>
                    <a:pt x="7420305" y="17966"/>
                    <a:pt x="7742781" y="0"/>
                  </a:cubicBezTo>
                  <a:cubicBezTo>
                    <a:pt x="8065257" y="-17966"/>
                    <a:pt x="8272640" y="28241"/>
                    <a:pt x="8509132" y="0"/>
                  </a:cubicBezTo>
                  <a:cubicBezTo>
                    <a:pt x="8745624" y="-28241"/>
                    <a:pt x="9095699" y="8045"/>
                    <a:pt x="9381186" y="0"/>
                  </a:cubicBezTo>
                  <a:cubicBezTo>
                    <a:pt x="9666673" y="-8045"/>
                    <a:pt x="10291032" y="25270"/>
                    <a:pt x="10570350" y="0"/>
                  </a:cubicBezTo>
                  <a:cubicBezTo>
                    <a:pt x="10566410" y="214685"/>
                    <a:pt x="10569825" y="403612"/>
                    <a:pt x="10570350" y="553954"/>
                  </a:cubicBezTo>
                  <a:cubicBezTo>
                    <a:pt x="10570875" y="704296"/>
                    <a:pt x="10564352" y="854952"/>
                    <a:pt x="10570350" y="1086184"/>
                  </a:cubicBezTo>
                  <a:cubicBezTo>
                    <a:pt x="10255003" y="1116268"/>
                    <a:pt x="9965534" y="1111447"/>
                    <a:pt x="9698296" y="1086184"/>
                  </a:cubicBezTo>
                  <a:cubicBezTo>
                    <a:pt x="9431058" y="1060921"/>
                    <a:pt x="9271453" y="1073815"/>
                    <a:pt x="9037649" y="1086184"/>
                  </a:cubicBezTo>
                  <a:cubicBezTo>
                    <a:pt x="8803845" y="1098553"/>
                    <a:pt x="8692317" y="1089490"/>
                    <a:pt x="8482706" y="1086184"/>
                  </a:cubicBezTo>
                  <a:cubicBezTo>
                    <a:pt x="8273095" y="1082878"/>
                    <a:pt x="8134658" y="1062225"/>
                    <a:pt x="7927763" y="1086184"/>
                  </a:cubicBezTo>
                  <a:cubicBezTo>
                    <a:pt x="7720868" y="1110143"/>
                    <a:pt x="7643510" y="1090758"/>
                    <a:pt x="7372819" y="1086184"/>
                  </a:cubicBezTo>
                  <a:cubicBezTo>
                    <a:pt x="7102128" y="1081610"/>
                    <a:pt x="7043924" y="1068846"/>
                    <a:pt x="6817876" y="1086184"/>
                  </a:cubicBezTo>
                  <a:cubicBezTo>
                    <a:pt x="6591828" y="1103522"/>
                    <a:pt x="6260326" y="1120670"/>
                    <a:pt x="6051525" y="1086184"/>
                  </a:cubicBezTo>
                  <a:cubicBezTo>
                    <a:pt x="5842724" y="1051698"/>
                    <a:pt x="5531201" y="1090850"/>
                    <a:pt x="5390879" y="1086184"/>
                  </a:cubicBezTo>
                  <a:cubicBezTo>
                    <a:pt x="5250557" y="1081518"/>
                    <a:pt x="5122725" y="1075767"/>
                    <a:pt x="5047342" y="1086184"/>
                  </a:cubicBezTo>
                  <a:cubicBezTo>
                    <a:pt x="4971959" y="1096601"/>
                    <a:pt x="4622259" y="1098132"/>
                    <a:pt x="4492399" y="1086184"/>
                  </a:cubicBezTo>
                  <a:cubicBezTo>
                    <a:pt x="4362539" y="1074236"/>
                    <a:pt x="3913765" y="1093803"/>
                    <a:pt x="3726048" y="1086184"/>
                  </a:cubicBezTo>
                  <a:cubicBezTo>
                    <a:pt x="3538331" y="1078565"/>
                    <a:pt x="3389818" y="1095792"/>
                    <a:pt x="3276809" y="1086184"/>
                  </a:cubicBezTo>
                  <a:cubicBezTo>
                    <a:pt x="3163800" y="1076576"/>
                    <a:pt x="2736265" y="1076886"/>
                    <a:pt x="2404755" y="1086184"/>
                  </a:cubicBezTo>
                  <a:cubicBezTo>
                    <a:pt x="2073245" y="1095482"/>
                    <a:pt x="1861333" y="1045550"/>
                    <a:pt x="1532701" y="1086184"/>
                  </a:cubicBezTo>
                  <a:cubicBezTo>
                    <a:pt x="1204069" y="1126818"/>
                    <a:pt x="1079400" y="1115440"/>
                    <a:pt x="872054" y="1086184"/>
                  </a:cubicBezTo>
                  <a:cubicBezTo>
                    <a:pt x="664708" y="1056928"/>
                    <a:pt x="414257" y="1103503"/>
                    <a:pt x="0" y="1086184"/>
                  </a:cubicBezTo>
                  <a:cubicBezTo>
                    <a:pt x="-10492" y="963953"/>
                    <a:pt x="-26128" y="782349"/>
                    <a:pt x="0" y="543092"/>
                  </a:cubicBezTo>
                  <a:cubicBezTo>
                    <a:pt x="26128" y="303835"/>
                    <a:pt x="-11735" y="174845"/>
                    <a:pt x="0" y="0"/>
                  </a:cubicBezTo>
                  <a:close/>
                </a:path>
                <a:path w="10570350" h="1086184" stroke="0" extrusionOk="0">
                  <a:moveTo>
                    <a:pt x="0" y="0"/>
                  </a:moveTo>
                  <a:cubicBezTo>
                    <a:pt x="229287" y="-26161"/>
                    <a:pt x="399976" y="11679"/>
                    <a:pt x="554943" y="0"/>
                  </a:cubicBezTo>
                  <a:cubicBezTo>
                    <a:pt x="709910" y="-11679"/>
                    <a:pt x="790615" y="-318"/>
                    <a:pt x="898480" y="0"/>
                  </a:cubicBezTo>
                  <a:cubicBezTo>
                    <a:pt x="1006345" y="318"/>
                    <a:pt x="1589287" y="10596"/>
                    <a:pt x="1770534" y="0"/>
                  </a:cubicBezTo>
                  <a:cubicBezTo>
                    <a:pt x="1951781" y="-10596"/>
                    <a:pt x="2140337" y="7160"/>
                    <a:pt x="2325477" y="0"/>
                  </a:cubicBezTo>
                  <a:cubicBezTo>
                    <a:pt x="2510617" y="-7160"/>
                    <a:pt x="2768226" y="3455"/>
                    <a:pt x="2880420" y="0"/>
                  </a:cubicBezTo>
                  <a:cubicBezTo>
                    <a:pt x="2992614" y="-3455"/>
                    <a:pt x="3390869" y="26310"/>
                    <a:pt x="3752474" y="0"/>
                  </a:cubicBezTo>
                  <a:cubicBezTo>
                    <a:pt x="4114079" y="-26310"/>
                    <a:pt x="4111012" y="2693"/>
                    <a:pt x="4201714" y="0"/>
                  </a:cubicBezTo>
                  <a:cubicBezTo>
                    <a:pt x="4292416" y="-2693"/>
                    <a:pt x="4652565" y="-2078"/>
                    <a:pt x="5073768" y="0"/>
                  </a:cubicBezTo>
                  <a:cubicBezTo>
                    <a:pt x="5494971" y="2078"/>
                    <a:pt x="5644058" y="-31571"/>
                    <a:pt x="5945822" y="0"/>
                  </a:cubicBezTo>
                  <a:cubicBezTo>
                    <a:pt x="6247586" y="31571"/>
                    <a:pt x="6371016" y="-11336"/>
                    <a:pt x="6606469" y="0"/>
                  </a:cubicBezTo>
                  <a:cubicBezTo>
                    <a:pt x="6841922" y="11336"/>
                    <a:pt x="7114247" y="-40956"/>
                    <a:pt x="7478523" y="0"/>
                  </a:cubicBezTo>
                  <a:cubicBezTo>
                    <a:pt x="7842799" y="40956"/>
                    <a:pt x="7768395" y="-2398"/>
                    <a:pt x="8033466" y="0"/>
                  </a:cubicBezTo>
                  <a:cubicBezTo>
                    <a:pt x="8298537" y="2398"/>
                    <a:pt x="8413370" y="-3639"/>
                    <a:pt x="8588409" y="0"/>
                  </a:cubicBezTo>
                  <a:cubicBezTo>
                    <a:pt x="8763448" y="3639"/>
                    <a:pt x="9124491" y="15799"/>
                    <a:pt x="9354760" y="0"/>
                  </a:cubicBezTo>
                  <a:cubicBezTo>
                    <a:pt x="9585029" y="-15799"/>
                    <a:pt x="9684754" y="15620"/>
                    <a:pt x="9909703" y="0"/>
                  </a:cubicBezTo>
                  <a:cubicBezTo>
                    <a:pt x="10134652" y="-15620"/>
                    <a:pt x="10391151" y="14094"/>
                    <a:pt x="10570350" y="0"/>
                  </a:cubicBezTo>
                  <a:cubicBezTo>
                    <a:pt x="10565464" y="201271"/>
                    <a:pt x="10578731" y="286606"/>
                    <a:pt x="10570350" y="564816"/>
                  </a:cubicBezTo>
                  <a:cubicBezTo>
                    <a:pt x="10561969" y="843026"/>
                    <a:pt x="10578418" y="962423"/>
                    <a:pt x="10570350" y="1086184"/>
                  </a:cubicBezTo>
                  <a:cubicBezTo>
                    <a:pt x="10295198" y="1094373"/>
                    <a:pt x="10075245" y="1121864"/>
                    <a:pt x="9804000" y="1086184"/>
                  </a:cubicBezTo>
                  <a:cubicBezTo>
                    <a:pt x="9532755" y="1050505"/>
                    <a:pt x="9568235" y="1077599"/>
                    <a:pt x="9354760" y="1086184"/>
                  </a:cubicBezTo>
                  <a:cubicBezTo>
                    <a:pt x="9141285" y="1094769"/>
                    <a:pt x="8887241" y="1051370"/>
                    <a:pt x="8482706" y="1086184"/>
                  </a:cubicBezTo>
                  <a:cubicBezTo>
                    <a:pt x="8078171" y="1120998"/>
                    <a:pt x="8029289" y="1096942"/>
                    <a:pt x="7822059" y="1086184"/>
                  </a:cubicBezTo>
                  <a:cubicBezTo>
                    <a:pt x="7614829" y="1075426"/>
                    <a:pt x="7479812" y="1072669"/>
                    <a:pt x="7372819" y="1086184"/>
                  </a:cubicBezTo>
                  <a:cubicBezTo>
                    <a:pt x="7265826" y="1099699"/>
                    <a:pt x="7023671" y="1111831"/>
                    <a:pt x="6712172" y="1086184"/>
                  </a:cubicBezTo>
                  <a:cubicBezTo>
                    <a:pt x="6400673" y="1060537"/>
                    <a:pt x="6534688" y="1084247"/>
                    <a:pt x="6368636" y="1086184"/>
                  </a:cubicBezTo>
                  <a:cubicBezTo>
                    <a:pt x="6202584" y="1088121"/>
                    <a:pt x="6114983" y="1086999"/>
                    <a:pt x="6025100" y="1086184"/>
                  </a:cubicBezTo>
                  <a:cubicBezTo>
                    <a:pt x="5935217" y="1085369"/>
                    <a:pt x="5645773" y="1110150"/>
                    <a:pt x="5364453" y="1086184"/>
                  </a:cubicBezTo>
                  <a:cubicBezTo>
                    <a:pt x="5083133" y="1062218"/>
                    <a:pt x="5061566" y="1106113"/>
                    <a:pt x="4915213" y="1086184"/>
                  </a:cubicBezTo>
                  <a:cubicBezTo>
                    <a:pt x="4768860" y="1066255"/>
                    <a:pt x="4323942" y="1055651"/>
                    <a:pt x="4148862" y="1086184"/>
                  </a:cubicBezTo>
                  <a:cubicBezTo>
                    <a:pt x="3973782" y="1116717"/>
                    <a:pt x="3893933" y="1096219"/>
                    <a:pt x="3699623" y="1086184"/>
                  </a:cubicBezTo>
                  <a:cubicBezTo>
                    <a:pt x="3505313" y="1076149"/>
                    <a:pt x="3269412" y="1112085"/>
                    <a:pt x="2933272" y="1086184"/>
                  </a:cubicBezTo>
                  <a:cubicBezTo>
                    <a:pt x="2597132" y="1060283"/>
                    <a:pt x="2679546" y="1086148"/>
                    <a:pt x="2589736" y="1086184"/>
                  </a:cubicBezTo>
                  <a:cubicBezTo>
                    <a:pt x="2499926" y="1086220"/>
                    <a:pt x="2031181" y="1062618"/>
                    <a:pt x="1823385" y="1086184"/>
                  </a:cubicBezTo>
                  <a:cubicBezTo>
                    <a:pt x="1615589" y="1109750"/>
                    <a:pt x="1480997" y="1085753"/>
                    <a:pt x="1374146" y="1086184"/>
                  </a:cubicBezTo>
                  <a:cubicBezTo>
                    <a:pt x="1267295" y="1086615"/>
                    <a:pt x="1130999" y="1093926"/>
                    <a:pt x="1030609" y="1086184"/>
                  </a:cubicBezTo>
                  <a:cubicBezTo>
                    <a:pt x="930219" y="1078442"/>
                    <a:pt x="781406" y="1107962"/>
                    <a:pt x="581369" y="1086184"/>
                  </a:cubicBezTo>
                  <a:cubicBezTo>
                    <a:pt x="381332" y="1064406"/>
                    <a:pt x="204335" y="1096517"/>
                    <a:pt x="0" y="1086184"/>
                  </a:cubicBezTo>
                  <a:cubicBezTo>
                    <a:pt x="13019" y="841690"/>
                    <a:pt x="-17729" y="715271"/>
                    <a:pt x="0" y="564816"/>
                  </a:cubicBezTo>
                  <a:cubicBezTo>
                    <a:pt x="17729" y="414361"/>
                    <a:pt x="-23197" y="120351"/>
                    <a:pt x="0" y="0"/>
                  </a:cubicBezTo>
                  <a:close/>
                </a:path>
              </a:pathLst>
            </a:custGeom>
            <a:solidFill>
              <a:srgbClr val="F15760">
                <a:alpha val="44000"/>
              </a:srgbClr>
            </a:solidFill>
            <a:ln w="19050">
              <a:solidFill>
                <a:srgbClr val="9E4037"/>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CE0409EE-83BC-1F35-8720-F546FDC4B70F}"/>
                </a:ext>
              </a:extLst>
            </p:cNvPr>
            <p:cNvSpPr txBox="1"/>
            <p:nvPr/>
          </p:nvSpPr>
          <p:spPr>
            <a:xfrm>
              <a:off x="1969676" y="790318"/>
              <a:ext cx="10489794" cy="923330"/>
            </a:xfrm>
            <a:prstGeom prst="rect">
              <a:avLst/>
            </a:prstGeom>
            <a:noFill/>
          </p:spPr>
          <p:txBody>
            <a:bodyPr wrap="square" rtlCol="0">
              <a:spAutoFit/>
            </a:bodyPr>
            <a:lstStyle/>
            <a:p>
              <a:pPr algn="just"/>
              <a:r>
                <a:rPr lang="vi-VN" sz="2700" b="1" dirty="0">
                  <a:latin typeface="Cambria" panose="02040503050406030204" pitchFamily="18" charset="0"/>
                  <a:ea typeface="Cambria" panose="02040503050406030204" pitchFamily="18" charset="0"/>
                </a:rPr>
                <a:t>Xác định nghĩa của từ </a:t>
              </a:r>
              <a:r>
                <a:rPr lang="vi-VN" sz="2700" b="1" i="1" dirty="0">
                  <a:latin typeface="Cambria" panose="02040503050406030204" pitchFamily="18" charset="0"/>
                  <a:ea typeface="Cambria" panose="02040503050406030204" pitchFamily="18" charset="0"/>
                </a:rPr>
                <a:t>biển</a:t>
              </a:r>
              <a:r>
                <a:rPr lang="vi-VN" sz="2700" b="1" dirty="0">
                  <a:latin typeface="Cambria" panose="02040503050406030204" pitchFamily="18" charset="0"/>
                  <a:ea typeface="Cambria" panose="02040503050406030204" pitchFamily="18" charset="0"/>
                </a:rPr>
                <a:t> trong những câu thơ, câu ca dao dưới đây và cho biết nghĩa nào là nghĩa gốc, nghĩa nào là nghĩa chuyển.</a:t>
              </a:r>
              <a:endParaRPr lang="en-US" sz="27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25CC88A-B0C9-2A59-6CB0-CAEA735020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31396" y="448342"/>
              <a:ext cx="964745" cy="1640067"/>
            </a:xfrm>
            <a:prstGeom prst="rect">
              <a:avLst/>
            </a:prstGeom>
          </p:spPr>
        </p:pic>
      </p:grpSp>
      <p:grpSp>
        <p:nvGrpSpPr>
          <p:cNvPr id="7" name="Group 6">
            <a:extLst>
              <a:ext uri="{FF2B5EF4-FFF2-40B4-BE49-F238E27FC236}">
                <a16:creationId xmlns:a16="http://schemas.microsoft.com/office/drawing/2014/main" id="{436E5CC9-D58E-C696-29DE-8165196EA695}"/>
              </a:ext>
            </a:extLst>
          </p:cNvPr>
          <p:cNvGrpSpPr/>
          <p:nvPr/>
        </p:nvGrpSpPr>
        <p:grpSpPr>
          <a:xfrm>
            <a:off x="453837" y="1688864"/>
            <a:ext cx="6566060" cy="1640067"/>
            <a:chOff x="586634" y="1643574"/>
            <a:chExt cx="3784087" cy="3280134"/>
          </a:xfrm>
        </p:grpSpPr>
        <p:sp>
          <p:nvSpPr>
            <p:cNvPr id="8" name="Rectangle: Rounded Corners 7">
              <a:extLst>
                <a:ext uri="{FF2B5EF4-FFF2-40B4-BE49-F238E27FC236}">
                  <a16:creationId xmlns:a16="http://schemas.microsoft.com/office/drawing/2014/main" id="{FFFDE7BB-F06C-205D-D4CA-CC9DB97C56A4}"/>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4F70932-8D8B-312D-824C-4BD8684783C2}"/>
                </a:ext>
              </a:extLst>
            </p:cNvPr>
            <p:cNvSpPr txBox="1"/>
            <p:nvPr/>
          </p:nvSpPr>
          <p:spPr>
            <a:xfrm>
              <a:off x="592368" y="1861754"/>
              <a:ext cx="3650954" cy="2646878"/>
            </a:xfrm>
            <a:prstGeom prst="rect">
              <a:avLst/>
            </a:prstGeom>
            <a:noFill/>
          </p:spPr>
          <p:txBody>
            <a:bodyPr wrap="square" rtlCol="0">
              <a:spAutoFit/>
            </a:bodyPr>
            <a:lstStyle/>
            <a:p>
              <a:pPr algn="ctr"/>
              <a:r>
                <a:rPr lang="vi-VN" sz="2800" dirty="0">
                  <a:latin typeface="Cambria" panose="02040503050406030204" pitchFamily="18" charset="0"/>
                  <a:ea typeface="Cambria" panose="02040503050406030204" pitchFamily="18" charset="0"/>
                </a:rPr>
                <a:t>a. Việt Nam đất nước ta ơi</a:t>
              </a:r>
            </a:p>
            <a:p>
              <a:pPr algn="ctr"/>
              <a:r>
                <a:rPr lang="vi-VN" sz="2800" dirty="0">
                  <a:latin typeface="Cambria" panose="02040503050406030204" pitchFamily="18" charset="0"/>
                  <a:ea typeface="Cambria" panose="02040503050406030204" pitchFamily="18" charset="0"/>
                </a:rPr>
                <a:t>Mênh mông </a:t>
              </a:r>
              <a:r>
                <a:rPr lang="vi-VN" sz="2800" b="1" dirty="0">
                  <a:latin typeface="Cambria" panose="02040503050406030204" pitchFamily="18" charset="0"/>
                  <a:ea typeface="Cambria" panose="02040503050406030204" pitchFamily="18" charset="0"/>
                </a:rPr>
                <a:t>biển</a:t>
              </a:r>
              <a:r>
                <a:rPr lang="vi-VN" sz="2800" dirty="0">
                  <a:latin typeface="Cambria" panose="02040503050406030204" pitchFamily="18" charset="0"/>
                  <a:ea typeface="Cambria" panose="02040503050406030204" pitchFamily="18" charset="0"/>
                </a:rPr>
                <a:t> lúa đâu trời đẹp hơn. </a:t>
              </a:r>
            </a:p>
            <a:p>
              <a:pPr algn="r"/>
              <a:r>
                <a:rPr lang="vi-VN" sz="2400" dirty="0">
                  <a:latin typeface="Cambria" panose="02040503050406030204" pitchFamily="18" charset="0"/>
                  <a:ea typeface="Cambria" panose="02040503050406030204" pitchFamily="18" charset="0"/>
                </a:rPr>
                <a:t>(Nguyễn Đình Thi)</a:t>
              </a:r>
              <a:endParaRPr lang="en-US" sz="2400"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CB4B9A61-51FE-B487-0E33-D85E0725CABA}"/>
              </a:ext>
            </a:extLst>
          </p:cNvPr>
          <p:cNvGrpSpPr/>
          <p:nvPr/>
        </p:nvGrpSpPr>
        <p:grpSpPr>
          <a:xfrm>
            <a:off x="2099537" y="3328931"/>
            <a:ext cx="6566060" cy="1640067"/>
            <a:chOff x="586634" y="1643574"/>
            <a:chExt cx="3784087" cy="3280134"/>
          </a:xfrm>
        </p:grpSpPr>
        <p:sp>
          <p:nvSpPr>
            <p:cNvPr id="15" name="Rectangle: Rounded Corners 14">
              <a:extLst>
                <a:ext uri="{FF2B5EF4-FFF2-40B4-BE49-F238E27FC236}">
                  <a16:creationId xmlns:a16="http://schemas.microsoft.com/office/drawing/2014/main" id="{5E2CDA28-181D-786E-3B9D-4888C97B5BDD}"/>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ACCF4F6-6876-3CFD-2087-8B2D97663300}"/>
                </a:ext>
              </a:extLst>
            </p:cNvPr>
            <p:cNvSpPr txBox="1"/>
            <p:nvPr/>
          </p:nvSpPr>
          <p:spPr>
            <a:xfrm>
              <a:off x="748724" y="1861754"/>
              <a:ext cx="3311532" cy="2646878"/>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b. Mặt trời xuống </a:t>
              </a:r>
              <a:r>
                <a:rPr lang="vi-VN" sz="2800" b="1" dirty="0">
                  <a:latin typeface="Cambria" panose="02040503050406030204" pitchFamily="18" charset="0"/>
                  <a:ea typeface="Cambria" panose="02040503050406030204" pitchFamily="18" charset="0"/>
                </a:rPr>
                <a:t>biển</a:t>
              </a:r>
              <a:r>
                <a:rPr lang="vi-VN" sz="2800" dirty="0">
                  <a:latin typeface="Cambria" panose="02040503050406030204" pitchFamily="18" charset="0"/>
                  <a:ea typeface="Cambria" panose="02040503050406030204" pitchFamily="18" charset="0"/>
                </a:rPr>
                <a:t> như hòn lửa</a:t>
              </a:r>
            </a:p>
            <a:p>
              <a:pPr algn="just"/>
              <a:r>
                <a:rPr lang="vi-VN" sz="2800" dirty="0">
                  <a:latin typeface="Cambria" panose="02040503050406030204" pitchFamily="18" charset="0"/>
                  <a:ea typeface="Cambria" panose="02040503050406030204" pitchFamily="18" charset="0"/>
                </a:rPr>
                <a:t>    Sóng đã cài then, đêm sập cửa</a:t>
              </a:r>
              <a:r>
                <a:rPr lang="en-US" sz="2800" dirty="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a:p>
              <a:pPr algn="r"/>
              <a:r>
                <a:rPr lang="vi-VN" sz="2400" dirty="0">
                  <a:latin typeface="Cambria" panose="02040503050406030204" pitchFamily="18" charset="0"/>
                  <a:ea typeface="Cambria" panose="02040503050406030204" pitchFamily="18" charset="0"/>
                </a:rPr>
                <a:t>(Huy Cận)</a:t>
              </a:r>
              <a:endParaRPr lang="en-US" sz="24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32B66B5-FE57-C45D-2089-EC5EE760F279}"/>
              </a:ext>
            </a:extLst>
          </p:cNvPr>
          <p:cNvGrpSpPr/>
          <p:nvPr/>
        </p:nvGrpSpPr>
        <p:grpSpPr>
          <a:xfrm>
            <a:off x="4324127" y="4887348"/>
            <a:ext cx="6789349" cy="1640067"/>
            <a:chOff x="586634" y="1643574"/>
            <a:chExt cx="3784087" cy="3280134"/>
          </a:xfrm>
        </p:grpSpPr>
        <p:sp>
          <p:nvSpPr>
            <p:cNvPr id="18" name="Rectangle: Rounded Corners 17">
              <a:extLst>
                <a:ext uri="{FF2B5EF4-FFF2-40B4-BE49-F238E27FC236}">
                  <a16:creationId xmlns:a16="http://schemas.microsoft.com/office/drawing/2014/main" id="{535A9405-869E-80FF-5525-F2627EE5FA34}"/>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77AEAA0-6FE4-4AD8-638D-FFEB37F12B87}"/>
                </a:ext>
              </a:extLst>
            </p:cNvPr>
            <p:cNvSpPr txBox="1"/>
            <p:nvPr/>
          </p:nvSpPr>
          <p:spPr>
            <a:xfrm>
              <a:off x="625085" y="1960200"/>
              <a:ext cx="3707184" cy="2646878"/>
            </a:xfrm>
            <a:prstGeom prst="rect">
              <a:avLst/>
            </a:prstGeom>
            <a:noFill/>
          </p:spPr>
          <p:txBody>
            <a:bodyPr wrap="square" rtlCol="0">
              <a:spAutoFit/>
            </a:bodyPr>
            <a:lstStyle/>
            <a:p>
              <a:pPr algn="ctr"/>
              <a:r>
                <a:rPr lang="vi-VN" sz="2800" dirty="0">
                  <a:latin typeface="Cambria" panose="02040503050406030204" pitchFamily="18" charset="0"/>
                  <a:ea typeface="Cambria" panose="02040503050406030204" pitchFamily="18" charset="0"/>
                </a:rPr>
                <a:t>c. Công cha như núi ngất trời</a:t>
              </a:r>
            </a:p>
            <a:p>
              <a:pPr algn="ctr"/>
              <a:r>
                <a:rPr lang="vi-VN" sz="2800" dirty="0">
                  <a:latin typeface="Cambria" panose="02040503050406030204" pitchFamily="18" charset="0"/>
                  <a:ea typeface="Cambria" panose="02040503050406030204" pitchFamily="18" charset="0"/>
                </a:rPr>
                <a:t>Nghĩa mẹ như nước ngời ngời </a:t>
              </a:r>
              <a:r>
                <a:rPr lang="vi-VN" sz="2800" b="1" dirty="0">
                  <a:latin typeface="Cambria" panose="02040503050406030204" pitchFamily="18" charset="0"/>
                  <a:ea typeface="Cambria" panose="02040503050406030204" pitchFamily="18" charset="0"/>
                </a:rPr>
                <a:t>Biển</a:t>
              </a:r>
              <a:r>
                <a:rPr lang="vi-VN" sz="2800" dirty="0">
                  <a:latin typeface="Cambria" panose="02040503050406030204" pitchFamily="18" charset="0"/>
                  <a:ea typeface="Cambria" panose="02040503050406030204" pitchFamily="18" charset="0"/>
                </a:rPr>
                <a:t> Đông</a:t>
              </a:r>
              <a:r>
                <a:rPr lang="en-US" sz="2800" dirty="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a:p>
              <a:pPr algn="r"/>
              <a:r>
                <a:rPr lang="vi-VN" sz="2400" dirty="0">
                  <a:latin typeface="Cambria" panose="02040503050406030204" pitchFamily="18" charset="0"/>
                  <a:ea typeface="Cambria" panose="02040503050406030204" pitchFamily="18" charset="0"/>
                </a:rPr>
                <a:t>(Ca dao)</a:t>
              </a:r>
              <a:endParaRPr lang="en-US" sz="2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38808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9B5869A-4E91-420C-F647-3D7E5F9C84D3}"/>
              </a:ext>
            </a:extLst>
          </p:cNvPr>
          <p:cNvPicPr>
            <a:picLocks noChangeAspect="1"/>
          </p:cNvPicPr>
          <p:nvPr/>
        </p:nvPicPr>
        <p:blipFill>
          <a:blip r:embed="rId2"/>
          <a:stretch>
            <a:fillRect/>
          </a:stretch>
        </p:blipFill>
        <p:spPr>
          <a:xfrm>
            <a:off x="5777801" y="1970888"/>
            <a:ext cx="6162583" cy="4709241"/>
          </a:xfrm>
          <a:prstGeom prst="rect">
            <a:avLst/>
          </a:prstGeom>
        </p:spPr>
      </p:pic>
      <p:sp>
        <p:nvSpPr>
          <p:cNvPr id="3" name="TextBox 2">
            <a:extLst>
              <a:ext uri="{FF2B5EF4-FFF2-40B4-BE49-F238E27FC236}">
                <a16:creationId xmlns:a16="http://schemas.microsoft.com/office/drawing/2014/main" id="{6529105B-C222-90C4-55F3-6AAF41802B57}"/>
              </a:ext>
            </a:extLst>
          </p:cNvPr>
          <p:cNvSpPr txBox="1"/>
          <p:nvPr/>
        </p:nvSpPr>
        <p:spPr>
          <a:xfrm>
            <a:off x="356392" y="2603934"/>
            <a:ext cx="5300829" cy="2708434"/>
          </a:xfrm>
          <a:prstGeom prst="rect">
            <a:avLst/>
          </a:prstGeom>
          <a:noFill/>
        </p:spPr>
        <p:txBody>
          <a:bodyPr wrap="square" rtlCol="0">
            <a:spAutoFit/>
          </a:bodyPr>
          <a:lstStyle/>
          <a:p>
            <a:pPr marR="0" lvl="0" algn="just" defTabSz="914400" rtl="0" eaLnBrk="1" fontAlgn="auto" latinLnBrk="0" hangingPunct="1">
              <a:lnSpc>
                <a:spcPct val="100000"/>
              </a:lnSpc>
              <a:spcBef>
                <a:spcPts val="600"/>
              </a:spcBef>
              <a:spcAft>
                <a:spcPts val="0"/>
              </a:spcAft>
              <a:buClrTx/>
              <a:buSzTx/>
              <a:tabLst/>
              <a:defRPr/>
            </a:pPr>
            <a:r>
              <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Đọc kĩ</a:t>
            </a:r>
            <a:r>
              <a:rPr kumimoji="0" lang="vi-VN" sz="3200" b="1"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các câu thơ, ca dao:</a:t>
            </a:r>
            <a:endPar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 định nghĩa của từ </a:t>
            </a:r>
            <a:r>
              <a:rPr kumimoji="0" lang="vi-VN" sz="3200" i="1"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biển</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trong mỗi câu</a:t>
            </a:r>
            <a:r>
              <a:rPr lang="vi-VN" sz="3200" dirty="0">
                <a:solidFill>
                  <a:schemeClr val="accent5">
                    <a:lumMod val="75000"/>
                  </a:schemeClr>
                </a:solidFill>
                <a:latin typeface="Cambria" panose="02040503050406030204" pitchFamily="18" charset="0"/>
                <a:ea typeface="Cambria" panose="02040503050406030204" pitchFamily="18" charset="0"/>
              </a:rPr>
              <a:t>.</a:t>
            </a: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định nghĩa gốc, nghĩa chuyển.</a:t>
            </a:r>
            <a:endParaRPr kumimoji="0" lang="en-US"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3356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F578D24A-A9DE-BD6D-B338-E7BBFBD396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7638"/>
            <a:ext cx="3212265" cy="1814052"/>
          </a:xfrm>
          <a:prstGeom prst="rect">
            <a:avLst/>
          </a:prstGeom>
        </p:spPr>
      </p:pic>
      <p:grpSp>
        <p:nvGrpSpPr>
          <p:cNvPr id="3" name="Group 2">
            <a:extLst>
              <a:ext uri="{FF2B5EF4-FFF2-40B4-BE49-F238E27FC236}">
                <a16:creationId xmlns:a16="http://schemas.microsoft.com/office/drawing/2014/main" id="{6381E987-3B51-86E1-4F0C-94A4EEB9540F}"/>
              </a:ext>
            </a:extLst>
          </p:cNvPr>
          <p:cNvGrpSpPr/>
          <p:nvPr/>
        </p:nvGrpSpPr>
        <p:grpSpPr>
          <a:xfrm>
            <a:off x="2592475" y="312240"/>
            <a:ext cx="7646795" cy="1747672"/>
            <a:chOff x="586634" y="1643574"/>
            <a:chExt cx="3784087" cy="2839357"/>
          </a:xfrm>
        </p:grpSpPr>
        <p:sp>
          <p:nvSpPr>
            <p:cNvPr id="4" name="Rectangle: Rounded Corners 3">
              <a:extLst>
                <a:ext uri="{FF2B5EF4-FFF2-40B4-BE49-F238E27FC236}">
                  <a16:creationId xmlns:a16="http://schemas.microsoft.com/office/drawing/2014/main" id="{41A7F76C-0EA2-B1DF-D919-0BB4DAFC2F26}"/>
                </a:ext>
              </a:extLst>
            </p:cNvPr>
            <p:cNvSpPr/>
            <p:nvPr/>
          </p:nvSpPr>
          <p:spPr>
            <a:xfrm>
              <a:off x="586634" y="1643574"/>
              <a:ext cx="3784087" cy="2839357"/>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0AADD11-54F2-FC74-352E-B9BC48613F8D}"/>
                </a:ext>
              </a:extLst>
            </p:cNvPr>
            <p:cNvSpPr txBox="1"/>
            <p:nvPr/>
          </p:nvSpPr>
          <p:spPr>
            <a:xfrm>
              <a:off x="592368" y="1861753"/>
              <a:ext cx="3650954" cy="2450144"/>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a. Việt Nam đất nước ta ơi</a:t>
              </a:r>
            </a:p>
            <a:p>
              <a:pPr algn="ctr"/>
              <a:r>
                <a:rPr lang="vi-VN" sz="3200" dirty="0">
                  <a:latin typeface="Cambria" panose="02040503050406030204" pitchFamily="18" charset="0"/>
                  <a:ea typeface="Cambria" panose="02040503050406030204" pitchFamily="18" charset="0"/>
                </a:rPr>
                <a:t>Mênh mông </a:t>
              </a:r>
              <a:r>
                <a:rPr lang="vi-VN" sz="3200" b="1" dirty="0">
                  <a:latin typeface="Cambria" panose="02040503050406030204" pitchFamily="18" charset="0"/>
                  <a:ea typeface="Cambria" panose="02040503050406030204" pitchFamily="18" charset="0"/>
                </a:rPr>
                <a:t>biển</a:t>
              </a:r>
              <a:r>
                <a:rPr lang="vi-VN" sz="3200" dirty="0">
                  <a:latin typeface="Cambria" panose="02040503050406030204" pitchFamily="18" charset="0"/>
                  <a:ea typeface="Cambria" panose="02040503050406030204" pitchFamily="18" charset="0"/>
                </a:rPr>
                <a:t> lúa đâu trời đẹp hơn. </a:t>
              </a:r>
            </a:p>
            <a:p>
              <a:pPr algn="r"/>
              <a:r>
                <a:rPr lang="vi-VN" sz="2800" dirty="0">
                  <a:latin typeface="Cambria" panose="02040503050406030204" pitchFamily="18" charset="0"/>
                  <a:ea typeface="Cambria" panose="02040503050406030204" pitchFamily="18" charset="0"/>
                </a:rPr>
                <a:t>(Nguyễn Đình Thi)</a:t>
              </a:r>
              <a:endParaRPr lang="en-US" sz="2800"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38F7E27D-C094-705A-C650-944DA9E05761}"/>
              </a:ext>
            </a:extLst>
          </p:cNvPr>
          <p:cNvSpPr txBox="1"/>
          <p:nvPr/>
        </p:nvSpPr>
        <p:spPr>
          <a:xfrm>
            <a:off x="418188" y="2194205"/>
            <a:ext cx="11308237" cy="1200329"/>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a. biển: </a:t>
            </a:r>
            <a:r>
              <a:rPr lang="vi-VN" sz="3600" dirty="0">
                <a:solidFill>
                  <a:schemeClr val="accent5">
                    <a:lumMod val="75000"/>
                  </a:schemeClr>
                </a:solidFill>
                <a:latin typeface="Cambria" panose="02040503050406030204" pitchFamily="18" charset="0"/>
                <a:ea typeface="Cambria" panose="02040503050406030204" pitchFamily="18" charset="0"/>
              </a:rPr>
              <a:t>chỉ khối lượng to lớn (ví như biển) trên một diện tích rộng.</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4B8E899B-07DA-163F-C7D4-6B0D00858978}"/>
              </a:ext>
            </a:extLst>
          </p:cNvPr>
          <p:cNvGrpSpPr/>
          <p:nvPr/>
        </p:nvGrpSpPr>
        <p:grpSpPr>
          <a:xfrm>
            <a:off x="3175234" y="2963381"/>
            <a:ext cx="3240638" cy="646332"/>
            <a:chOff x="6349196" y="4371069"/>
            <a:chExt cx="2079932" cy="646332"/>
          </a:xfrm>
        </p:grpSpPr>
        <p:sp>
          <p:nvSpPr>
            <p:cNvPr id="8" name="i$ḻíďè">
              <a:extLst>
                <a:ext uri="{FF2B5EF4-FFF2-40B4-BE49-F238E27FC236}">
                  <a16:creationId xmlns:a16="http://schemas.microsoft.com/office/drawing/2014/main" id="{B7BF21CA-4213-EACE-A1E0-568BC395BAC2}"/>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9" name="TextBox 8">
              <a:extLst>
                <a:ext uri="{FF2B5EF4-FFF2-40B4-BE49-F238E27FC236}">
                  <a16:creationId xmlns:a16="http://schemas.microsoft.com/office/drawing/2014/main" id="{022C6F09-519C-00BC-4B62-4FDD18A21973}"/>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chuyển</a:t>
              </a:r>
              <a:endParaRPr lang="vi-VN" sz="3200" dirty="0">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48C75438-DE61-0BE0-3489-379E875DC12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b="8556"/>
          <a:stretch/>
        </p:blipFill>
        <p:spPr>
          <a:xfrm>
            <a:off x="6654454" y="3701112"/>
            <a:ext cx="4650565" cy="2577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946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40E71B98-37CB-644F-B5B6-6B95B357DD1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7638"/>
            <a:ext cx="3212265" cy="1814052"/>
          </a:xfrm>
          <a:prstGeom prst="rect">
            <a:avLst/>
          </a:prstGeom>
        </p:spPr>
      </p:pic>
      <p:grpSp>
        <p:nvGrpSpPr>
          <p:cNvPr id="3" name="Group 2">
            <a:extLst>
              <a:ext uri="{FF2B5EF4-FFF2-40B4-BE49-F238E27FC236}">
                <a16:creationId xmlns:a16="http://schemas.microsoft.com/office/drawing/2014/main" id="{8DFA4770-23FC-05FC-57F7-6358A089B6B3}"/>
              </a:ext>
            </a:extLst>
          </p:cNvPr>
          <p:cNvGrpSpPr/>
          <p:nvPr/>
        </p:nvGrpSpPr>
        <p:grpSpPr>
          <a:xfrm>
            <a:off x="2511519" y="294329"/>
            <a:ext cx="7154995" cy="1617195"/>
            <a:chOff x="586634" y="1643574"/>
            <a:chExt cx="3680705" cy="3234390"/>
          </a:xfrm>
        </p:grpSpPr>
        <p:sp>
          <p:nvSpPr>
            <p:cNvPr id="4" name="Rectangle: Rounded Corners 3">
              <a:extLst>
                <a:ext uri="{FF2B5EF4-FFF2-40B4-BE49-F238E27FC236}">
                  <a16:creationId xmlns:a16="http://schemas.microsoft.com/office/drawing/2014/main" id="{DB09C5EB-16D9-44A4-D23D-F220091D2352}"/>
                </a:ext>
              </a:extLst>
            </p:cNvPr>
            <p:cNvSpPr/>
            <p:nvPr/>
          </p:nvSpPr>
          <p:spPr>
            <a:xfrm>
              <a:off x="586634" y="1643574"/>
              <a:ext cx="3680705" cy="3234390"/>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86BC83A-17AE-98E3-2E9A-F3D387445858}"/>
                </a:ext>
              </a:extLst>
            </p:cNvPr>
            <p:cNvSpPr txBox="1"/>
            <p:nvPr/>
          </p:nvSpPr>
          <p:spPr>
            <a:xfrm>
              <a:off x="748724" y="1861754"/>
              <a:ext cx="3415233" cy="301621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b. Mặt trời xuống </a:t>
              </a:r>
              <a:r>
                <a:rPr lang="vi-VN" sz="3200" b="1" dirty="0">
                  <a:latin typeface="Cambria" panose="02040503050406030204" pitchFamily="18" charset="0"/>
                  <a:ea typeface="Cambria" panose="02040503050406030204" pitchFamily="18" charset="0"/>
                </a:rPr>
                <a:t>biển</a:t>
              </a:r>
              <a:r>
                <a:rPr lang="vi-VN" sz="3200" dirty="0">
                  <a:latin typeface="Cambria" panose="02040503050406030204" pitchFamily="18" charset="0"/>
                  <a:ea typeface="Cambria" panose="02040503050406030204" pitchFamily="18" charset="0"/>
                </a:rPr>
                <a:t> như hòn lửa</a:t>
              </a:r>
            </a:p>
            <a:p>
              <a:pPr algn="just"/>
              <a:r>
                <a:rPr lang="vi-VN" sz="3200" dirty="0">
                  <a:latin typeface="Cambria" panose="02040503050406030204" pitchFamily="18" charset="0"/>
                  <a:ea typeface="Cambria" panose="02040503050406030204" pitchFamily="18" charset="0"/>
                </a:rPr>
                <a:t>    Sóng đã cài then, đêm sập cửa</a:t>
              </a:r>
            </a:p>
            <a:p>
              <a:pPr algn="r"/>
              <a:r>
                <a:rPr lang="vi-VN" sz="2800" dirty="0">
                  <a:latin typeface="Cambria" panose="02040503050406030204" pitchFamily="18" charset="0"/>
                  <a:ea typeface="Cambria" panose="02040503050406030204" pitchFamily="18" charset="0"/>
                </a:rPr>
                <a:t>(Huy Cận)</a:t>
              </a:r>
              <a:endParaRPr lang="en-US" sz="2800"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E4E2BE67-8D78-6B36-75E4-CF8C8604F038}"/>
              </a:ext>
            </a:extLst>
          </p:cNvPr>
          <p:cNvSpPr txBox="1"/>
          <p:nvPr/>
        </p:nvSpPr>
        <p:spPr>
          <a:xfrm>
            <a:off x="434897" y="2169251"/>
            <a:ext cx="11308237" cy="1200329"/>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b. biển: </a:t>
            </a:r>
            <a:r>
              <a:rPr lang="vi-VN" sz="3600" dirty="0">
                <a:solidFill>
                  <a:schemeClr val="accent5">
                    <a:lumMod val="75000"/>
                  </a:schemeClr>
                </a:solidFill>
                <a:latin typeface="Cambria" panose="02040503050406030204" pitchFamily="18" charset="0"/>
                <a:ea typeface="Cambria" panose="02040503050406030204" pitchFamily="18" charset="0"/>
              </a:rPr>
              <a:t>chỉ vùng nước mặn rộng lớn trên bề mặt Trái Đất.</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B4EB1982-93E1-3E8E-C134-C8E1C2C01A6C}"/>
              </a:ext>
            </a:extLst>
          </p:cNvPr>
          <p:cNvGrpSpPr/>
          <p:nvPr/>
        </p:nvGrpSpPr>
        <p:grpSpPr>
          <a:xfrm>
            <a:off x="2601501" y="2980975"/>
            <a:ext cx="3314604" cy="646332"/>
            <a:chOff x="6349196" y="4371069"/>
            <a:chExt cx="2079932" cy="646332"/>
          </a:xfrm>
        </p:grpSpPr>
        <p:sp>
          <p:nvSpPr>
            <p:cNvPr id="8" name="i$ḻíďè">
              <a:extLst>
                <a:ext uri="{FF2B5EF4-FFF2-40B4-BE49-F238E27FC236}">
                  <a16:creationId xmlns:a16="http://schemas.microsoft.com/office/drawing/2014/main" id="{55208CC8-FDFE-C5BB-88A3-E255CC4CA3EC}"/>
                </a:ext>
              </a:extLst>
            </p:cNvPr>
            <p:cNvSpPr/>
            <p:nvPr/>
          </p:nvSpPr>
          <p:spPr>
            <a:xfrm flipH="1">
              <a:off x="6349196" y="4371069"/>
              <a:ext cx="2079932" cy="646332"/>
            </a:xfrm>
            <a:prstGeom prst="homePlate">
              <a:avLst/>
            </a:prstGeom>
            <a:solidFill>
              <a:schemeClr val="accent4">
                <a:lumMod val="20000"/>
                <a:lumOff val="80000"/>
              </a:schemeClr>
            </a:solid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9" name="TextBox 8">
              <a:extLst>
                <a:ext uri="{FF2B5EF4-FFF2-40B4-BE49-F238E27FC236}">
                  <a16:creationId xmlns:a16="http://schemas.microsoft.com/office/drawing/2014/main" id="{9D31FD2E-B7DB-703B-CC8B-6E8C6CD92CDB}"/>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gốc</a:t>
              </a:r>
              <a:endParaRPr lang="vi-VN" sz="3200" dirty="0">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E4533288-840A-C2E0-17C8-93EECF6BAFB6}"/>
              </a:ext>
            </a:extLst>
          </p:cNvPr>
          <p:cNvPicPr>
            <a:picLocks noChangeAspect="1"/>
          </p:cNvPicPr>
          <p:nvPr/>
        </p:nvPicPr>
        <p:blipFill>
          <a:blip r:embed="rId3"/>
          <a:stretch>
            <a:fillRect/>
          </a:stretch>
        </p:blipFill>
        <p:spPr>
          <a:xfrm>
            <a:off x="6782497" y="3262010"/>
            <a:ext cx="4575350" cy="3131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3184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9CC0C6-5179-F7D1-FCB2-6CD0FF07F456}"/>
              </a:ext>
            </a:extLst>
          </p:cNvPr>
          <p:cNvGrpSpPr/>
          <p:nvPr/>
        </p:nvGrpSpPr>
        <p:grpSpPr>
          <a:xfrm>
            <a:off x="2309564" y="315348"/>
            <a:ext cx="7768933" cy="1875193"/>
            <a:chOff x="580973" y="1643574"/>
            <a:chExt cx="3789748" cy="3280134"/>
          </a:xfrm>
        </p:grpSpPr>
        <p:sp>
          <p:nvSpPr>
            <p:cNvPr id="3" name="Rectangle: Rounded Corners 2">
              <a:extLst>
                <a:ext uri="{FF2B5EF4-FFF2-40B4-BE49-F238E27FC236}">
                  <a16:creationId xmlns:a16="http://schemas.microsoft.com/office/drawing/2014/main" id="{D03F2FFD-E12F-F49E-FDE0-78087BF0555D}"/>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689824F-9AAD-F4F9-1169-C485F5C0E7ED}"/>
                </a:ext>
              </a:extLst>
            </p:cNvPr>
            <p:cNvSpPr txBox="1"/>
            <p:nvPr/>
          </p:nvSpPr>
          <p:spPr>
            <a:xfrm>
              <a:off x="580973" y="1854681"/>
              <a:ext cx="3707184" cy="3016209"/>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c. Công cha như núi ngất trời</a:t>
              </a:r>
            </a:p>
            <a:p>
              <a:pPr algn="ctr"/>
              <a:r>
                <a:rPr lang="vi-VN" sz="3200" dirty="0">
                  <a:latin typeface="Cambria" panose="02040503050406030204" pitchFamily="18" charset="0"/>
                  <a:ea typeface="Cambria" panose="02040503050406030204" pitchFamily="18" charset="0"/>
                </a:rPr>
                <a:t>Nghĩa mẹ như nước ngời ngời </a:t>
              </a:r>
              <a:r>
                <a:rPr lang="vi-VN" sz="3200" b="1" dirty="0">
                  <a:latin typeface="Cambria" panose="02040503050406030204" pitchFamily="18" charset="0"/>
                  <a:ea typeface="Cambria" panose="02040503050406030204" pitchFamily="18" charset="0"/>
                </a:rPr>
                <a:t>Biển</a:t>
              </a:r>
              <a:r>
                <a:rPr lang="vi-VN" sz="3200" dirty="0">
                  <a:latin typeface="Cambria" panose="02040503050406030204" pitchFamily="18" charset="0"/>
                  <a:ea typeface="Cambria" panose="02040503050406030204" pitchFamily="18" charset="0"/>
                </a:rPr>
                <a:t> Đông</a:t>
              </a:r>
            </a:p>
            <a:p>
              <a:pPr algn="r"/>
              <a:r>
                <a:rPr lang="vi-VN" sz="2800" dirty="0">
                  <a:latin typeface="Cambria" panose="02040503050406030204" pitchFamily="18" charset="0"/>
                  <a:ea typeface="Cambria" panose="02040503050406030204" pitchFamily="18" charset="0"/>
                </a:rPr>
                <a:t>(Ca dao)</a:t>
              </a:r>
              <a:endParaRPr lang="en-US" sz="2800" dirty="0">
                <a:latin typeface="Cambria" panose="02040503050406030204" pitchFamily="18" charset="0"/>
                <a:ea typeface="Cambria" panose="02040503050406030204" pitchFamily="18" charset="0"/>
              </a:endParaRPr>
            </a:p>
          </p:txBody>
        </p:sp>
      </p:grpSp>
      <p:pic>
        <p:nvPicPr>
          <p:cNvPr id="5" name="Hình ảnh 1" descr="Ảnh có chứa trang phục, Phim hoạt hình, Hoạt hình, hình mẫu&#10;&#10;Mô tả được tạo tự động">
            <a:extLst>
              <a:ext uri="{FF2B5EF4-FFF2-40B4-BE49-F238E27FC236}">
                <a16:creationId xmlns:a16="http://schemas.microsoft.com/office/drawing/2014/main" id="{4982DB01-9389-4B32-7C06-CDDBDD5D85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435" y="4948218"/>
            <a:ext cx="3212265" cy="1814052"/>
          </a:xfrm>
          <a:prstGeom prst="rect">
            <a:avLst/>
          </a:prstGeom>
        </p:spPr>
      </p:pic>
      <p:sp>
        <p:nvSpPr>
          <p:cNvPr id="6" name="TextBox 5">
            <a:extLst>
              <a:ext uri="{FF2B5EF4-FFF2-40B4-BE49-F238E27FC236}">
                <a16:creationId xmlns:a16="http://schemas.microsoft.com/office/drawing/2014/main" id="{9D0F73F3-CE26-1595-982B-C25141D3C795}"/>
              </a:ext>
            </a:extLst>
          </p:cNvPr>
          <p:cNvSpPr txBox="1"/>
          <p:nvPr/>
        </p:nvSpPr>
        <p:spPr>
          <a:xfrm>
            <a:off x="434897" y="2169251"/>
            <a:ext cx="5865419" cy="2308324"/>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c. Biển: </a:t>
            </a:r>
            <a:r>
              <a:rPr lang="vi-VN" sz="3600" dirty="0">
                <a:solidFill>
                  <a:schemeClr val="accent5">
                    <a:lumMod val="75000"/>
                  </a:schemeClr>
                </a:solidFill>
                <a:latin typeface="Cambria" panose="02040503050406030204" pitchFamily="18" charset="0"/>
                <a:ea typeface="Cambria" panose="02040503050406030204" pitchFamily="18" charset="0"/>
              </a:rPr>
              <a:t>chỉ phần của đại dương ở ven đại lục, ít nhiều bị ngăn ra bởi đất liền hoặc đảo.</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0B31B1B4-81F9-B612-72E1-A117D2E61250}"/>
              </a:ext>
            </a:extLst>
          </p:cNvPr>
          <p:cNvGrpSpPr/>
          <p:nvPr/>
        </p:nvGrpSpPr>
        <p:grpSpPr>
          <a:xfrm>
            <a:off x="2321169" y="3974041"/>
            <a:ext cx="3240638" cy="646332"/>
            <a:chOff x="6349196" y="4371069"/>
            <a:chExt cx="2079932" cy="646332"/>
          </a:xfrm>
        </p:grpSpPr>
        <p:sp>
          <p:nvSpPr>
            <p:cNvPr id="8" name="i$ḻíďè">
              <a:extLst>
                <a:ext uri="{FF2B5EF4-FFF2-40B4-BE49-F238E27FC236}">
                  <a16:creationId xmlns:a16="http://schemas.microsoft.com/office/drawing/2014/main" id="{03E6F4F9-42FC-89E1-C4CD-46C9ACEACF75}"/>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dirty="0">
                <a:solidFill>
                  <a:schemeClr val="tx1"/>
                </a:solidFill>
              </a:endParaRPr>
            </a:p>
          </p:txBody>
        </p:sp>
        <p:sp>
          <p:nvSpPr>
            <p:cNvPr id="9" name="TextBox 8">
              <a:extLst>
                <a:ext uri="{FF2B5EF4-FFF2-40B4-BE49-F238E27FC236}">
                  <a16:creationId xmlns:a16="http://schemas.microsoft.com/office/drawing/2014/main" id="{ED101EE5-FA06-5750-515F-C599155D1A69}"/>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chuyển</a:t>
              </a:r>
              <a:endParaRPr lang="vi-VN" sz="3200" dirty="0">
                <a:latin typeface="Cambria" panose="02040503050406030204" pitchFamily="18" charset="0"/>
                <a:ea typeface="Cambria" panose="02040503050406030204" pitchFamily="18" charset="0"/>
              </a:endParaRPr>
            </a:p>
          </p:txBody>
        </p:sp>
      </p:grpSp>
      <p:pic>
        <p:nvPicPr>
          <p:cNvPr id="1026" name="Picture 2" descr="Biển Đông: Vị trí, điều kiện tự nhiên và vai trò đối với thế giới và Việt  Nam - LyTuong.net"/>
          <p:cNvPicPr>
            <a:picLocks noChangeAspect="1" noChangeArrowheads="1"/>
          </p:cNvPicPr>
          <p:nvPr/>
        </p:nvPicPr>
        <p:blipFill rotWithShape="1">
          <a:blip r:embed="rId3">
            <a:extLst>
              <a:ext uri="{28A0092B-C50C-407E-A947-70E740481C1C}">
                <a14:useLocalDpi xmlns:a14="http://schemas.microsoft.com/office/drawing/2010/main" val="0"/>
              </a:ext>
            </a:extLst>
          </a:blip>
          <a:srcRect b="6759"/>
          <a:stretch/>
        </p:blipFill>
        <p:spPr bwMode="auto">
          <a:xfrm>
            <a:off x="6985607" y="2281032"/>
            <a:ext cx="3609975" cy="426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97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1D95FC-F8A8-47EC-1381-C38DCE35C3C7}"/>
              </a:ext>
            </a:extLst>
          </p:cNvPr>
          <p:cNvGrpSpPr/>
          <p:nvPr/>
        </p:nvGrpSpPr>
        <p:grpSpPr>
          <a:xfrm>
            <a:off x="864160" y="378079"/>
            <a:ext cx="1858944" cy="1631592"/>
            <a:chOff x="864160" y="378079"/>
            <a:chExt cx="1858944" cy="1631592"/>
          </a:xfrm>
        </p:grpSpPr>
        <p:sp>
          <p:nvSpPr>
            <p:cNvPr id="2" name="íṡ1îḋé">
              <a:extLst>
                <a:ext uri="{FF2B5EF4-FFF2-40B4-BE49-F238E27FC236}">
                  <a16:creationId xmlns:a16="http://schemas.microsoft.com/office/drawing/2014/main" id="{00E088B5-8300-532A-9CB5-26FF9659EF69}"/>
                </a:ext>
              </a:extLst>
            </p:cNvPr>
            <p:cNvSpPr/>
            <p:nvPr/>
          </p:nvSpPr>
          <p:spPr>
            <a:xfrm>
              <a:off x="864160" y="378079"/>
              <a:ext cx="1858944" cy="1631592"/>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3" name="TextBox 2">
              <a:extLst>
                <a:ext uri="{FF2B5EF4-FFF2-40B4-BE49-F238E27FC236}">
                  <a16:creationId xmlns:a16="http://schemas.microsoft.com/office/drawing/2014/main" id="{3D9683B6-8040-FFDE-75B1-4D31EECA7F3B}"/>
                </a:ext>
              </a:extLst>
            </p:cNvPr>
            <p:cNvSpPr txBox="1"/>
            <p:nvPr/>
          </p:nvSpPr>
          <p:spPr>
            <a:xfrm>
              <a:off x="949570" y="813916"/>
              <a:ext cx="1688123"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a:t>
              </a:r>
              <a:r>
                <a:rPr lang="vi-VN" sz="3200" dirty="0">
                  <a:latin typeface="Cambria" panose="02040503050406030204" pitchFamily="18" charset="0"/>
                  <a:ea typeface="Cambria" panose="02040503050406030204" pitchFamily="18" charset="0"/>
                </a:rPr>
                <a:t>đèn</a:t>
              </a:r>
              <a:endParaRPr lang="en-US" sz="3200" dirty="0">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0A9ECB2C-38AC-1C33-B047-37E9AB57FBD6}"/>
              </a:ext>
            </a:extLst>
          </p:cNvPr>
          <p:cNvGrpSpPr/>
          <p:nvPr/>
        </p:nvGrpSpPr>
        <p:grpSpPr>
          <a:xfrm>
            <a:off x="864160" y="2349231"/>
            <a:ext cx="1858944" cy="1631592"/>
            <a:chOff x="864160" y="378079"/>
            <a:chExt cx="1858944" cy="1631592"/>
          </a:xfrm>
        </p:grpSpPr>
        <p:sp>
          <p:nvSpPr>
            <p:cNvPr id="6" name="íṡ1îḋé">
              <a:extLst>
                <a:ext uri="{FF2B5EF4-FFF2-40B4-BE49-F238E27FC236}">
                  <a16:creationId xmlns:a16="http://schemas.microsoft.com/office/drawing/2014/main" id="{62939B1F-02AB-EC65-ACC6-D1F6E806E0B7}"/>
                </a:ext>
              </a:extLst>
            </p:cNvPr>
            <p:cNvSpPr/>
            <p:nvPr/>
          </p:nvSpPr>
          <p:spPr>
            <a:xfrm>
              <a:off x="864160" y="378079"/>
              <a:ext cx="1858944" cy="1631592"/>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7" name="TextBox 6">
              <a:extLst>
                <a:ext uri="{FF2B5EF4-FFF2-40B4-BE49-F238E27FC236}">
                  <a16:creationId xmlns:a16="http://schemas.microsoft.com/office/drawing/2014/main" id="{E31F5BB4-CFD0-8B56-692B-151FE50B3646}"/>
                </a:ext>
              </a:extLst>
            </p:cNvPr>
            <p:cNvSpPr txBox="1"/>
            <p:nvPr/>
          </p:nvSpPr>
          <p:spPr>
            <a:xfrm>
              <a:off x="939521" y="655266"/>
              <a:ext cx="168812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a:t>
              </a:r>
              <a:r>
                <a:rPr lang="vi-VN" sz="3200" dirty="0">
                  <a:latin typeface="Cambria" panose="02040503050406030204" pitchFamily="18" charset="0"/>
                  <a:ea typeface="Cambria" panose="02040503050406030204" pitchFamily="18" charset="0"/>
                </a:rPr>
                <a:t>chim</a:t>
              </a:r>
              <a:endParaRPr lang="en-US" sz="3200"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28F9993B-C1BF-0442-3A10-CD2322726828}"/>
              </a:ext>
            </a:extLst>
          </p:cNvPr>
          <p:cNvGrpSpPr/>
          <p:nvPr/>
        </p:nvGrpSpPr>
        <p:grpSpPr>
          <a:xfrm>
            <a:off x="939521" y="4579965"/>
            <a:ext cx="1858944" cy="1631592"/>
            <a:chOff x="864160" y="378079"/>
            <a:chExt cx="1858944" cy="1631592"/>
          </a:xfrm>
        </p:grpSpPr>
        <p:sp>
          <p:nvSpPr>
            <p:cNvPr id="9" name="íṡ1îḋé">
              <a:extLst>
                <a:ext uri="{FF2B5EF4-FFF2-40B4-BE49-F238E27FC236}">
                  <a16:creationId xmlns:a16="http://schemas.microsoft.com/office/drawing/2014/main" id="{8F8EA01C-CD2D-8AD5-C6C3-777266197D5B}"/>
                </a:ext>
              </a:extLst>
            </p:cNvPr>
            <p:cNvSpPr/>
            <p:nvPr/>
          </p:nvSpPr>
          <p:spPr>
            <a:xfrm>
              <a:off x="864160" y="378079"/>
              <a:ext cx="1858944" cy="1631592"/>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10" name="TextBox 9">
              <a:extLst>
                <a:ext uri="{FF2B5EF4-FFF2-40B4-BE49-F238E27FC236}">
                  <a16:creationId xmlns:a16="http://schemas.microsoft.com/office/drawing/2014/main" id="{B8799FE4-06C2-9C78-69C3-3139C639067F}"/>
                </a:ext>
              </a:extLst>
            </p:cNvPr>
            <p:cNvSpPr txBox="1"/>
            <p:nvPr/>
          </p:nvSpPr>
          <p:spPr>
            <a:xfrm>
              <a:off x="949570" y="655266"/>
              <a:ext cx="168812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a:t>
              </a:r>
              <a:r>
                <a:rPr lang="vi-VN" sz="3200" dirty="0">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37873FC-9F24-982F-E84F-69B7700DE7A7}"/>
              </a:ext>
            </a:extLst>
          </p:cNvPr>
          <p:cNvGrpSpPr/>
          <p:nvPr/>
        </p:nvGrpSpPr>
        <p:grpSpPr>
          <a:xfrm>
            <a:off x="9338268" y="378079"/>
            <a:ext cx="1858944" cy="1631592"/>
            <a:chOff x="864160" y="378079"/>
            <a:chExt cx="1858944" cy="1631592"/>
          </a:xfrm>
        </p:grpSpPr>
        <p:sp>
          <p:nvSpPr>
            <p:cNvPr id="12" name="íṡ1îḋé">
              <a:extLst>
                <a:ext uri="{FF2B5EF4-FFF2-40B4-BE49-F238E27FC236}">
                  <a16:creationId xmlns:a16="http://schemas.microsoft.com/office/drawing/2014/main" id="{DCE11FE2-2D95-D18C-7E69-4C64A5E9D0A2}"/>
                </a:ext>
              </a:extLst>
            </p:cNvPr>
            <p:cNvSpPr/>
            <p:nvPr/>
          </p:nvSpPr>
          <p:spPr>
            <a:xfrm>
              <a:off x="864160" y="378079"/>
              <a:ext cx="1858944" cy="1631592"/>
            </a:xfrm>
            <a:prstGeom prst="ellipse">
              <a:avLst/>
            </a:prstGeom>
            <a:solidFill>
              <a:schemeClr val="accent3">
                <a:lumMod val="20000"/>
                <a:lumOff val="80000"/>
              </a:schemeClr>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13" name="TextBox 12">
              <a:extLst>
                <a:ext uri="{FF2B5EF4-FFF2-40B4-BE49-F238E27FC236}">
                  <a16:creationId xmlns:a16="http://schemas.microsoft.com/office/drawing/2014/main" id="{2DE5F2B2-3178-7DAD-D99F-010D7A45FCBE}"/>
                </a:ext>
              </a:extLst>
            </p:cNvPr>
            <p:cNvSpPr txBox="1"/>
            <p:nvPr/>
          </p:nvSpPr>
          <p:spPr>
            <a:xfrm>
              <a:off x="969666" y="844060"/>
              <a:ext cx="1688123"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Biển </a:t>
              </a:r>
              <a:r>
                <a:rPr lang="vi-VN" sz="3200" dirty="0">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ADCEEFEB-70BF-1456-6AC7-4FF83BB679D0}"/>
              </a:ext>
            </a:extLst>
          </p:cNvPr>
          <p:cNvGrpSpPr/>
          <p:nvPr/>
        </p:nvGrpSpPr>
        <p:grpSpPr>
          <a:xfrm>
            <a:off x="9393535" y="2349231"/>
            <a:ext cx="1858944" cy="1631592"/>
            <a:chOff x="864160" y="378079"/>
            <a:chExt cx="1858944" cy="1631592"/>
          </a:xfrm>
        </p:grpSpPr>
        <p:sp>
          <p:nvSpPr>
            <p:cNvPr id="21" name="íṡ1îḋé">
              <a:extLst>
                <a:ext uri="{FF2B5EF4-FFF2-40B4-BE49-F238E27FC236}">
                  <a16:creationId xmlns:a16="http://schemas.microsoft.com/office/drawing/2014/main" id="{A6386301-3224-C8FD-0F69-53731057B4A0}"/>
                </a:ext>
              </a:extLst>
            </p:cNvPr>
            <p:cNvSpPr/>
            <p:nvPr/>
          </p:nvSpPr>
          <p:spPr>
            <a:xfrm>
              <a:off x="864160" y="378079"/>
              <a:ext cx="1858944" cy="1631592"/>
            </a:xfrm>
            <a:prstGeom prst="ellipse">
              <a:avLst/>
            </a:prstGeom>
            <a:solidFill>
              <a:schemeClr val="accent3">
                <a:lumMod val="20000"/>
                <a:lumOff val="80000"/>
              </a:schemeClr>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22" name="TextBox 21">
              <a:extLst>
                <a:ext uri="{FF2B5EF4-FFF2-40B4-BE49-F238E27FC236}">
                  <a16:creationId xmlns:a16="http://schemas.microsoft.com/office/drawing/2014/main" id="{8F66E0C6-D9DD-D576-BE5B-D17B4A7115E1}"/>
                </a:ext>
              </a:extLst>
            </p:cNvPr>
            <p:cNvSpPr txBox="1"/>
            <p:nvPr/>
          </p:nvSpPr>
          <p:spPr>
            <a:xfrm>
              <a:off x="969666" y="844060"/>
              <a:ext cx="1688123"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Biển </a:t>
              </a:r>
              <a:r>
                <a:rPr lang="vi-VN" sz="3200" dirty="0">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E25E8B49-D1CC-644C-0F21-52800D82BBC7}"/>
              </a:ext>
            </a:extLst>
          </p:cNvPr>
          <p:cNvGrpSpPr/>
          <p:nvPr/>
        </p:nvGrpSpPr>
        <p:grpSpPr>
          <a:xfrm>
            <a:off x="9393535" y="4579965"/>
            <a:ext cx="1858944" cy="1631592"/>
            <a:chOff x="864160" y="378079"/>
            <a:chExt cx="1858944" cy="1631592"/>
          </a:xfrm>
        </p:grpSpPr>
        <p:sp>
          <p:nvSpPr>
            <p:cNvPr id="24" name="íṡ1îḋé">
              <a:extLst>
                <a:ext uri="{FF2B5EF4-FFF2-40B4-BE49-F238E27FC236}">
                  <a16:creationId xmlns:a16="http://schemas.microsoft.com/office/drawing/2014/main" id="{B44DB5DB-29C3-EBD5-CF92-799CE75E2A99}"/>
                </a:ext>
              </a:extLst>
            </p:cNvPr>
            <p:cNvSpPr/>
            <p:nvPr/>
          </p:nvSpPr>
          <p:spPr>
            <a:xfrm>
              <a:off x="864160" y="378079"/>
              <a:ext cx="1858944" cy="1631592"/>
            </a:xfrm>
            <a:prstGeom prst="ellipse">
              <a:avLst/>
            </a:prstGeom>
            <a:solidFill>
              <a:schemeClr val="accent3">
                <a:lumMod val="20000"/>
                <a:lumOff val="80000"/>
              </a:schemeClr>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25" name="TextBox 24">
              <a:extLst>
                <a:ext uri="{FF2B5EF4-FFF2-40B4-BE49-F238E27FC236}">
                  <a16:creationId xmlns:a16="http://schemas.microsoft.com/office/drawing/2014/main" id="{A8C6FD9F-71AF-107E-45CF-B06AE4D8EFAE}"/>
                </a:ext>
              </a:extLst>
            </p:cNvPr>
            <p:cNvSpPr txBox="1"/>
            <p:nvPr/>
          </p:nvSpPr>
          <p:spPr>
            <a:xfrm>
              <a:off x="979714" y="694439"/>
              <a:ext cx="168812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Biển </a:t>
              </a:r>
              <a:r>
                <a:rPr lang="vi-VN" sz="3200" dirty="0">
                  <a:latin typeface="Cambria" panose="02040503050406030204" pitchFamily="18" charset="0"/>
                  <a:ea typeface="Cambria" panose="02040503050406030204" pitchFamily="18" charset="0"/>
                </a:rPr>
                <a:t>Đông</a:t>
              </a:r>
              <a:endParaRPr lang="en-US" sz="3200" dirty="0">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2"/>
          <a:stretch>
            <a:fillRect/>
          </a:stretch>
        </p:blipFill>
        <p:spPr>
          <a:xfrm>
            <a:off x="2853646" y="1833179"/>
            <a:ext cx="6389162" cy="3133616"/>
          </a:xfrm>
          <a:prstGeom prst="rect">
            <a:avLst/>
          </a:prstGeom>
        </p:spPr>
      </p:pic>
    </p:spTree>
    <p:extLst>
      <p:ext uri="{BB962C8B-B14F-4D97-AF65-F5344CB8AC3E}">
        <p14:creationId xmlns:p14="http://schemas.microsoft.com/office/powerpoint/2010/main" val="8612499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book and pointing at a light bulb&#10;&#10;Description automatically generated">
            <a:extLst>
              <a:ext uri="{FF2B5EF4-FFF2-40B4-BE49-F238E27FC236}">
                <a16:creationId xmlns:a16="http://schemas.microsoft.com/office/drawing/2014/main" id="{278E58A0-1FC8-99EA-D665-F240E7B67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0454" y="883419"/>
            <a:ext cx="6416709" cy="6416709"/>
          </a:xfrm>
          <a:prstGeom prst="rect">
            <a:avLst/>
          </a:prstGeom>
        </p:spPr>
      </p:pic>
      <p:grpSp>
        <p:nvGrpSpPr>
          <p:cNvPr id="6" name="Group 5">
            <a:extLst>
              <a:ext uri="{FF2B5EF4-FFF2-40B4-BE49-F238E27FC236}">
                <a16:creationId xmlns:a16="http://schemas.microsoft.com/office/drawing/2014/main" id="{EE15E668-4E5B-C650-B34F-BA4AE08AD20F}"/>
              </a:ext>
            </a:extLst>
          </p:cNvPr>
          <p:cNvGrpSpPr/>
          <p:nvPr/>
        </p:nvGrpSpPr>
        <p:grpSpPr>
          <a:xfrm>
            <a:off x="4032362" y="-1095393"/>
            <a:ext cx="7303056" cy="7039801"/>
            <a:chOff x="4032362" y="-1095393"/>
            <a:chExt cx="7303056" cy="7039801"/>
          </a:xfrm>
        </p:grpSpPr>
        <p:pic>
          <p:nvPicPr>
            <p:cNvPr id="4" name="Picture 8">
              <a:extLst>
                <a:ext uri="{FF2B5EF4-FFF2-40B4-BE49-F238E27FC236}">
                  <a16:creationId xmlns:a16="http://schemas.microsoft.com/office/drawing/2014/main" id="{FC34C551-9C84-5E2A-CB53-8CAE50F38C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032362" y="-1095393"/>
              <a:ext cx="7303056" cy="70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01CEFE-3180-5F45-C0FE-14CB302AE56E}"/>
                </a:ext>
              </a:extLst>
            </p:cNvPr>
            <p:cNvSpPr txBox="1"/>
            <p:nvPr/>
          </p:nvSpPr>
          <p:spPr>
            <a:xfrm>
              <a:off x="5355771" y="1306286"/>
              <a:ext cx="4722726" cy="1938992"/>
            </a:xfrm>
            <a:prstGeom prst="rect">
              <a:avLst/>
            </a:prstGeom>
            <a:noFill/>
          </p:spPr>
          <p:txBody>
            <a:bodyPr wrap="square" rtlCol="0">
              <a:spAutoFit/>
            </a:bodyPr>
            <a:lstStyle/>
            <a:p>
              <a:pPr algn="ctr"/>
              <a:r>
                <a:rPr lang="vi-VN" sz="6000" b="1" dirty="0">
                  <a:solidFill>
                    <a:schemeClr val="accent2">
                      <a:lumMod val="75000"/>
                    </a:schemeClr>
                  </a:solidFill>
                  <a:latin typeface="Cambria" panose="02040503050406030204" pitchFamily="18" charset="0"/>
                  <a:ea typeface="Cambria" panose="02040503050406030204" pitchFamily="18" charset="0"/>
                </a:rPr>
                <a:t>Thế nào là từ đa nghĩa?</a:t>
              </a:r>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2274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E246343-752C-48F8-8263-9EB2A1912AFE}"/>
              </a:ext>
            </a:extLst>
          </p:cNvPr>
          <p:cNvGrpSpPr/>
          <p:nvPr/>
        </p:nvGrpSpPr>
        <p:grpSpPr>
          <a:xfrm>
            <a:off x="904872" y="1232827"/>
            <a:ext cx="10382256" cy="24473"/>
            <a:chOff x="723894" y="1232827"/>
            <a:chExt cx="10382256" cy="24473"/>
          </a:xfrm>
        </p:grpSpPr>
        <p:cxnSp>
          <p:nvCxnSpPr>
            <p:cNvPr id="36" name="直接连接符 35">
              <a:extLst>
                <a:ext uri="{FF2B5EF4-FFF2-40B4-BE49-F238E27FC236}">
                  <a16:creationId xmlns:a16="http://schemas.microsoft.com/office/drawing/2014/main" id="{A5F70A1D-9091-469A-BBB4-FD0E38BF8608}"/>
                </a:ext>
              </a:extLst>
            </p:cNvPr>
            <p:cNvCxnSpPr>
              <a:cxnSpLocks/>
            </p:cNvCxnSpPr>
            <p:nvPr/>
          </p:nvCxnSpPr>
          <p:spPr>
            <a:xfrm>
              <a:off x="7061200" y="1232827"/>
              <a:ext cx="4044950" cy="244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5B186ECE-F93B-4E35-8D67-59097FB25B9F}"/>
                </a:ext>
              </a:extLst>
            </p:cNvPr>
            <p:cNvCxnSpPr/>
            <p:nvPr/>
          </p:nvCxnSpPr>
          <p:spPr>
            <a:xfrm>
              <a:off x="723894" y="1232827"/>
              <a:ext cx="4044950" cy="244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0" name="图片 39">
            <a:extLst>
              <a:ext uri="{FF2B5EF4-FFF2-40B4-BE49-F238E27FC236}">
                <a16:creationId xmlns:a16="http://schemas.microsoft.com/office/drawing/2014/main" id="{9AEEB985-BA18-4723-B186-947FFAA7BCB7}"/>
              </a:ext>
            </a:extLst>
          </p:cNvPr>
          <p:cNvPicPr>
            <a:picLocks noChangeAspect="1"/>
          </p:cNvPicPr>
          <p:nvPr/>
        </p:nvPicPr>
        <p:blipFill rotWithShape="1">
          <a:blip r:embed="rId3">
            <a:extLst>
              <a:ext uri="{28A0092B-C50C-407E-A947-70E740481C1C}">
                <a14:useLocalDpi xmlns:a14="http://schemas.microsoft.com/office/drawing/2010/main" val="0"/>
              </a:ext>
            </a:extLst>
          </a:blip>
          <a:srcRect l="1" r="83091" b="61043"/>
          <a:stretch/>
        </p:blipFill>
        <p:spPr>
          <a:xfrm>
            <a:off x="3661680" y="276272"/>
            <a:ext cx="1930400" cy="1621535"/>
          </a:xfrm>
          <a:prstGeom prst="rect">
            <a:avLst/>
          </a:prstGeom>
        </p:spPr>
      </p:pic>
      <p:pic>
        <p:nvPicPr>
          <p:cNvPr id="4" name="Picture 3">
            <a:extLst>
              <a:ext uri="{FF2B5EF4-FFF2-40B4-BE49-F238E27FC236}">
                <a16:creationId xmlns:a16="http://schemas.microsoft.com/office/drawing/2014/main" id="{CF3ADFBD-038C-0F92-D1A5-0C90C26D4EEB}"/>
              </a:ext>
            </a:extLst>
          </p:cNvPr>
          <p:cNvPicPr>
            <a:picLocks noChangeAspect="1"/>
          </p:cNvPicPr>
          <p:nvPr/>
        </p:nvPicPr>
        <p:blipFill>
          <a:blip r:embed="rId4"/>
          <a:stretch>
            <a:fillRect/>
          </a:stretch>
        </p:blipFill>
        <p:spPr>
          <a:xfrm>
            <a:off x="112989" y="3007293"/>
            <a:ext cx="5235759" cy="5235759"/>
          </a:xfrm>
          <a:prstGeom prst="rect">
            <a:avLst/>
          </a:prstGeom>
        </p:spPr>
      </p:pic>
      <p:pic>
        <p:nvPicPr>
          <p:cNvPr id="5" name="Picture 4">
            <a:extLst>
              <a:ext uri="{FF2B5EF4-FFF2-40B4-BE49-F238E27FC236}">
                <a16:creationId xmlns:a16="http://schemas.microsoft.com/office/drawing/2014/main" id="{396D69C1-9BB8-C9C4-A5BF-CFA48E2DD159}"/>
              </a:ext>
            </a:extLst>
          </p:cNvPr>
          <p:cNvPicPr>
            <a:picLocks noChangeAspect="1"/>
          </p:cNvPicPr>
          <p:nvPr/>
        </p:nvPicPr>
        <p:blipFill>
          <a:blip r:embed="rId5"/>
          <a:stretch>
            <a:fillRect/>
          </a:stretch>
        </p:blipFill>
        <p:spPr>
          <a:xfrm>
            <a:off x="4455625" y="276272"/>
            <a:ext cx="7206214" cy="1508443"/>
          </a:xfrm>
          <a:prstGeom prst="rect">
            <a:avLst/>
          </a:prstGeom>
        </p:spPr>
      </p:pic>
      <p:grpSp>
        <p:nvGrpSpPr>
          <p:cNvPr id="7" name="Group 6">
            <a:extLst>
              <a:ext uri="{FF2B5EF4-FFF2-40B4-BE49-F238E27FC236}">
                <a16:creationId xmlns:a16="http://schemas.microsoft.com/office/drawing/2014/main" id="{8E83792E-DF12-208A-039E-2FACBF59BC0C}"/>
              </a:ext>
            </a:extLst>
          </p:cNvPr>
          <p:cNvGrpSpPr/>
          <p:nvPr/>
        </p:nvGrpSpPr>
        <p:grpSpPr>
          <a:xfrm>
            <a:off x="1480925" y="1803001"/>
            <a:ext cx="3356546" cy="3275467"/>
            <a:chOff x="1480925" y="1803001"/>
            <a:chExt cx="2776443" cy="3275467"/>
          </a:xfrm>
        </p:grpSpPr>
        <p:sp>
          <p:nvSpPr>
            <p:cNvPr id="29" name="文本框 28">
              <a:extLst>
                <a:ext uri="{FF2B5EF4-FFF2-40B4-BE49-F238E27FC236}">
                  <a16:creationId xmlns:a16="http://schemas.microsoft.com/office/drawing/2014/main" id="{C90E8A48-0717-4E69-8EE4-3C1096F0AFF3}"/>
                </a:ext>
              </a:extLst>
            </p:cNvPr>
            <p:cNvSpPr txBox="1"/>
            <p:nvPr/>
          </p:nvSpPr>
          <p:spPr>
            <a:xfrm>
              <a:off x="1480925" y="1803001"/>
              <a:ext cx="2776443" cy="3275467"/>
            </a:xfrm>
            <a:prstGeom prst="roundRect">
              <a:avLst/>
            </a:prstGeom>
            <a:solidFill>
              <a:schemeClr val="accent2"/>
            </a:solidFill>
            <a:ln w="38100">
              <a:solidFill>
                <a:schemeClr val="accent2"/>
              </a:solidFill>
            </a:ln>
          </p:spPr>
          <p:txBody>
            <a:bodyPr wrap="square" rtlCol="0">
              <a:spAutoFit/>
            </a:bodyP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6" name="TextBox 5">
              <a:extLst>
                <a:ext uri="{FF2B5EF4-FFF2-40B4-BE49-F238E27FC236}">
                  <a16:creationId xmlns:a16="http://schemas.microsoft.com/office/drawing/2014/main" id="{A7630BF3-7BC3-DD66-7DFA-70AE464AB6B8}"/>
                </a:ext>
              </a:extLst>
            </p:cNvPr>
            <p:cNvSpPr txBox="1"/>
            <p:nvPr/>
          </p:nvSpPr>
          <p:spPr>
            <a:xfrm>
              <a:off x="1582994" y="1897807"/>
              <a:ext cx="2526890" cy="3108543"/>
            </a:xfrm>
            <a:prstGeom prst="rect">
              <a:avLst/>
            </a:prstGeom>
            <a:noFill/>
          </p:spPr>
          <p:txBody>
            <a:bodyPr wrap="square" rtlCol="0">
              <a:spAutoFit/>
            </a:bodyPr>
            <a:lstStyle/>
            <a:p>
              <a:pPr algn="just"/>
              <a:r>
                <a:rPr lang="vi-VN" sz="2800" dirty="0">
                  <a:solidFill>
                    <a:schemeClr val="bg1"/>
                  </a:solidFill>
                  <a:latin typeface="Cambria" panose="02040503050406030204" pitchFamily="18" charset="0"/>
                  <a:ea typeface="Cambria" panose="02040503050406030204" pitchFamily="18" charset="0"/>
                </a:rPr>
                <a:t>- Giúp HS: hình thành kiến thức về từ đa nghĩa: nhận diện được chúng và xác định được từ đa nghĩa trong từng ngữ cảnh.</a:t>
              </a:r>
              <a:endParaRPr lang="en-US" sz="2800" dirty="0">
                <a:solidFill>
                  <a:schemeClr val="bg1"/>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DF26D8C4-2DB8-260C-C826-12BB1C35E82A}"/>
              </a:ext>
            </a:extLst>
          </p:cNvPr>
          <p:cNvGrpSpPr/>
          <p:nvPr/>
        </p:nvGrpSpPr>
        <p:grpSpPr>
          <a:xfrm>
            <a:off x="5716763" y="2349705"/>
            <a:ext cx="2385277" cy="3275467"/>
            <a:chOff x="1480925" y="1803001"/>
            <a:chExt cx="2776443" cy="3275467"/>
          </a:xfrm>
        </p:grpSpPr>
        <p:sp>
          <p:nvSpPr>
            <p:cNvPr id="9" name="文本框 28">
              <a:extLst>
                <a:ext uri="{FF2B5EF4-FFF2-40B4-BE49-F238E27FC236}">
                  <a16:creationId xmlns:a16="http://schemas.microsoft.com/office/drawing/2014/main" id="{9683AC23-C8C1-2F90-C8F5-25525231C521}"/>
                </a:ext>
              </a:extLst>
            </p:cNvPr>
            <p:cNvSpPr txBox="1"/>
            <p:nvPr/>
          </p:nvSpPr>
          <p:spPr>
            <a:xfrm>
              <a:off x="1480925" y="1803001"/>
              <a:ext cx="2776443" cy="3275467"/>
            </a:xfrm>
            <a:prstGeom prst="roundRect">
              <a:avLst/>
            </a:prstGeom>
            <a:solidFill>
              <a:schemeClr val="accent2"/>
            </a:solidFill>
            <a:ln w="38100">
              <a:solidFill>
                <a:schemeClr val="accent2"/>
              </a:solidFill>
            </a:ln>
          </p:spPr>
          <p:txBody>
            <a:bodyPr wrap="square" rtlCol="0">
              <a:spAutoFit/>
            </a:bodyP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10" name="TextBox 9">
              <a:extLst>
                <a:ext uri="{FF2B5EF4-FFF2-40B4-BE49-F238E27FC236}">
                  <a16:creationId xmlns:a16="http://schemas.microsoft.com/office/drawing/2014/main" id="{AAD234FA-289E-5149-19C9-D75783793B67}"/>
                </a:ext>
              </a:extLst>
            </p:cNvPr>
            <p:cNvSpPr txBox="1"/>
            <p:nvPr/>
          </p:nvSpPr>
          <p:spPr>
            <a:xfrm>
              <a:off x="1559709" y="1983896"/>
              <a:ext cx="2618875" cy="2246769"/>
            </a:xfrm>
            <a:prstGeom prst="rect">
              <a:avLst/>
            </a:prstGeom>
            <a:noFill/>
          </p:spPr>
          <p:txBody>
            <a:bodyPr wrap="square" rtlCol="0">
              <a:spAutoFit/>
            </a:bodyPr>
            <a:lstStyle/>
            <a:p>
              <a:pPr algn="just"/>
              <a:r>
                <a:rPr lang="vi-VN" sz="2800" dirty="0">
                  <a:solidFill>
                    <a:schemeClr val="bg1"/>
                  </a:solidFill>
                  <a:latin typeface="Cambria" panose="02040503050406030204" pitchFamily="18" charset="0"/>
                  <a:ea typeface="Cambria" panose="02040503050406030204" pitchFamily="18" charset="0"/>
                </a:rPr>
                <a:t>- Nhận diện từ theo nghĩa gốc/ nghĩa chuyển trong thơ, ca dao.</a:t>
              </a:r>
              <a:endParaRPr lang="en-US" sz="2800" dirty="0">
                <a:solidFill>
                  <a:schemeClr val="bg1"/>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9B58750E-38F2-CDE7-CFDB-A8DE3075EAEC}"/>
              </a:ext>
            </a:extLst>
          </p:cNvPr>
          <p:cNvGrpSpPr/>
          <p:nvPr/>
        </p:nvGrpSpPr>
        <p:grpSpPr>
          <a:xfrm>
            <a:off x="9050158" y="3007293"/>
            <a:ext cx="2305796" cy="3275467"/>
            <a:chOff x="1480925" y="1803001"/>
            <a:chExt cx="2776443" cy="3275467"/>
          </a:xfrm>
        </p:grpSpPr>
        <p:sp>
          <p:nvSpPr>
            <p:cNvPr id="14" name="文本框 28">
              <a:extLst>
                <a:ext uri="{FF2B5EF4-FFF2-40B4-BE49-F238E27FC236}">
                  <a16:creationId xmlns:a16="http://schemas.microsoft.com/office/drawing/2014/main" id="{5D608A40-BEEB-6881-A6FC-E22BDDD92F98}"/>
                </a:ext>
              </a:extLst>
            </p:cNvPr>
            <p:cNvSpPr txBox="1"/>
            <p:nvPr/>
          </p:nvSpPr>
          <p:spPr>
            <a:xfrm>
              <a:off x="1480925" y="1803001"/>
              <a:ext cx="2776443" cy="3275467"/>
            </a:xfrm>
            <a:prstGeom prst="roundRect">
              <a:avLst/>
            </a:prstGeom>
            <a:solidFill>
              <a:schemeClr val="accent2"/>
            </a:solidFill>
            <a:ln w="38100">
              <a:solidFill>
                <a:schemeClr val="accent2"/>
              </a:solidFill>
            </a:ln>
          </p:spPr>
          <p:txBody>
            <a:bodyPr wrap="square" rtlCol="0">
              <a:spAutoFit/>
            </a:bodyP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15" name="TextBox 14">
              <a:extLst>
                <a:ext uri="{FF2B5EF4-FFF2-40B4-BE49-F238E27FC236}">
                  <a16:creationId xmlns:a16="http://schemas.microsoft.com/office/drawing/2014/main" id="{692E7055-AA86-0F61-B4EE-BDDE7981ABCD}"/>
                </a:ext>
              </a:extLst>
            </p:cNvPr>
            <p:cNvSpPr txBox="1"/>
            <p:nvPr/>
          </p:nvSpPr>
          <p:spPr>
            <a:xfrm>
              <a:off x="1582994" y="1897807"/>
              <a:ext cx="2526890" cy="3108543"/>
            </a:xfrm>
            <a:prstGeom prst="rect">
              <a:avLst/>
            </a:prstGeom>
            <a:noFill/>
          </p:spPr>
          <p:txBody>
            <a:bodyPr wrap="square" rtlCol="0">
              <a:spAutoFit/>
            </a:bodyPr>
            <a:lstStyle/>
            <a:p>
              <a:pPr algn="just"/>
              <a:r>
                <a:rPr lang="vi-VN" sz="2800" dirty="0">
                  <a:solidFill>
                    <a:schemeClr val="bg1"/>
                  </a:solidFill>
                  <a:latin typeface="Cambria" panose="02040503050406030204" pitchFamily="18" charset="0"/>
                  <a:ea typeface="Cambria" panose="02040503050406030204" pitchFamily="18" charset="0"/>
                </a:rPr>
                <a:t>- Ghi nhớ kiến thức về từ đa nghĩa và vận dụng vào luyện tập, thực hành.</a:t>
              </a:r>
              <a:endParaRPr lang="en-US" sz="2800" dirty="0">
                <a:solidFill>
                  <a:schemeClr val="bg1"/>
                </a:solidFill>
                <a:latin typeface="Cambria" panose="02040503050406030204" pitchFamily="18" charset="0"/>
                <a:ea typeface="Cambria" panose="02040503050406030204" pitchFamily="18" charset="0"/>
              </a:endParaRPr>
            </a:p>
          </p:txBody>
        </p:sp>
      </p:grpSp>
      <p:pic>
        <p:nvPicPr>
          <p:cNvPr id="16" name="图片 2">
            <a:extLst>
              <a:ext uri="{FF2B5EF4-FFF2-40B4-BE49-F238E27FC236}">
                <a16:creationId xmlns:a16="http://schemas.microsoft.com/office/drawing/2014/main" id="{3643189A-DC43-42F4-6396-704B6883CE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12989" y="-197099"/>
            <a:ext cx="1898593" cy="1898593"/>
          </a:xfrm>
          <a:prstGeom prst="rect">
            <a:avLst/>
          </a:prstGeom>
        </p:spPr>
      </p:pic>
    </p:spTree>
    <p:extLst>
      <p:ext uri="{BB962C8B-B14F-4D97-AF65-F5344CB8AC3E}">
        <p14:creationId xmlns:p14="http://schemas.microsoft.com/office/powerpoint/2010/main" val="260959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28C5097-BEC8-957C-1CB3-DD41EF9E55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502" y="4332246"/>
            <a:ext cx="2979850" cy="2525754"/>
          </a:xfrm>
          <a:prstGeom prst="rect">
            <a:avLst/>
          </a:prstGeom>
        </p:spPr>
      </p:pic>
      <p:pic>
        <p:nvPicPr>
          <p:cNvPr id="6" name="Picture 5">
            <a:extLst>
              <a:ext uri="{FF2B5EF4-FFF2-40B4-BE49-F238E27FC236}">
                <a16:creationId xmlns:a16="http://schemas.microsoft.com/office/drawing/2014/main" id="{ED5A02DC-270A-ADBD-5004-5D32F854D089}"/>
              </a:ext>
            </a:extLst>
          </p:cNvPr>
          <p:cNvPicPr>
            <a:picLocks noChangeAspect="1"/>
          </p:cNvPicPr>
          <p:nvPr/>
        </p:nvPicPr>
        <p:blipFill>
          <a:blip r:embed="rId3"/>
          <a:stretch>
            <a:fillRect/>
          </a:stretch>
        </p:blipFill>
        <p:spPr>
          <a:xfrm>
            <a:off x="3483518" y="-237465"/>
            <a:ext cx="4043716" cy="2377766"/>
          </a:xfrm>
          <a:prstGeom prst="rect">
            <a:avLst/>
          </a:prstGeom>
        </p:spPr>
      </p:pic>
      <p:grpSp>
        <p:nvGrpSpPr>
          <p:cNvPr id="10" name="Group 9">
            <a:extLst>
              <a:ext uri="{FF2B5EF4-FFF2-40B4-BE49-F238E27FC236}">
                <a16:creationId xmlns:a16="http://schemas.microsoft.com/office/drawing/2014/main" id="{12C34E27-F1CE-428E-FE5E-4A6B467743D4}"/>
              </a:ext>
            </a:extLst>
          </p:cNvPr>
          <p:cNvGrpSpPr/>
          <p:nvPr/>
        </p:nvGrpSpPr>
        <p:grpSpPr>
          <a:xfrm>
            <a:off x="1337715" y="2140301"/>
            <a:ext cx="9516569" cy="2698305"/>
            <a:chOff x="1337715" y="2140301"/>
            <a:chExt cx="9516569" cy="2698305"/>
          </a:xfrm>
        </p:grpSpPr>
        <p:sp>
          <p:nvSpPr>
            <p:cNvPr id="8" name="Google Shape;117;p2">
              <a:extLst>
                <a:ext uri="{FF2B5EF4-FFF2-40B4-BE49-F238E27FC236}">
                  <a16:creationId xmlns:a16="http://schemas.microsoft.com/office/drawing/2014/main" id="{72A65734-414C-E841-F126-2A135E1DF16A}"/>
                </a:ext>
              </a:extLst>
            </p:cNvPr>
            <p:cNvSpPr/>
            <p:nvPr/>
          </p:nvSpPr>
          <p:spPr>
            <a:xfrm>
              <a:off x="1337715" y="2140301"/>
              <a:ext cx="9516569" cy="2698305"/>
            </a:xfrm>
            <a:custGeom>
              <a:avLst/>
              <a:gdLst>
                <a:gd name="connsiteX0" fmla="*/ 0 w 9516569"/>
                <a:gd name="connsiteY0" fmla="*/ 449726 h 2698305"/>
                <a:gd name="connsiteX1" fmla="*/ 449726 w 9516569"/>
                <a:gd name="connsiteY1" fmla="*/ 0 h 2698305"/>
                <a:gd name="connsiteX2" fmla="*/ 851858 w 9516569"/>
                <a:gd name="connsiteY2" fmla="*/ 0 h 2698305"/>
                <a:gd name="connsiteX3" fmla="*/ 1426333 w 9516569"/>
                <a:gd name="connsiteY3" fmla="*/ 0 h 2698305"/>
                <a:gd name="connsiteX4" fmla="*/ 1914636 w 9516569"/>
                <a:gd name="connsiteY4" fmla="*/ 0 h 2698305"/>
                <a:gd name="connsiteX5" fmla="*/ 2661453 w 9516569"/>
                <a:gd name="connsiteY5" fmla="*/ 0 h 2698305"/>
                <a:gd name="connsiteX6" fmla="*/ 3235927 w 9516569"/>
                <a:gd name="connsiteY6" fmla="*/ 0 h 2698305"/>
                <a:gd name="connsiteX7" fmla="*/ 3724230 w 9516569"/>
                <a:gd name="connsiteY7" fmla="*/ 0 h 2698305"/>
                <a:gd name="connsiteX8" fmla="*/ 4126363 w 9516569"/>
                <a:gd name="connsiteY8" fmla="*/ 0 h 2698305"/>
                <a:gd name="connsiteX9" fmla="*/ 4873179 w 9516569"/>
                <a:gd name="connsiteY9" fmla="*/ 0 h 2698305"/>
                <a:gd name="connsiteX10" fmla="*/ 5275312 w 9516569"/>
                <a:gd name="connsiteY10" fmla="*/ 0 h 2698305"/>
                <a:gd name="connsiteX11" fmla="*/ 5849786 w 9516569"/>
                <a:gd name="connsiteY11" fmla="*/ 0 h 2698305"/>
                <a:gd name="connsiteX12" fmla="*/ 6338089 w 9516569"/>
                <a:gd name="connsiteY12" fmla="*/ 0 h 2698305"/>
                <a:gd name="connsiteX13" fmla="*/ 7084906 w 9516569"/>
                <a:gd name="connsiteY13" fmla="*/ 0 h 2698305"/>
                <a:gd name="connsiteX14" fmla="*/ 7745552 w 9516569"/>
                <a:gd name="connsiteY14" fmla="*/ 0 h 2698305"/>
                <a:gd name="connsiteX15" fmla="*/ 8233855 w 9516569"/>
                <a:gd name="connsiteY15" fmla="*/ 0 h 2698305"/>
                <a:gd name="connsiteX16" fmla="*/ 9066843 w 9516569"/>
                <a:gd name="connsiteY16" fmla="*/ 0 h 2698305"/>
                <a:gd name="connsiteX17" fmla="*/ 9516569 w 9516569"/>
                <a:gd name="connsiteY17" fmla="*/ 449726 h 2698305"/>
                <a:gd name="connsiteX18" fmla="*/ 9516569 w 9516569"/>
                <a:gd name="connsiteY18" fmla="*/ 1067332 h 2698305"/>
                <a:gd name="connsiteX19" fmla="*/ 9516569 w 9516569"/>
                <a:gd name="connsiteY19" fmla="*/ 1666950 h 2698305"/>
                <a:gd name="connsiteX20" fmla="*/ 9516569 w 9516569"/>
                <a:gd name="connsiteY20" fmla="*/ 2248579 h 2698305"/>
                <a:gd name="connsiteX21" fmla="*/ 9066843 w 9516569"/>
                <a:gd name="connsiteY21" fmla="*/ 2698305 h 2698305"/>
                <a:gd name="connsiteX22" fmla="*/ 8578540 w 9516569"/>
                <a:gd name="connsiteY22" fmla="*/ 2698305 h 2698305"/>
                <a:gd name="connsiteX23" fmla="*/ 8176408 w 9516569"/>
                <a:gd name="connsiteY23" fmla="*/ 2698305 h 2698305"/>
                <a:gd name="connsiteX24" fmla="*/ 7515762 w 9516569"/>
                <a:gd name="connsiteY24" fmla="*/ 2698305 h 2698305"/>
                <a:gd name="connsiteX25" fmla="*/ 6768945 w 9516569"/>
                <a:gd name="connsiteY25" fmla="*/ 2698305 h 2698305"/>
                <a:gd name="connsiteX26" fmla="*/ 6108299 w 9516569"/>
                <a:gd name="connsiteY26" fmla="*/ 2698305 h 2698305"/>
                <a:gd name="connsiteX27" fmla="*/ 5792339 w 9516569"/>
                <a:gd name="connsiteY27" fmla="*/ 2698305 h 2698305"/>
                <a:gd name="connsiteX28" fmla="*/ 5045522 w 9516569"/>
                <a:gd name="connsiteY28" fmla="*/ 2698305 h 2698305"/>
                <a:gd name="connsiteX29" fmla="*/ 4557218 w 9516569"/>
                <a:gd name="connsiteY29" fmla="*/ 2698305 h 2698305"/>
                <a:gd name="connsiteX30" fmla="*/ 4068915 w 9516569"/>
                <a:gd name="connsiteY30" fmla="*/ 2698305 h 2698305"/>
                <a:gd name="connsiteX31" fmla="*/ 3752954 w 9516569"/>
                <a:gd name="connsiteY31" fmla="*/ 2698305 h 2698305"/>
                <a:gd name="connsiteX32" fmla="*/ 3264651 w 9516569"/>
                <a:gd name="connsiteY32" fmla="*/ 2698305 h 2698305"/>
                <a:gd name="connsiteX33" fmla="*/ 2604005 w 9516569"/>
                <a:gd name="connsiteY33" fmla="*/ 2698305 h 2698305"/>
                <a:gd name="connsiteX34" fmla="*/ 2115702 w 9516569"/>
                <a:gd name="connsiteY34" fmla="*/ 2698305 h 2698305"/>
                <a:gd name="connsiteX35" fmla="*/ 1713570 w 9516569"/>
                <a:gd name="connsiteY35" fmla="*/ 2698305 h 2698305"/>
                <a:gd name="connsiteX36" fmla="*/ 1397609 w 9516569"/>
                <a:gd name="connsiteY36" fmla="*/ 2698305 h 2698305"/>
                <a:gd name="connsiteX37" fmla="*/ 1081648 w 9516569"/>
                <a:gd name="connsiteY37" fmla="*/ 2698305 h 2698305"/>
                <a:gd name="connsiteX38" fmla="*/ 449726 w 9516569"/>
                <a:gd name="connsiteY38" fmla="*/ 2698305 h 2698305"/>
                <a:gd name="connsiteX39" fmla="*/ 0 w 9516569"/>
                <a:gd name="connsiteY39" fmla="*/ 2248579 h 2698305"/>
                <a:gd name="connsiteX40" fmla="*/ 0 w 9516569"/>
                <a:gd name="connsiteY40" fmla="*/ 1666950 h 2698305"/>
                <a:gd name="connsiteX41" fmla="*/ 0 w 9516569"/>
                <a:gd name="connsiteY41" fmla="*/ 1049344 h 2698305"/>
                <a:gd name="connsiteX42" fmla="*/ 0 w 9516569"/>
                <a:gd name="connsiteY42" fmla="*/ 449726 h 26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16569" h="2698305" fill="none" extrusionOk="0">
                  <a:moveTo>
                    <a:pt x="0" y="449726"/>
                  </a:moveTo>
                  <a:cubicBezTo>
                    <a:pt x="29107" y="156436"/>
                    <a:pt x="190410" y="3045"/>
                    <a:pt x="449726" y="0"/>
                  </a:cubicBezTo>
                  <a:cubicBezTo>
                    <a:pt x="536812" y="-10361"/>
                    <a:pt x="709783" y="33129"/>
                    <a:pt x="851858" y="0"/>
                  </a:cubicBezTo>
                  <a:cubicBezTo>
                    <a:pt x="993933" y="-33129"/>
                    <a:pt x="1259824" y="68236"/>
                    <a:pt x="1426333" y="0"/>
                  </a:cubicBezTo>
                  <a:cubicBezTo>
                    <a:pt x="1592842" y="-68236"/>
                    <a:pt x="1795552" y="2225"/>
                    <a:pt x="1914636" y="0"/>
                  </a:cubicBezTo>
                  <a:cubicBezTo>
                    <a:pt x="2033720" y="-2225"/>
                    <a:pt x="2419496" y="88801"/>
                    <a:pt x="2661453" y="0"/>
                  </a:cubicBezTo>
                  <a:cubicBezTo>
                    <a:pt x="2903410" y="-88801"/>
                    <a:pt x="3074191" y="9524"/>
                    <a:pt x="3235927" y="0"/>
                  </a:cubicBezTo>
                  <a:cubicBezTo>
                    <a:pt x="3397663" y="-9524"/>
                    <a:pt x="3495129" y="312"/>
                    <a:pt x="3724230" y="0"/>
                  </a:cubicBezTo>
                  <a:cubicBezTo>
                    <a:pt x="3953331" y="-312"/>
                    <a:pt x="3965148" y="29925"/>
                    <a:pt x="4126363" y="0"/>
                  </a:cubicBezTo>
                  <a:cubicBezTo>
                    <a:pt x="4287578" y="-29925"/>
                    <a:pt x="4674563" y="54936"/>
                    <a:pt x="4873179" y="0"/>
                  </a:cubicBezTo>
                  <a:cubicBezTo>
                    <a:pt x="5071795" y="-54936"/>
                    <a:pt x="5171406" y="32115"/>
                    <a:pt x="5275312" y="0"/>
                  </a:cubicBezTo>
                  <a:cubicBezTo>
                    <a:pt x="5379218" y="-32115"/>
                    <a:pt x="5605586" y="31044"/>
                    <a:pt x="5849786" y="0"/>
                  </a:cubicBezTo>
                  <a:cubicBezTo>
                    <a:pt x="6093986" y="-31044"/>
                    <a:pt x="6159703" y="19129"/>
                    <a:pt x="6338089" y="0"/>
                  </a:cubicBezTo>
                  <a:cubicBezTo>
                    <a:pt x="6516475" y="-19129"/>
                    <a:pt x="6754459" y="13474"/>
                    <a:pt x="7084906" y="0"/>
                  </a:cubicBezTo>
                  <a:cubicBezTo>
                    <a:pt x="7415353" y="-13474"/>
                    <a:pt x="7472644" y="68995"/>
                    <a:pt x="7745552" y="0"/>
                  </a:cubicBezTo>
                  <a:cubicBezTo>
                    <a:pt x="8018460" y="-68995"/>
                    <a:pt x="7990801" y="11985"/>
                    <a:pt x="8233855" y="0"/>
                  </a:cubicBezTo>
                  <a:cubicBezTo>
                    <a:pt x="8476909" y="-11985"/>
                    <a:pt x="8662303" y="7687"/>
                    <a:pt x="9066843" y="0"/>
                  </a:cubicBezTo>
                  <a:cubicBezTo>
                    <a:pt x="9314155" y="-22270"/>
                    <a:pt x="9552649" y="161811"/>
                    <a:pt x="9516569" y="449726"/>
                  </a:cubicBezTo>
                  <a:cubicBezTo>
                    <a:pt x="9551923" y="623903"/>
                    <a:pt x="9480567" y="920471"/>
                    <a:pt x="9516569" y="1067332"/>
                  </a:cubicBezTo>
                  <a:cubicBezTo>
                    <a:pt x="9552571" y="1214193"/>
                    <a:pt x="9451145" y="1399828"/>
                    <a:pt x="9516569" y="1666950"/>
                  </a:cubicBezTo>
                  <a:cubicBezTo>
                    <a:pt x="9581993" y="1934072"/>
                    <a:pt x="9460418" y="2027087"/>
                    <a:pt x="9516569" y="2248579"/>
                  </a:cubicBezTo>
                  <a:cubicBezTo>
                    <a:pt x="9500824" y="2546107"/>
                    <a:pt x="9315354" y="2729219"/>
                    <a:pt x="9066843" y="2698305"/>
                  </a:cubicBezTo>
                  <a:cubicBezTo>
                    <a:pt x="8945457" y="2740942"/>
                    <a:pt x="8698089" y="2691079"/>
                    <a:pt x="8578540" y="2698305"/>
                  </a:cubicBezTo>
                  <a:cubicBezTo>
                    <a:pt x="8458991" y="2705531"/>
                    <a:pt x="8317295" y="2682047"/>
                    <a:pt x="8176408" y="2698305"/>
                  </a:cubicBezTo>
                  <a:cubicBezTo>
                    <a:pt x="8035521" y="2714563"/>
                    <a:pt x="7717578" y="2637305"/>
                    <a:pt x="7515762" y="2698305"/>
                  </a:cubicBezTo>
                  <a:cubicBezTo>
                    <a:pt x="7313946" y="2759305"/>
                    <a:pt x="7046702" y="2683697"/>
                    <a:pt x="6768945" y="2698305"/>
                  </a:cubicBezTo>
                  <a:cubicBezTo>
                    <a:pt x="6491188" y="2712913"/>
                    <a:pt x="6274030" y="2670493"/>
                    <a:pt x="6108299" y="2698305"/>
                  </a:cubicBezTo>
                  <a:cubicBezTo>
                    <a:pt x="5942568" y="2726117"/>
                    <a:pt x="5865247" y="2663176"/>
                    <a:pt x="5792339" y="2698305"/>
                  </a:cubicBezTo>
                  <a:cubicBezTo>
                    <a:pt x="5719431" y="2733434"/>
                    <a:pt x="5356305" y="2691754"/>
                    <a:pt x="5045522" y="2698305"/>
                  </a:cubicBezTo>
                  <a:cubicBezTo>
                    <a:pt x="4734739" y="2704856"/>
                    <a:pt x="4686852" y="2650500"/>
                    <a:pt x="4557218" y="2698305"/>
                  </a:cubicBezTo>
                  <a:cubicBezTo>
                    <a:pt x="4427584" y="2746110"/>
                    <a:pt x="4178875" y="2698222"/>
                    <a:pt x="4068915" y="2698305"/>
                  </a:cubicBezTo>
                  <a:cubicBezTo>
                    <a:pt x="3958955" y="2698388"/>
                    <a:pt x="3853601" y="2697644"/>
                    <a:pt x="3752954" y="2698305"/>
                  </a:cubicBezTo>
                  <a:cubicBezTo>
                    <a:pt x="3652307" y="2698966"/>
                    <a:pt x="3461809" y="2661818"/>
                    <a:pt x="3264651" y="2698305"/>
                  </a:cubicBezTo>
                  <a:cubicBezTo>
                    <a:pt x="3067493" y="2734792"/>
                    <a:pt x="2929396" y="2646665"/>
                    <a:pt x="2604005" y="2698305"/>
                  </a:cubicBezTo>
                  <a:cubicBezTo>
                    <a:pt x="2278614" y="2749945"/>
                    <a:pt x="2297430" y="2648741"/>
                    <a:pt x="2115702" y="2698305"/>
                  </a:cubicBezTo>
                  <a:cubicBezTo>
                    <a:pt x="1933974" y="2747869"/>
                    <a:pt x="1900810" y="2662626"/>
                    <a:pt x="1713570" y="2698305"/>
                  </a:cubicBezTo>
                  <a:cubicBezTo>
                    <a:pt x="1526330" y="2733984"/>
                    <a:pt x="1487356" y="2662257"/>
                    <a:pt x="1397609" y="2698305"/>
                  </a:cubicBezTo>
                  <a:cubicBezTo>
                    <a:pt x="1307862" y="2734353"/>
                    <a:pt x="1164413" y="2664943"/>
                    <a:pt x="1081648" y="2698305"/>
                  </a:cubicBezTo>
                  <a:cubicBezTo>
                    <a:pt x="998883" y="2731667"/>
                    <a:pt x="701289" y="2628925"/>
                    <a:pt x="449726" y="2698305"/>
                  </a:cubicBezTo>
                  <a:cubicBezTo>
                    <a:pt x="210914" y="2711948"/>
                    <a:pt x="-25277" y="2538148"/>
                    <a:pt x="0" y="2248579"/>
                  </a:cubicBezTo>
                  <a:cubicBezTo>
                    <a:pt x="-31226" y="1997647"/>
                    <a:pt x="40035" y="1898040"/>
                    <a:pt x="0" y="1666950"/>
                  </a:cubicBezTo>
                  <a:cubicBezTo>
                    <a:pt x="-40035" y="1435860"/>
                    <a:pt x="8929" y="1290489"/>
                    <a:pt x="0" y="1049344"/>
                  </a:cubicBezTo>
                  <a:cubicBezTo>
                    <a:pt x="-8929" y="808199"/>
                    <a:pt x="44825" y="685013"/>
                    <a:pt x="0" y="449726"/>
                  </a:cubicBezTo>
                  <a:close/>
                </a:path>
                <a:path w="9516569" h="2698305" stroke="0" extrusionOk="0">
                  <a:moveTo>
                    <a:pt x="0" y="449726"/>
                  </a:moveTo>
                  <a:cubicBezTo>
                    <a:pt x="6378" y="242376"/>
                    <a:pt x="184671" y="-61150"/>
                    <a:pt x="449726" y="0"/>
                  </a:cubicBezTo>
                  <a:cubicBezTo>
                    <a:pt x="584082" y="-5073"/>
                    <a:pt x="760642" y="36425"/>
                    <a:pt x="851858" y="0"/>
                  </a:cubicBezTo>
                  <a:cubicBezTo>
                    <a:pt x="943074" y="-36425"/>
                    <a:pt x="1446557" y="37211"/>
                    <a:pt x="1598675" y="0"/>
                  </a:cubicBezTo>
                  <a:cubicBezTo>
                    <a:pt x="1750793" y="-37211"/>
                    <a:pt x="1809904" y="39457"/>
                    <a:pt x="2000807" y="0"/>
                  </a:cubicBezTo>
                  <a:cubicBezTo>
                    <a:pt x="2191710" y="-39457"/>
                    <a:pt x="2358119" y="35012"/>
                    <a:pt x="2575282" y="0"/>
                  </a:cubicBezTo>
                  <a:cubicBezTo>
                    <a:pt x="2792445" y="-35012"/>
                    <a:pt x="3093375" y="14495"/>
                    <a:pt x="3322098" y="0"/>
                  </a:cubicBezTo>
                  <a:cubicBezTo>
                    <a:pt x="3550821" y="-14495"/>
                    <a:pt x="3628101" y="11518"/>
                    <a:pt x="3896573" y="0"/>
                  </a:cubicBezTo>
                  <a:cubicBezTo>
                    <a:pt x="4165045" y="-11518"/>
                    <a:pt x="4156027" y="48301"/>
                    <a:pt x="4384876" y="0"/>
                  </a:cubicBezTo>
                  <a:cubicBezTo>
                    <a:pt x="4613725" y="-48301"/>
                    <a:pt x="4690481" y="31511"/>
                    <a:pt x="4787008" y="0"/>
                  </a:cubicBezTo>
                  <a:cubicBezTo>
                    <a:pt x="4883535" y="-31511"/>
                    <a:pt x="4952952" y="11732"/>
                    <a:pt x="5102969" y="0"/>
                  </a:cubicBezTo>
                  <a:cubicBezTo>
                    <a:pt x="5252986" y="-11732"/>
                    <a:pt x="5564796" y="12015"/>
                    <a:pt x="5849786" y="0"/>
                  </a:cubicBezTo>
                  <a:cubicBezTo>
                    <a:pt x="6134776" y="-12015"/>
                    <a:pt x="6235728" y="64213"/>
                    <a:pt x="6510432" y="0"/>
                  </a:cubicBezTo>
                  <a:cubicBezTo>
                    <a:pt x="6785136" y="-64213"/>
                    <a:pt x="6974126" y="70958"/>
                    <a:pt x="7171077" y="0"/>
                  </a:cubicBezTo>
                  <a:cubicBezTo>
                    <a:pt x="7368028" y="-70958"/>
                    <a:pt x="7666261" y="76923"/>
                    <a:pt x="7831723" y="0"/>
                  </a:cubicBezTo>
                  <a:cubicBezTo>
                    <a:pt x="7997185" y="-76923"/>
                    <a:pt x="8312701" y="41383"/>
                    <a:pt x="8578540" y="0"/>
                  </a:cubicBezTo>
                  <a:cubicBezTo>
                    <a:pt x="8844379" y="-41383"/>
                    <a:pt x="8949705" y="57981"/>
                    <a:pt x="9066843" y="0"/>
                  </a:cubicBezTo>
                  <a:cubicBezTo>
                    <a:pt x="9312875" y="-8817"/>
                    <a:pt x="9513533" y="216487"/>
                    <a:pt x="9516569" y="449726"/>
                  </a:cubicBezTo>
                  <a:cubicBezTo>
                    <a:pt x="9556218" y="746293"/>
                    <a:pt x="9475133" y="846285"/>
                    <a:pt x="9516569" y="1067332"/>
                  </a:cubicBezTo>
                  <a:cubicBezTo>
                    <a:pt x="9558005" y="1288379"/>
                    <a:pt x="9489070" y="1478247"/>
                    <a:pt x="9516569" y="1612984"/>
                  </a:cubicBezTo>
                  <a:cubicBezTo>
                    <a:pt x="9544068" y="1747721"/>
                    <a:pt x="9499348" y="1992676"/>
                    <a:pt x="9516569" y="2248579"/>
                  </a:cubicBezTo>
                  <a:cubicBezTo>
                    <a:pt x="9509677" y="2504370"/>
                    <a:pt x="9250802" y="2724640"/>
                    <a:pt x="9066843" y="2698305"/>
                  </a:cubicBezTo>
                  <a:cubicBezTo>
                    <a:pt x="8844391" y="2717688"/>
                    <a:pt x="8781719" y="2645258"/>
                    <a:pt x="8578540" y="2698305"/>
                  </a:cubicBezTo>
                  <a:cubicBezTo>
                    <a:pt x="8375361" y="2751352"/>
                    <a:pt x="8156565" y="2677203"/>
                    <a:pt x="7831723" y="2698305"/>
                  </a:cubicBezTo>
                  <a:cubicBezTo>
                    <a:pt x="7506881" y="2719407"/>
                    <a:pt x="7626482" y="2672921"/>
                    <a:pt x="7515762" y="2698305"/>
                  </a:cubicBezTo>
                  <a:cubicBezTo>
                    <a:pt x="7405042" y="2723689"/>
                    <a:pt x="7327556" y="2688500"/>
                    <a:pt x="7199801" y="2698305"/>
                  </a:cubicBezTo>
                  <a:cubicBezTo>
                    <a:pt x="7072046" y="2708110"/>
                    <a:pt x="6887748" y="2693430"/>
                    <a:pt x="6797669" y="2698305"/>
                  </a:cubicBezTo>
                  <a:cubicBezTo>
                    <a:pt x="6707590" y="2703180"/>
                    <a:pt x="6490416" y="2675717"/>
                    <a:pt x="6223194" y="2698305"/>
                  </a:cubicBezTo>
                  <a:cubicBezTo>
                    <a:pt x="5955973" y="2720893"/>
                    <a:pt x="6007375" y="2666501"/>
                    <a:pt x="5821062" y="2698305"/>
                  </a:cubicBezTo>
                  <a:cubicBezTo>
                    <a:pt x="5634749" y="2730109"/>
                    <a:pt x="5584290" y="2674914"/>
                    <a:pt x="5418930" y="2698305"/>
                  </a:cubicBezTo>
                  <a:cubicBezTo>
                    <a:pt x="5253570" y="2721696"/>
                    <a:pt x="5135132" y="2692303"/>
                    <a:pt x="5016798" y="2698305"/>
                  </a:cubicBezTo>
                  <a:cubicBezTo>
                    <a:pt x="4898464" y="2704307"/>
                    <a:pt x="4673797" y="2690583"/>
                    <a:pt x="4442324" y="2698305"/>
                  </a:cubicBezTo>
                  <a:cubicBezTo>
                    <a:pt x="4210851" y="2706027"/>
                    <a:pt x="4149306" y="2697610"/>
                    <a:pt x="3954020" y="2698305"/>
                  </a:cubicBezTo>
                  <a:cubicBezTo>
                    <a:pt x="3758734" y="2699000"/>
                    <a:pt x="3627701" y="2641204"/>
                    <a:pt x="3465717" y="2698305"/>
                  </a:cubicBezTo>
                  <a:cubicBezTo>
                    <a:pt x="3303733" y="2755406"/>
                    <a:pt x="3194437" y="2651496"/>
                    <a:pt x="3063585" y="2698305"/>
                  </a:cubicBezTo>
                  <a:cubicBezTo>
                    <a:pt x="2932733" y="2745114"/>
                    <a:pt x="2803560" y="2691388"/>
                    <a:pt x="2575282" y="2698305"/>
                  </a:cubicBezTo>
                  <a:cubicBezTo>
                    <a:pt x="2347004" y="2705222"/>
                    <a:pt x="2330564" y="2664626"/>
                    <a:pt x="2086978" y="2698305"/>
                  </a:cubicBezTo>
                  <a:cubicBezTo>
                    <a:pt x="1843392" y="2731984"/>
                    <a:pt x="1797948" y="2662275"/>
                    <a:pt x="1598675" y="2698305"/>
                  </a:cubicBezTo>
                  <a:cubicBezTo>
                    <a:pt x="1399402" y="2734335"/>
                    <a:pt x="1388771" y="2696500"/>
                    <a:pt x="1282714" y="2698305"/>
                  </a:cubicBezTo>
                  <a:cubicBezTo>
                    <a:pt x="1176657" y="2700110"/>
                    <a:pt x="731249" y="2681663"/>
                    <a:pt x="449726" y="2698305"/>
                  </a:cubicBezTo>
                  <a:cubicBezTo>
                    <a:pt x="225694" y="2716035"/>
                    <a:pt x="-6293" y="2437065"/>
                    <a:pt x="0" y="2248579"/>
                  </a:cubicBezTo>
                  <a:cubicBezTo>
                    <a:pt x="-49274" y="1950643"/>
                    <a:pt x="12734" y="1777212"/>
                    <a:pt x="0" y="1630973"/>
                  </a:cubicBezTo>
                  <a:cubicBezTo>
                    <a:pt x="-12734" y="1484734"/>
                    <a:pt x="40252" y="1157779"/>
                    <a:pt x="0" y="1031355"/>
                  </a:cubicBezTo>
                  <a:cubicBezTo>
                    <a:pt x="-40252" y="904931"/>
                    <a:pt x="35815" y="606921"/>
                    <a:pt x="0" y="449726"/>
                  </a:cubicBezTo>
                  <a:close/>
                </a:path>
              </a:pathLst>
            </a:custGeom>
            <a:solidFill>
              <a:schemeClr val="accent2">
                <a:lumMod val="20000"/>
                <a:lumOff val="80000"/>
              </a:schemeClr>
            </a:solidFill>
            <a:ln w="28575" cap="flat" cmpd="sng">
              <a:solidFill>
                <a:srgbClr val="FF0066"/>
              </a:solidFill>
              <a:prstDash val="dash"/>
              <a:miter lim="800000"/>
              <a:headEnd type="none" w="sm" len="sm"/>
              <a:tailEnd type="none" w="sm" len="sm"/>
              <a:extLst>
                <a:ext uri="{C807C97D-BFC1-408E-A445-0C87EB9F89A2}">
                  <ask:lineSketchStyleProps xmlns:ask="http://schemas.microsoft.com/office/drawing/2018/sketchyshapes" sd="3552923264">
                    <a:prstGeom prst="roundRect">
                      <a:avLst>
                        <a:gd name="adj" fmla="val 16667"/>
                      </a:avLst>
                    </a:prstGeom>
                    <ask:type>
                      <ask:lineSketchScribbl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9" name="TextBox 8">
              <a:extLst>
                <a:ext uri="{FF2B5EF4-FFF2-40B4-BE49-F238E27FC236}">
                  <a16:creationId xmlns:a16="http://schemas.microsoft.com/office/drawing/2014/main" id="{68C71370-1237-289F-0B08-4DA9262AEED6}"/>
                </a:ext>
              </a:extLst>
            </p:cNvPr>
            <p:cNvSpPr txBox="1"/>
            <p:nvPr/>
          </p:nvSpPr>
          <p:spPr>
            <a:xfrm>
              <a:off x="1558427" y="2381457"/>
              <a:ext cx="9144000" cy="2215991"/>
            </a:xfrm>
            <a:prstGeom prst="rect">
              <a:avLst/>
            </a:prstGeom>
            <a:noFill/>
          </p:spPr>
          <p:txBody>
            <a:bodyPr wrap="square" rtlCol="0">
              <a:spAutoFit/>
            </a:bodyPr>
            <a:lstStyle/>
            <a:p>
              <a:pPr algn="just">
                <a:spcBef>
                  <a:spcPts val="600"/>
                </a:spcBef>
                <a:spcAft>
                  <a:spcPts val="600"/>
                </a:spcAft>
              </a:pPr>
              <a:r>
                <a:rPr lang="en-US" sz="3200" b="1" i="1" dirty="0" err="1">
                  <a:solidFill>
                    <a:srgbClr val="9F2D38"/>
                  </a:solidFill>
                  <a:latin typeface="Cambria" panose="02040503050406030204" pitchFamily="18" charset="0"/>
                  <a:ea typeface="Cambria" panose="02040503050406030204" pitchFamily="18" charset="0"/>
                </a:rPr>
                <a:t>Từ</a:t>
              </a:r>
              <a:r>
                <a:rPr lang="en-US" sz="3200" b="1" i="1" dirty="0">
                  <a:solidFill>
                    <a:srgbClr val="9F2D38"/>
                  </a:solidFill>
                  <a:latin typeface="Cambria" panose="02040503050406030204" pitchFamily="18" charset="0"/>
                  <a:ea typeface="Cambria" panose="02040503050406030204" pitchFamily="18" charset="0"/>
                </a:rPr>
                <a:t> </a:t>
              </a:r>
              <a:r>
                <a:rPr lang="en-US" sz="3200" b="1" i="1" dirty="0" err="1">
                  <a:solidFill>
                    <a:srgbClr val="9F2D38"/>
                  </a:solidFill>
                  <a:latin typeface="Cambria" panose="02040503050406030204" pitchFamily="18" charset="0"/>
                  <a:ea typeface="Cambria" panose="02040503050406030204" pitchFamily="18" charset="0"/>
                </a:rPr>
                <a:t>đa</a:t>
              </a:r>
              <a:r>
                <a:rPr lang="en-US" sz="3200" b="1" i="1" dirty="0">
                  <a:solidFill>
                    <a:srgbClr val="9F2D38"/>
                  </a:solidFill>
                  <a:latin typeface="Cambria" panose="02040503050406030204" pitchFamily="18" charset="0"/>
                  <a:ea typeface="Cambria" panose="02040503050406030204" pitchFamily="18" charset="0"/>
                </a:rPr>
                <a:t> </a:t>
              </a:r>
              <a:r>
                <a:rPr lang="en-US" sz="3200" b="1" i="1" dirty="0" err="1">
                  <a:solidFill>
                    <a:srgbClr val="9F2D38"/>
                  </a:solidFill>
                  <a:latin typeface="Cambria" panose="02040503050406030204" pitchFamily="18" charset="0"/>
                  <a:ea typeface="Cambria" panose="02040503050406030204" pitchFamily="18" charset="0"/>
                </a:rPr>
                <a:t>nghĩa</a:t>
              </a:r>
              <a:r>
                <a:rPr lang="en-US" sz="3200" b="1" i="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là</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từ</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nhiều</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trong</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đó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gốc</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và</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hoặc</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số</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chuyển</a:t>
              </a:r>
              <a:r>
                <a:rPr lang="en-US" sz="3200" b="1" dirty="0">
                  <a:solidFill>
                    <a:srgbClr val="9F2D38"/>
                  </a:solidFill>
                  <a:latin typeface="Cambria" panose="02040503050406030204" pitchFamily="18" charset="0"/>
                  <a:ea typeface="Cambria" panose="02040503050406030204" pitchFamily="18" charset="0"/>
                </a:rPr>
                <a:t>.</a:t>
              </a:r>
              <a:endParaRPr lang="vi-VN" sz="3200" b="1" dirty="0">
                <a:solidFill>
                  <a:srgbClr val="9F2D38"/>
                </a:solidFill>
                <a:latin typeface="Cambria" panose="02040503050406030204" pitchFamily="18" charset="0"/>
                <a:ea typeface="Cambria" panose="02040503050406030204" pitchFamily="18" charset="0"/>
              </a:endParaRPr>
            </a:p>
            <a:p>
              <a:pPr algn="just">
                <a:spcBef>
                  <a:spcPts val="600"/>
                </a:spcBef>
                <a:spcAft>
                  <a:spcPts val="600"/>
                </a:spcAft>
              </a:pPr>
              <a:r>
                <a:rPr lang="en-US" sz="3200" b="1" dirty="0" err="1">
                  <a:solidFill>
                    <a:srgbClr val="9F2D38"/>
                  </a:solidFill>
                  <a:latin typeface="Cambria" panose="02040503050406030204" pitchFamily="18" charset="0"/>
                  <a:ea typeface="Cambria" panose="02040503050406030204" pitchFamily="18" charset="0"/>
                </a:rPr>
                <a:t>Các</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của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từ</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đa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luôn</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mối</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liên</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hệ</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với</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nhau</a:t>
              </a:r>
              <a:r>
                <a:rPr lang="en-US" sz="3200" b="1" dirty="0">
                  <a:solidFill>
                    <a:srgbClr val="9F2D38"/>
                  </a:solidFill>
                  <a:latin typeface="Cambria" panose="02040503050406030204" pitchFamily="18" charset="0"/>
                  <a:ea typeface="Cambria" panose="02040503050406030204" pitchFamily="18" charset="0"/>
                </a:rPr>
                <a:t>.</a:t>
              </a:r>
            </a:p>
          </p:txBody>
        </p:sp>
      </p:grpSp>
      <p:pic>
        <p:nvPicPr>
          <p:cNvPr id="11" name="图片 8">
            <a:extLst>
              <a:ext uri="{FF2B5EF4-FFF2-40B4-BE49-F238E27FC236}">
                <a16:creationId xmlns:a16="http://schemas.microsoft.com/office/drawing/2014/main" id="{E45825A4-96A5-9C52-1916-3D404A5E710C}"/>
              </a:ext>
            </a:extLst>
          </p:cNvPr>
          <p:cNvPicPr>
            <a:picLocks noChangeAspect="1"/>
          </p:cNvPicPr>
          <p:nvPr/>
        </p:nvPicPr>
        <p:blipFill>
          <a:blip r:embed="rId4" cstate="hqprint">
            <a:extLst>
              <a:ext uri="{28A0092B-C50C-407E-A947-70E740481C1C}">
                <a14:useLocalDpi xmlns:a14="http://schemas.microsoft.com/office/drawing/2010/main" val="0"/>
              </a:ext>
            </a:extLst>
          </a:blip>
          <a:srcRect t="13607" b="24959"/>
          <a:stretch/>
        </p:blipFill>
        <p:spPr>
          <a:xfrm>
            <a:off x="8958496" y="4144950"/>
            <a:ext cx="3165001" cy="2793769"/>
          </a:xfrm>
          <a:prstGeom prst="rect">
            <a:avLst/>
          </a:prstGeom>
        </p:spPr>
      </p:pic>
    </p:spTree>
    <p:extLst>
      <p:ext uri="{BB962C8B-B14F-4D97-AF65-F5344CB8AC3E}">
        <p14:creationId xmlns:p14="http://schemas.microsoft.com/office/powerpoint/2010/main" val="3663294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book and pointing at a light bulb&#10;&#10;Description automatically generated">
            <a:extLst>
              <a:ext uri="{FF2B5EF4-FFF2-40B4-BE49-F238E27FC236}">
                <a16:creationId xmlns:a16="http://schemas.microsoft.com/office/drawing/2014/main" id="{278E58A0-1FC8-99EA-D665-F240E7B67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0454" y="883419"/>
            <a:ext cx="6416709" cy="6416709"/>
          </a:xfrm>
          <a:prstGeom prst="rect">
            <a:avLst/>
          </a:prstGeom>
        </p:spPr>
      </p:pic>
      <p:grpSp>
        <p:nvGrpSpPr>
          <p:cNvPr id="6" name="Group 5">
            <a:extLst>
              <a:ext uri="{FF2B5EF4-FFF2-40B4-BE49-F238E27FC236}">
                <a16:creationId xmlns:a16="http://schemas.microsoft.com/office/drawing/2014/main" id="{EE15E668-4E5B-C650-B34F-BA4AE08AD20F}"/>
              </a:ext>
            </a:extLst>
          </p:cNvPr>
          <p:cNvGrpSpPr/>
          <p:nvPr/>
        </p:nvGrpSpPr>
        <p:grpSpPr>
          <a:xfrm>
            <a:off x="3921831" y="-1477230"/>
            <a:ext cx="7303056" cy="7039801"/>
            <a:chOff x="4032362" y="-1095393"/>
            <a:chExt cx="7303056" cy="7039801"/>
          </a:xfrm>
        </p:grpSpPr>
        <p:pic>
          <p:nvPicPr>
            <p:cNvPr id="4" name="Picture 8">
              <a:extLst>
                <a:ext uri="{FF2B5EF4-FFF2-40B4-BE49-F238E27FC236}">
                  <a16:creationId xmlns:a16="http://schemas.microsoft.com/office/drawing/2014/main" id="{FC34C551-9C84-5E2A-CB53-8CAE50F38C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032362" y="-1095393"/>
              <a:ext cx="7303056" cy="70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01CEFE-3180-5F45-C0FE-14CB302AE56E}"/>
                </a:ext>
              </a:extLst>
            </p:cNvPr>
            <p:cNvSpPr txBox="1"/>
            <p:nvPr/>
          </p:nvSpPr>
          <p:spPr>
            <a:xfrm>
              <a:off x="5024173" y="1277862"/>
              <a:ext cx="50945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rPr>
                <a:t>Khi xác định nghĩa của các từ đa nghĩa, em cần lưu ý điều gì?</a:t>
              </a:r>
              <a:endParaRPr kumimoji="0" lang="en-US" sz="40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F577263E-06F1-1AFC-2912-2562E6488F9C}"/>
              </a:ext>
            </a:extLst>
          </p:cNvPr>
          <p:cNvGrpSpPr/>
          <p:nvPr/>
        </p:nvGrpSpPr>
        <p:grpSpPr>
          <a:xfrm>
            <a:off x="3921831" y="-1477231"/>
            <a:ext cx="7303056" cy="7039801"/>
            <a:chOff x="4032362" y="-1095393"/>
            <a:chExt cx="7303056" cy="7039801"/>
          </a:xfrm>
        </p:grpSpPr>
        <p:pic>
          <p:nvPicPr>
            <p:cNvPr id="7" name="Picture 8">
              <a:extLst>
                <a:ext uri="{FF2B5EF4-FFF2-40B4-BE49-F238E27FC236}">
                  <a16:creationId xmlns:a16="http://schemas.microsoft.com/office/drawing/2014/main" id="{A14C88F0-D9CD-3A81-96DD-20186CD5B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032362" y="-1095393"/>
              <a:ext cx="7303056" cy="70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B8B5CA9-BCA7-968E-5362-51B1AEBA2CFF}"/>
                </a:ext>
              </a:extLst>
            </p:cNvPr>
            <p:cNvSpPr txBox="1"/>
            <p:nvPr/>
          </p:nvSpPr>
          <p:spPr>
            <a:xfrm>
              <a:off x="4933738" y="1147234"/>
              <a:ext cx="527538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rPr>
                <a:t>Khi xác định nghĩa của các từ đa nghĩa, em cần dựa vào </a:t>
              </a:r>
              <a:r>
                <a:rPr kumimoji="0" lang="vi-VN" sz="3200" b="1" i="0"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cs typeface="+mn-cs"/>
                </a:rPr>
                <a:t>ngữ cảnh </a:t>
              </a:r>
              <a:r>
                <a:rPr kumimoji="0" lang="vi-VN" sz="32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rPr>
                <a:t>mà xem từ đó là từ theo nghĩa gốc hay từ nghĩa chuyển.</a:t>
              </a:r>
              <a:endParaRPr kumimoji="0" lang="en-US" sz="32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8110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4" name="Picture 3">
            <a:extLst>
              <a:ext uri="{FF2B5EF4-FFF2-40B4-BE49-F238E27FC236}">
                <a16:creationId xmlns:a16="http://schemas.microsoft.com/office/drawing/2014/main" id="{1EBC08D5-46EB-DCD4-0330-EB694876C444}"/>
              </a:ext>
            </a:extLst>
          </p:cNvPr>
          <p:cNvPicPr>
            <a:picLocks noChangeAspect="1"/>
          </p:cNvPicPr>
          <p:nvPr/>
        </p:nvPicPr>
        <p:blipFill>
          <a:blip r:embed="rId6"/>
          <a:stretch>
            <a:fillRect/>
          </a:stretch>
        </p:blipFill>
        <p:spPr>
          <a:xfrm>
            <a:off x="1309378" y="1125417"/>
            <a:ext cx="8311002" cy="3072592"/>
          </a:xfrm>
          <a:prstGeom prst="rect">
            <a:avLst/>
          </a:prstGeom>
        </p:spPr>
      </p:pic>
      <p:pic>
        <p:nvPicPr>
          <p:cNvPr id="8" name="图片 5">
            <a:extLst>
              <a:ext uri="{FF2B5EF4-FFF2-40B4-BE49-F238E27FC236}">
                <a16:creationId xmlns:a16="http://schemas.microsoft.com/office/drawing/2014/main" id="{80E17EBF-3519-65B1-03BE-2D52C709B9F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0699" y="4120076"/>
            <a:ext cx="3100154" cy="3100154"/>
          </a:xfrm>
          <a:prstGeom prst="rect">
            <a:avLst/>
          </a:prstGeom>
        </p:spPr>
      </p:pic>
    </p:spTree>
    <p:extLst>
      <p:ext uri="{BB962C8B-B14F-4D97-AF65-F5344CB8AC3E}">
        <p14:creationId xmlns:p14="http://schemas.microsoft.com/office/powerpoint/2010/main" val="31748983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9C9626-ADBB-068C-DD38-C453CB4EDE12}"/>
              </a:ext>
            </a:extLst>
          </p:cNvPr>
          <p:cNvGrpSpPr/>
          <p:nvPr/>
        </p:nvGrpSpPr>
        <p:grpSpPr>
          <a:xfrm>
            <a:off x="672033" y="506936"/>
            <a:ext cx="11074490" cy="1218579"/>
            <a:chOff x="1184499" y="617468"/>
            <a:chExt cx="11074490" cy="1218579"/>
          </a:xfrm>
        </p:grpSpPr>
        <p:sp>
          <p:nvSpPr>
            <p:cNvPr id="3" name="Hình chữ nhật 2">
              <a:extLst>
                <a:ext uri="{FF2B5EF4-FFF2-40B4-BE49-F238E27FC236}">
                  <a16:creationId xmlns:a16="http://schemas.microsoft.com/office/drawing/2014/main" id="{5B23782C-2A1B-318A-1F63-D88E23070F88}"/>
                </a:ext>
              </a:extLst>
            </p:cNvPr>
            <p:cNvSpPr/>
            <p:nvPr/>
          </p:nvSpPr>
          <p:spPr>
            <a:xfrm>
              <a:off x="1812685" y="617468"/>
              <a:ext cx="10446304" cy="1089769"/>
            </a:xfrm>
            <a:custGeom>
              <a:avLst/>
              <a:gdLst>
                <a:gd name="connsiteX0" fmla="*/ 0 w 10446304"/>
                <a:gd name="connsiteY0" fmla="*/ 0 h 1089769"/>
                <a:gd name="connsiteX1" fmla="*/ 905346 w 10446304"/>
                <a:gd name="connsiteY1" fmla="*/ 0 h 1089769"/>
                <a:gd name="connsiteX2" fmla="*/ 1392841 w 10446304"/>
                <a:gd name="connsiteY2" fmla="*/ 0 h 1089769"/>
                <a:gd name="connsiteX3" fmla="*/ 2089261 w 10446304"/>
                <a:gd name="connsiteY3" fmla="*/ 0 h 1089769"/>
                <a:gd name="connsiteX4" fmla="*/ 2890144 w 10446304"/>
                <a:gd name="connsiteY4" fmla="*/ 0 h 1089769"/>
                <a:gd name="connsiteX5" fmla="*/ 3273175 w 10446304"/>
                <a:gd name="connsiteY5" fmla="*/ 0 h 1089769"/>
                <a:gd name="connsiteX6" fmla="*/ 3656206 w 10446304"/>
                <a:gd name="connsiteY6" fmla="*/ 0 h 1089769"/>
                <a:gd name="connsiteX7" fmla="*/ 4561553 w 10446304"/>
                <a:gd name="connsiteY7" fmla="*/ 0 h 1089769"/>
                <a:gd name="connsiteX8" fmla="*/ 5257973 w 10446304"/>
                <a:gd name="connsiteY8" fmla="*/ 0 h 1089769"/>
                <a:gd name="connsiteX9" fmla="*/ 5641004 w 10446304"/>
                <a:gd name="connsiteY9" fmla="*/ 0 h 1089769"/>
                <a:gd name="connsiteX10" fmla="*/ 6337424 w 10446304"/>
                <a:gd name="connsiteY10" fmla="*/ 0 h 1089769"/>
                <a:gd name="connsiteX11" fmla="*/ 7242771 w 10446304"/>
                <a:gd name="connsiteY11" fmla="*/ 0 h 1089769"/>
                <a:gd name="connsiteX12" fmla="*/ 7834728 w 10446304"/>
                <a:gd name="connsiteY12" fmla="*/ 0 h 1089769"/>
                <a:gd name="connsiteX13" fmla="*/ 8426685 w 10446304"/>
                <a:gd name="connsiteY13" fmla="*/ 0 h 1089769"/>
                <a:gd name="connsiteX14" fmla="*/ 9123105 w 10446304"/>
                <a:gd name="connsiteY14" fmla="*/ 0 h 1089769"/>
                <a:gd name="connsiteX15" fmla="*/ 10446304 w 10446304"/>
                <a:gd name="connsiteY15" fmla="*/ 0 h 1089769"/>
                <a:gd name="connsiteX16" fmla="*/ 10446304 w 10446304"/>
                <a:gd name="connsiteY16" fmla="*/ 555782 h 1089769"/>
                <a:gd name="connsiteX17" fmla="*/ 10446304 w 10446304"/>
                <a:gd name="connsiteY17" fmla="*/ 1089769 h 1089769"/>
                <a:gd name="connsiteX18" fmla="*/ 9854347 w 10446304"/>
                <a:gd name="connsiteY18" fmla="*/ 1089769 h 1089769"/>
                <a:gd name="connsiteX19" fmla="*/ 9366853 w 10446304"/>
                <a:gd name="connsiteY19" fmla="*/ 1089769 h 1089769"/>
                <a:gd name="connsiteX20" fmla="*/ 8461506 w 10446304"/>
                <a:gd name="connsiteY20" fmla="*/ 1089769 h 1089769"/>
                <a:gd name="connsiteX21" fmla="*/ 7765086 w 10446304"/>
                <a:gd name="connsiteY21" fmla="*/ 1089769 h 1089769"/>
                <a:gd name="connsiteX22" fmla="*/ 7382055 w 10446304"/>
                <a:gd name="connsiteY22" fmla="*/ 1089769 h 1089769"/>
                <a:gd name="connsiteX23" fmla="*/ 6685635 w 10446304"/>
                <a:gd name="connsiteY23" fmla="*/ 1089769 h 1089769"/>
                <a:gd name="connsiteX24" fmla="*/ 6093677 w 10446304"/>
                <a:gd name="connsiteY24" fmla="*/ 1089769 h 1089769"/>
                <a:gd name="connsiteX25" fmla="*/ 5501720 w 10446304"/>
                <a:gd name="connsiteY25" fmla="*/ 1089769 h 1089769"/>
                <a:gd name="connsiteX26" fmla="*/ 4909763 w 10446304"/>
                <a:gd name="connsiteY26" fmla="*/ 1089769 h 1089769"/>
                <a:gd name="connsiteX27" fmla="*/ 4317806 w 10446304"/>
                <a:gd name="connsiteY27" fmla="*/ 1089769 h 1089769"/>
                <a:gd name="connsiteX28" fmla="*/ 3516922 w 10446304"/>
                <a:gd name="connsiteY28" fmla="*/ 1089769 h 1089769"/>
                <a:gd name="connsiteX29" fmla="*/ 2820502 w 10446304"/>
                <a:gd name="connsiteY29" fmla="*/ 1089769 h 1089769"/>
                <a:gd name="connsiteX30" fmla="*/ 2437471 w 10446304"/>
                <a:gd name="connsiteY30" fmla="*/ 1089769 h 1089769"/>
                <a:gd name="connsiteX31" fmla="*/ 1845514 w 10446304"/>
                <a:gd name="connsiteY31" fmla="*/ 1089769 h 1089769"/>
                <a:gd name="connsiteX32" fmla="*/ 1044630 w 10446304"/>
                <a:gd name="connsiteY32" fmla="*/ 1089769 h 1089769"/>
                <a:gd name="connsiteX33" fmla="*/ 0 w 10446304"/>
                <a:gd name="connsiteY33" fmla="*/ 1089769 h 1089769"/>
                <a:gd name="connsiteX34" fmla="*/ 0 w 10446304"/>
                <a:gd name="connsiteY34" fmla="*/ 523089 h 1089769"/>
                <a:gd name="connsiteX35" fmla="*/ 0 w 10446304"/>
                <a:gd name="connsiteY35" fmla="*/ 0 h 10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304" h="1089769" fill="none" extrusionOk="0">
                  <a:moveTo>
                    <a:pt x="0" y="0"/>
                  </a:moveTo>
                  <a:cubicBezTo>
                    <a:pt x="356493" y="37876"/>
                    <a:pt x="660732" y="39156"/>
                    <a:pt x="905346" y="0"/>
                  </a:cubicBezTo>
                  <a:cubicBezTo>
                    <a:pt x="1149960" y="-39156"/>
                    <a:pt x="1259125" y="24250"/>
                    <a:pt x="1392841" y="0"/>
                  </a:cubicBezTo>
                  <a:cubicBezTo>
                    <a:pt x="1526557" y="-24250"/>
                    <a:pt x="1881218" y="16997"/>
                    <a:pt x="2089261" y="0"/>
                  </a:cubicBezTo>
                  <a:cubicBezTo>
                    <a:pt x="2297304" y="-16997"/>
                    <a:pt x="2642435" y="-39068"/>
                    <a:pt x="2890144" y="0"/>
                  </a:cubicBezTo>
                  <a:cubicBezTo>
                    <a:pt x="3137853" y="39068"/>
                    <a:pt x="3105862" y="247"/>
                    <a:pt x="3273175" y="0"/>
                  </a:cubicBezTo>
                  <a:cubicBezTo>
                    <a:pt x="3440488" y="-247"/>
                    <a:pt x="3556416" y="3589"/>
                    <a:pt x="3656206" y="0"/>
                  </a:cubicBezTo>
                  <a:cubicBezTo>
                    <a:pt x="3755996" y="-3589"/>
                    <a:pt x="4265276" y="1141"/>
                    <a:pt x="4561553" y="0"/>
                  </a:cubicBezTo>
                  <a:cubicBezTo>
                    <a:pt x="4857830" y="-1141"/>
                    <a:pt x="4968431" y="-32344"/>
                    <a:pt x="5257973" y="0"/>
                  </a:cubicBezTo>
                  <a:cubicBezTo>
                    <a:pt x="5547515" y="32344"/>
                    <a:pt x="5467585" y="15708"/>
                    <a:pt x="5641004" y="0"/>
                  </a:cubicBezTo>
                  <a:cubicBezTo>
                    <a:pt x="5814423" y="-15708"/>
                    <a:pt x="6102006" y="5495"/>
                    <a:pt x="6337424" y="0"/>
                  </a:cubicBezTo>
                  <a:cubicBezTo>
                    <a:pt x="6572842" y="-5495"/>
                    <a:pt x="7008306" y="-2443"/>
                    <a:pt x="7242771" y="0"/>
                  </a:cubicBezTo>
                  <a:cubicBezTo>
                    <a:pt x="7477236" y="2443"/>
                    <a:pt x="7554912" y="-4481"/>
                    <a:pt x="7834728" y="0"/>
                  </a:cubicBezTo>
                  <a:cubicBezTo>
                    <a:pt x="8114544" y="4481"/>
                    <a:pt x="8240335" y="706"/>
                    <a:pt x="8426685" y="0"/>
                  </a:cubicBezTo>
                  <a:cubicBezTo>
                    <a:pt x="8613035" y="-706"/>
                    <a:pt x="8905577" y="23733"/>
                    <a:pt x="9123105" y="0"/>
                  </a:cubicBezTo>
                  <a:cubicBezTo>
                    <a:pt x="9340633" y="-23733"/>
                    <a:pt x="9954681" y="-22347"/>
                    <a:pt x="10446304" y="0"/>
                  </a:cubicBezTo>
                  <a:cubicBezTo>
                    <a:pt x="10432063" y="188785"/>
                    <a:pt x="10459560" y="301230"/>
                    <a:pt x="10446304" y="555782"/>
                  </a:cubicBezTo>
                  <a:cubicBezTo>
                    <a:pt x="10433048" y="810334"/>
                    <a:pt x="10462550" y="930303"/>
                    <a:pt x="10446304" y="1089769"/>
                  </a:cubicBezTo>
                  <a:cubicBezTo>
                    <a:pt x="10309457" y="1087669"/>
                    <a:pt x="10076226" y="1086976"/>
                    <a:pt x="9854347" y="1089769"/>
                  </a:cubicBezTo>
                  <a:cubicBezTo>
                    <a:pt x="9632468" y="1092562"/>
                    <a:pt x="9496498" y="1069194"/>
                    <a:pt x="9366853" y="1089769"/>
                  </a:cubicBezTo>
                  <a:cubicBezTo>
                    <a:pt x="9237208" y="1110344"/>
                    <a:pt x="8660066" y="1091840"/>
                    <a:pt x="8461506" y="1089769"/>
                  </a:cubicBezTo>
                  <a:cubicBezTo>
                    <a:pt x="8262946" y="1087698"/>
                    <a:pt x="8091879" y="1061479"/>
                    <a:pt x="7765086" y="1089769"/>
                  </a:cubicBezTo>
                  <a:cubicBezTo>
                    <a:pt x="7438293" y="1118059"/>
                    <a:pt x="7465069" y="1101433"/>
                    <a:pt x="7382055" y="1089769"/>
                  </a:cubicBezTo>
                  <a:cubicBezTo>
                    <a:pt x="7299041" y="1078105"/>
                    <a:pt x="6918654" y="1093554"/>
                    <a:pt x="6685635" y="1089769"/>
                  </a:cubicBezTo>
                  <a:cubicBezTo>
                    <a:pt x="6452616" y="1085984"/>
                    <a:pt x="6212076" y="1084250"/>
                    <a:pt x="6093677" y="1089769"/>
                  </a:cubicBezTo>
                  <a:cubicBezTo>
                    <a:pt x="5975278" y="1095288"/>
                    <a:pt x="5634220" y="1115756"/>
                    <a:pt x="5501720" y="1089769"/>
                  </a:cubicBezTo>
                  <a:cubicBezTo>
                    <a:pt x="5369220" y="1063782"/>
                    <a:pt x="5134946" y="1112968"/>
                    <a:pt x="4909763" y="1089769"/>
                  </a:cubicBezTo>
                  <a:cubicBezTo>
                    <a:pt x="4684580" y="1066570"/>
                    <a:pt x="4464231" y="1092357"/>
                    <a:pt x="4317806" y="1089769"/>
                  </a:cubicBezTo>
                  <a:cubicBezTo>
                    <a:pt x="4171381" y="1087181"/>
                    <a:pt x="3889211" y="1098320"/>
                    <a:pt x="3516922" y="1089769"/>
                  </a:cubicBezTo>
                  <a:cubicBezTo>
                    <a:pt x="3144633" y="1081218"/>
                    <a:pt x="2963912" y="1078172"/>
                    <a:pt x="2820502" y="1089769"/>
                  </a:cubicBezTo>
                  <a:cubicBezTo>
                    <a:pt x="2677092" y="1101366"/>
                    <a:pt x="2621589" y="1100629"/>
                    <a:pt x="2437471" y="1089769"/>
                  </a:cubicBezTo>
                  <a:cubicBezTo>
                    <a:pt x="2253353" y="1078909"/>
                    <a:pt x="2129549" y="1089625"/>
                    <a:pt x="1845514" y="1089769"/>
                  </a:cubicBezTo>
                  <a:cubicBezTo>
                    <a:pt x="1561479" y="1089913"/>
                    <a:pt x="1434920" y="1097533"/>
                    <a:pt x="1044630" y="1089769"/>
                  </a:cubicBezTo>
                  <a:cubicBezTo>
                    <a:pt x="654340" y="1082005"/>
                    <a:pt x="354444" y="1073401"/>
                    <a:pt x="0" y="1089769"/>
                  </a:cubicBezTo>
                  <a:cubicBezTo>
                    <a:pt x="10118" y="974233"/>
                    <a:pt x="-15455" y="653167"/>
                    <a:pt x="0" y="523089"/>
                  </a:cubicBezTo>
                  <a:cubicBezTo>
                    <a:pt x="15455" y="393011"/>
                    <a:pt x="-2227" y="176138"/>
                    <a:pt x="0" y="0"/>
                  </a:cubicBezTo>
                  <a:close/>
                </a:path>
                <a:path w="10446304" h="1089769" stroke="0" extrusionOk="0">
                  <a:moveTo>
                    <a:pt x="0" y="0"/>
                  </a:moveTo>
                  <a:cubicBezTo>
                    <a:pt x="133046" y="12612"/>
                    <a:pt x="459223" y="18428"/>
                    <a:pt x="591957" y="0"/>
                  </a:cubicBezTo>
                  <a:cubicBezTo>
                    <a:pt x="724691" y="-18428"/>
                    <a:pt x="820609" y="-10300"/>
                    <a:pt x="974988" y="0"/>
                  </a:cubicBezTo>
                  <a:cubicBezTo>
                    <a:pt x="1129367" y="10300"/>
                    <a:pt x="1648323" y="44973"/>
                    <a:pt x="1880335" y="0"/>
                  </a:cubicBezTo>
                  <a:cubicBezTo>
                    <a:pt x="2112347" y="-44973"/>
                    <a:pt x="2237114" y="4989"/>
                    <a:pt x="2472292" y="0"/>
                  </a:cubicBezTo>
                  <a:cubicBezTo>
                    <a:pt x="2707470" y="-4989"/>
                    <a:pt x="2836627" y="-4094"/>
                    <a:pt x="3064249" y="0"/>
                  </a:cubicBezTo>
                  <a:cubicBezTo>
                    <a:pt x="3291871" y="4094"/>
                    <a:pt x="3762447" y="-20136"/>
                    <a:pt x="3969596" y="0"/>
                  </a:cubicBezTo>
                  <a:cubicBezTo>
                    <a:pt x="4176745" y="20136"/>
                    <a:pt x="4311897" y="13092"/>
                    <a:pt x="4457090" y="0"/>
                  </a:cubicBezTo>
                  <a:cubicBezTo>
                    <a:pt x="4602283" y="-13092"/>
                    <a:pt x="5089244" y="23243"/>
                    <a:pt x="5362436" y="0"/>
                  </a:cubicBezTo>
                  <a:cubicBezTo>
                    <a:pt x="5635628" y="-23243"/>
                    <a:pt x="5978608" y="41828"/>
                    <a:pt x="6267782" y="0"/>
                  </a:cubicBezTo>
                  <a:cubicBezTo>
                    <a:pt x="6556956" y="-41828"/>
                    <a:pt x="6783474" y="29724"/>
                    <a:pt x="6964203" y="0"/>
                  </a:cubicBezTo>
                  <a:cubicBezTo>
                    <a:pt x="7144932" y="-29724"/>
                    <a:pt x="7489690" y="-23254"/>
                    <a:pt x="7869549" y="0"/>
                  </a:cubicBezTo>
                  <a:cubicBezTo>
                    <a:pt x="8249408" y="23254"/>
                    <a:pt x="8205874" y="-10099"/>
                    <a:pt x="8461506" y="0"/>
                  </a:cubicBezTo>
                  <a:cubicBezTo>
                    <a:pt x="8717138" y="10099"/>
                    <a:pt x="8808860" y="-11322"/>
                    <a:pt x="9053463" y="0"/>
                  </a:cubicBezTo>
                  <a:cubicBezTo>
                    <a:pt x="9298066" y="11322"/>
                    <a:pt x="9458603" y="-23337"/>
                    <a:pt x="9854347" y="0"/>
                  </a:cubicBezTo>
                  <a:cubicBezTo>
                    <a:pt x="10250091" y="23337"/>
                    <a:pt x="10306715" y="-23678"/>
                    <a:pt x="10446304" y="0"/>
                  </a:cubicBezTo>
                  <a:cubicBezTo>
                    <a:pt x="10438257" y="156803"/>
                    <a:pt x="10436531" y="425156"/>
                    <a:pt x="10446304" y="566680"/>
                  </a:cubicBezTo>
                  <a:cubicBezTo>
                    <a:pt x="10456077" y="708204"/>
                    <a:pt x="10463018" y="937513"/>
                    <a:pt x="10446304" y="1089769"/>
                  </a:cubicBezTo>
                  <a:cubicBezTo>
                    <a:pt x="10147456" y="1103671"/>
                    <a:pt x="9820831" y="1097860"/>
                    <a:pt x="9645421" y="1089769"/>
                  </a:cubicBezTo>
                  <a:cubicBezTo>
                    <a:pt x="9470011" y="1081678"/>
                    <a:pt x="9377093" y="1078011"/>
                    <a:pt x="9262390" y="1089769"/>
                  </a:cubicBezTo>
                  <a:cubicBezTo>
                    <a:pt x="9147687" y="1101527"/>
                    <a:pt x="8944788" y="1089627"/>
                    <a:pt x="8774895" y="1089769"/>
                  </a:cubicBezTo>
                  <a:cubicBezTo>
                    <a:pt x="8605002" y="1089911"/>
                    <a:pt x="8182989" y="1128709"/>
                    <a:pt x="7869549" y="1089769"/>
                  </a:cubicBezTo>
                  <a:cubicBezTo>
                    <a:pt x="7556109" y="1050829"/>
                    <a:pt x="7403196" y="1055507"/>
                    <a:pt x="7173129" y="1089769"/>
                  </a:cubicBezTo>
                  <a:cubicBezTo>
                    <a:pt x="6943062" y="1124031"/>
                    <a:pt x="6824277" y="1089159"/>
                    <a:pt x="6685635" y="1089769"/>
                  </a:cubicBezTo>
                  <a:cubicBezTo>
                    <a:pt x="6546993" y="1090379"/>
                    <a:pt x="6266352" y="1115985"/>
                    <a:pt x="5989214" y="1089769"/>
                  </a:cubicBezTo>
                  <a:cubicBezTo>
                    <a:pt x="5712076" y="1063553"/>
                    <a:pt x="5739465" y="1073579"/>
                    <a:pt x="5606183" y="1089769"/>
                  </a:cubicBezTo>
                  <a:cubicBezTo>
                    <a:pt x="5472901" y="1105959"/>
                    <a:pt x="5399294" y="1083652"/>
                    <a:pt x="5223152" y="1089769"/>
                  </a:cubicBezTo>
                  <a:cubicBezTo>
                    <a:pt x="5047010" y="1095886"/>
                    <a:pt x="4758814" y="1098096"/>
                    <a:pt x="4526732" y="1089769"/>
                  </a:cubicBezTo>
                  <a:cubicBezTo>
                    <a:pt x="4294650" y="1081442"/>
                    <a:pt x="4256436" y="1075754"/>
                    <a:pt x="4039238" y="1089769"/>
                  </a:cubicBezTo>
                  <a:cubicBezTo>
                    <a:pt x="3822040" y="1103784"/>
                    <a:pt x="3506756" y="1076894"/>
                    <a:pt x="3238354" y="1089769"/>
                  </a:cubicBezTo>
                  <a:cubicBezTo>
                    <a:pt x="2969952" y="1102644"/>
                    <a:pt x="2971716" y="1073719"/>
                    <a:pt x="2750860" y="1089769"/>
                  </a:cubicBezTo>
                  <a:cubicBezTo>
                    <a:pt x="2530004" y="1105819"/>
                    <a:pt x="2208771" y="1059163"/>
                    <a:pt x="1949977" y="1089769"/>
                  </a:cubicBezTo>
                  <a:cubicBezTo>
                    <a:pt x="1691183" y="1120375"/>
                    <a:pt x="1668873" y="1075889"/>
                    <a:pt x="1566946" y="1089769"/>
                  </a:cubicBezTo>
                  <a:cubicBezTo>
                    <a:pt x="1465019" y="1103649"/>
                    <a:pt x="956977" y="1109747"/>
                    <a:pt x="766062" y="1089769"/>
                  </a:cubicBezTo>
                  <a:cubicBezTo>
                    <a:pt x="575147" y="1069791"/>
                    <a:pt x="357577" y="1118881"/>
                    <a:pt x="0" y="1089769"/>
                  </a:cubicBezTo>
                  <a:cubicBezTo>
                    <a:pt x="3505" y="844567"/>
                    <a:pt x="-8818" y="780380"/>
                    <a:pt x="0" y="577578"/>
                  </a:cubicBezTo>
                  <a:cubicBezTo>
                    <a:pt x="8818" y="374776"/>
                    <a:pt x="17093" y="263451"/>
                    <a:pt x="0" y="0"/>
                  </a:cubicBezTo>
                  <a:close/>
                </a:path>
              </a:pathLst>
            </a:custGeom>
            <a:solidFill>
              <a:srgbClr val="92D050">
                <a:alpha val="44000"/>
              </a:srgbClr>
            </a:solidFill>
            <a:ln w="19050">
              <a:solidFill>
                <a:srgbClr val="9E4037"/>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A92ECD22-444D-ADAB-711C-79BE09014480}"/>
                </a:ext>
              </a:extLst>
            </p:cNvPr>
            <p:cNvSpPr txBox="1"/>
            <p:nvPr/>
          </p:nvSpPr>
          <p:spPr>
            <a:xfrm>
              <a:off x="1996395" y="640356"/>
              <a:ext cx="10078884" cy="1015663"/>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Từ </a:t>
              </a:r>
              <a:r>
                <a:rPr lang="vi-VN" sz="3000" b="1" i="1" dirty="0">
                  <a:latin typeface="Cambria" panose="02040503050406030204" pitchFamily="18" charset="0"/>
                  <a:ea typeface="Cambria" panose="02040503050406030204" pitchFamily="18" charset="0"/>
                </a:rPr>
                <a:t>lưng</a:t>
              </a:r>
              <a:r>
                <a:rPr lang="vi-VN" sz="3000" b="1" dirty="0">
                  <a:latin typeface="Cambria" panose="02040503050406030204" pitchFamily="18" charset="0"/>
                  <a:ea typeface="Cambria" panose="02040503050406030204" pitchFamily="18" charset="0"/>
                </a:rPr>
                <a:t> trong mỗi đoạn thơ dưới đây được dùng với nghĩa gốc hay nghĩa chuyển? Nêu các nghĩa của từ đó.</a:t>
              </a:r>
              <a:endParaRPr lang="en-US" sz="3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B01DDE-D34B-A456-D354-114C05065E5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4" b="89850" l="9677" r="93011">
                          <a14:foregroundMark x1="88710" y1="58647" x2="75806" y2="86466"/>
                          <a14:foregroundMark x1="75806" y1="86466" x2="27419" y2="85338"/>
                          <a14:foregroundMark x1="27419" y1="85338" x2="60753" y2="57895"/>
                          <a14:foregroundMark x1="60753" y1="57895" x2="41398" y2="31203"/>
                          <a14:foregroundMark x1="41398" y1="31203" x2="79570" y2="45865"/>
                          <a14:foregroundMark x1="79570" y1="45865" x2="93011" y2="57895"/>
                          <a14:foregroundMark x1="87097" y1="54511" x2="90323" y2="76316"/>
                          <a14:foregroundMark x1="49462" y1="89474" x2="79032" y2="89474"/>
                          <a14:foregroundMark x1="91935" y1="58647" x2="87097" y2="79699"/>
                        </a14:backgroundRemoval>
                      </a14:imgEffect>
                    </a14:imgLayer>
                  </a14:imgProps>
                </a:ext>
              </a:extLst>
            </a:blip>
            <a:stretch>
              <a:fillRect/>
            </a:stretch>
          </p:blipFill>
          <p:spPr>
            <a:xfrm>
              <a:off x="1184499" y="617468"/>
              <a:ext cx="852088" cy="1218579"/>
            </a:xfrm>
            <a:prstGeom prst="rect">
              <a:avLst/>
            </a:prstGeom>
          </p:spPr>
        </p:pic>
      </p:grpSp>
      <p:sp>
        <p:nvSpPr>
          <p:cNvPr id="6" name="TextBox 5">
            <a:extLst>
              <a:ext uri="{FF2B5EF4-FFF2-40B4-BE49-F238E27FC236}">
                <a16:creationId xmlns:a16="http://schemas.microsoft.com/office/drawing/2014/main" id="{2D711897-EB09-D122-BB13-0C325489CA8A}"/>
              </a:ext>
            </a:extLst>
          </p:cNvPr>
          <p:cNvSpPr txBox="1"/>
          <p:nvPr/>
        </p:nvSpPr>
        <p:spPr>
          <a:xfrm>
            <a:off x="1740161" y="1713653"/>
            <a:ext cx="5221161" cy="1446550"/>
          </a:xfrm>
          <a:prstGeom prst="rect">
            <a:avLst/>
          </a:prstGeom>
          <a:noFill/>
        </p:spPr>
        <p:txBody>
          <a:bodyPr wrap="square" rtlCol="0">
            <a:spAutoFit/>
          </a:bodyPr>
          <a:lstStyle/>
          <a:p>
            <a:pPr marL="514350" indent="-514350">
              <a:buAutoNum type="alphaLcPeriod"/>
            </a:pPr>
            <a:r>
              <a:rPr lang="vi-VN" sz="3000" dirty="0">
                <a:latin typeface="Cambria" panose="02040503050406030204" pitchFamily="18" charset="0"/>
                <a:ea typeface="Cambria" panose="02040503050406030204" pitchFamily="18" charset="0"/>
              </a:rPr>
              <a:t>Trăng tròn như quả bóng</a:t>
            </a:r>
          </a:p>
          <a:p>
            <a:r>
              <a:rPr lang="vi-VN" sz="3000" dirty="0">
                <a:latin typeface="Cambria" panose="02040503050406030204" pitchFamily="18" charset="0"/>
                <a:ea typeface="Cambria" panose="02040503050406030204" pitchFamily="18" charset="0"/>
              </a:rPr>
              <a:t>      Lơ lửng treo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trời.</a:t>
            </a:r>
          </a:p>
          <a:p>
            <a:pPr algn="r"/>
            <a:r>
              <a:rPr lang="vi-VN" sz="2800" dirty="0">
                <a:latin typeface="Cambria" panose="02040503050406030204" pitchFamily="18" charset="0"/>
                <a:ea typeface="Cambria" panose="02040503050406030204" pitchFamily="18" charset="0"/>
              </a:rPr>
              <a:t>(Nguyễn Ngọc Hưng)</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072772E-2DA1-B9EB-D226-E4777DC8E52B}"/>
              </a:ext>
            </a:extLst>
          </p:cNvPr>
          <p:cNvPicPr>
            <a:picLocks noChangeAspect="1"/>
          </p:cNvPicPr>
          <p:nvPr/>
        </p:nvPicPr>
        <p:blipFill>
          <a:blip r:embed="rId4"/>
          <a:stretch>
            <a:fillRect/>
          </a:stretch>
        </p:blipFill>
        <p:spPr>
          <a:xfrm>
            <a:off x="7506119" y="1725515"/>
            <a:ext cx="4240404" cy="2552682"/>
          </a:xfrm>
          <a:prstGeom prst="rect">
            <a:avLst/>
          </a:prstGeom>
        </p:spPr>
      </p:pic>
      <p:pic>
        <p:nvPicPr>
          <p:cNvPr id="10" name="Picture 9">
            <a:extLst>
              <a:ext uri="{FF2B5EF4-FFF2-40B4-BE49-F238E27FC236}">
                <a16:creationId xmlns:a16="http://schemas.microsoft.com/office/drawing/2014/main" id="{442C5404-0351-928F-B08B-1CBC0A9AED62}"/>
              </a:ext>
            </a:extLst>
          </p:cNvPr>
          <p:cNvPicPr>
            <a:picLocks noChangeAspect="1"/>
          </p:cNvPicPr>
          <p:nvPr/>
        </p:nvPicPr>
        <p:blipFill>
          <a:blip r:embed="rId5"/>
          <a:srcRect t="2538"/>
          <a:stretch/>
        </p:blipFill>
        <p:spPr>
          <a:xfrm>
            <a:off x="230368" y="3221758"/>
            <a:ext cx="3489390" cy="3436674"/>
          </a:xfrm>
          <a:prstGeom prst="rect">
            <a:avLst/>
          </a:prstGeom>
        </p:spPr>
      </p:pic>
      <p:grpSp>
        <p:nvGrpSpPr>
          <p:cNvPr id="15" name="Group 14">
            <a:extLst>
              <a:ext uri="{FF2B5EF4-FFF2-40B4-BE49-F238E27FC236}">
                <a16:creationId xmlns:a16="http://schemas.microsoft.com/office/drawing/2014/main" id="{DF4FE314-DEBB-FAFC-054C-7A35A76D8B68}"/>
              </a:ext>
            </a:extLst>
          </p:cNvPr>
          <p:cNvGrpSpPr/>
          <p:nvPr/>
        </p:nvGrpSpPr>
        <p:grpSpPr>
          <a:xfrm>
            <a:off x="3808553" y="4303351"/>
            <a:ext cx="6852748" cy="2369880"/>
            <a:chOff x="3808553" y="4303351"/>
            <a:chExt cx="6852748" cy="2369880"/>
          </a:xfrm>
        </p:grpSpPr>
        <p:sp>
          <p:nvSpPr>
            <p:cNvPr id="11" name="TextBox 10">
              <a:extLst>
                <a:ext uri="{FF2B5EF4-FFF2-40B4-BE49-F238E27FC236}">
                  <a16:creationId xmlns:a16="http://schemas.microsoft.com/office/drawing/2014/main" id="{155B8D73-7D15-05CF-D2EF-33010D8E5536}"/>
                </a:ext>
              </a:extLst>
            </p:cNvPr>
            <p:cNvSpPr txBox="1"/>
            <p:nvPr/>
          </p:nvSpPr>
          <p:spPr>
            <a:xfrm>
              <a:off x="3808553" y="4303351"/>
              <a:ext cx="6852748" cy="2369880"/>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b.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núi thì to mà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mẹ nhỏ</a:t>
              </a:r>
            </a:p>
            <a:p>
              <a:pPr algn="just"/>
              <a:r>
                <a:rPr lang="vi-VN" sz="3000" dirty="0">
                  <a:latin typeface="Cambria" panose="02040503050406030204" pitchFamily="18" charset="0"/>
                  <a:ea typeface="Cambria" panose="02040503050406030204" pitchFamily="18" charset="0"/>
                </a:rPr>
                <a:t>     Em ngủ ngoan em đừng làm mẹ mỏi</a:t>
              </a:r>
            </a:p>
            <a:p>
              <a:pPr algn="just"/>
              <a:r>
                <a:rPr lang="vi-VN" sz="3000" dirty="0">
                  <a:latin typeface="Cambria" panose="02040503050406030204" pitchFamily="18" charset="0"/>
                  <a:ea typeface="Cambria" panose="02040503050406030204" pitchFamily="18" charset="0"/>
                </a:rPr>
                <a:t>     Mặt trời của bắp thì nằm trên đồi</a:t>
              </a:r>
            </a:p>
            <a:p>
              <a:pPr algn="just"/>
              <a:r>
                <a:rPr lang="vi-VN" sz="3000" dirty="0">
                  <a:latin typeface="Cambria" panose="02040503050406030204" pitchFamily="18" charset="0"/>
                  <a:ea typeface="Cambria" panose="02040503050406030204" pitchFamily="18" charset="0"/>
                </a:rPr>
                <a:t>     Mặt trời của mẹ, em nằm trên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a:t>
              </a:r>
            </a:p>
            <a:p>
              <a:pPr algn="just"/>
              <a:r>
                <a:rPr lang="vi-VN" sz="2800" dirty="0">
                  <a:latin typeface="Cambria" panose="02040503050406030204" pitchFamily="18" charset="0"/>
                  <a:ea typeface="Cambria" panose="02040503050406030204" pitchFamily="18" charset="0"/>
                </a:rPr>
                <a:t>                                           (Nguyễn Khoa Điềm)</a:t>
              </a:r>
              <a:endParaRPr lang="en-US" sz="26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87728F-52FD-DB3A-0295-CB2C65068C6C}"/>
                </a:ext>
              </a:extLst>
            </p:cNvPr>
            <p:cNvSpPr txBox="1"/>
            <p:nvPr/>
          </p:nvSpPr>
          <p:spPr>
            <a:xfrm>
              <a:off x="4021716" y="433251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(1)</a:t>
              </a:r>
              <a:endParaRPr lang="en-US" sz="15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491827B-21E8-1C98-994D-F0DBA1E126AF}"/>
                </a:ext>
              </a:extLst>
            </p:cNvPr>
            <p:cNvSpPr txBox="1"/>
            <p:nvPr/>
          </p:nvSpPr>
          <p:spPr>
            <a:xfrm>
              <a:off x="7317569" y="432679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(2)</a:t>
              </a:r>
              <a:endParaRPr lang="en-US" sz="15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691EA9A-6D8E-9210-FFC9-000D6AE02D1D}"/>
                </a:ext>
              </a:extLst>
            </p:cNvPr>
            <p:cNvSpPr txBox="1"/>
            <p:nvPr/>
          </p:nvSpPr>
          <p:spPr>
            <a:xfrm>
              <a:off x="9017415" y="5735241"/>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(3)</a:t>
              </a:r>
              <a:endParaRPr lang="en-US" sz="15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1655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phim hoạt hình, Phim hoạt hình, hình mẫu, Hoạt hình&#10;&#10;Mô tả được tạo tự động">
            <a:extLst>
              <a:ext uri="{FF2B5EF4-FFF2-40B4-BE49-F238E27FC236}">
                <a16:creationId xmlns:a16="http://schemas.microsoft.com/office/drawing/2014/main" id="{D231CF17-2ED5-6672-D8D1-29B48A67BF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90" y="2632301"/>
            <a:ext cx="6674064" cy="3995498"/>
          </a:xfrm>
          <a:prstGeom prst="rect">
            <a:avLst/>
          </a:prstGeom>
        </p:spPr>
      </p:pic>
      <p:sp>
        <p:nvSpPr>
          <p:cNvPr id="3" name="TextBox 2">
            <a:extLst>
              <a:ext uri="{FF2B5EF4-FFF2-40B4-BE49-F238E27FC236}">
                <a16:creationId xmlns:a16="http://schemas.microsoft.com/office/drawing/2014/main" id="{9081F118-F6F4-4433-7D71-359201257988}"/>
              </a:ext>
            </a:extLst>
          </p:cNvPr>
          <p:cNvSpPr txBox="1"/>
          <p:nvPr/>
        </p:nvSpPr>
        <p:spPr>
          <a:xfrm>
            <a:off x="1508328" y="604503"/>
            <a:ext cx="10325005" cy="1723549"/>
          </a:xfrm>
          <a:prstGeom prst="rect">
            <a:avLst/>
          </a:prstGeom>
          <a:noFill/>
        </p:spPr>
        <p:txBody>
          <a:bodyPr wrap="square" rtlCol="0">
            <a:spAutoFit/>
          </a:bodyPr>
          <a:lstStyle/>
          <a:p>
            <a:pPr marR="0" lvl="0" algn="just" defTabSz="914400" rtl="0" eaLnBrk="1" fontAlgn="auto" latinLnBrk="0" hangingPunct="1">
              <a:lnSpc>
                <a:spcPct val="100000"/>
              </a:lnSpc>
              <a:spcBef>
                <a:spcPts val="600"/>
              </a:spcBef>
              <a:spcAft>
                <a:spcPts val="0"/>
              </a:spcAft>
              <a:buClrTx/>
              <a:buSzTx/>
              <a:tabLst/>
              <a:defRPr/>
            </a:pPr>
            <a:r>
              <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Đọc kĩ</a:t>
            </a:r>
            <a:r>
              <a:rPr kumimoji="0" lang="vi-VN" sz="3200" b="1"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các câu thơ:</a:t>
            </a:r>
            <a:endPar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 định nghĩa của từ </a:t>
            </a:r>
            <a:r>
              <a:rPr kumimoji="0" lang="vi-VN" sz="3200" i="1"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lưng</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trong mỗi câu</a:t>
            </a:r>
            <a:r>
              <a:rPr lang="vi-VN" sz="3200" dirty="0">
                <a:solidFill>
                  <a:schemeClr val="accent5">
                    <a:lumMod val="75000"/>
                  </a:schemeClr>
                </a:solidFill>
                <a:latin typeface="Cambria" panose="02040503050406030204" pitchFamily="18" charset="0"/>
                <a:ea typeface="Cambria" panose="02040503050406030204" pitchFamily="18" charset="0"/>
              </a:rPr>
              <a:t>.</a:t>
            </a: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định nghĩa gốc hay nghĩa chuyển.</a:t>
            </a:r>
            <a:endParaRPr kumimoji="0" lang="en-US"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785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a:extLst>
              <a:ext uri="{FF2B5EF4-FFF2-40B4-BE49-F238E27FC236}">
                <a16:creationId xmlns:a16="http://schemas.microsoft.com/office/drawing/2014/main" id="{0FB19582-45D2-DA57-7580-3D30CD41BC3D}"/>
              </a:ext>
            </a:extLst>
          </p:cNvPr>
          <p:cNvPicPr>
            <a:picLocks noChangeAspect="1"/>
          </p:cNvPicPr>
          <p:nvPr/>
        </p:nvPicPr>
        <p:blipFill>
          <a:blip r:embed="rId2"/>
          <a:stretch>
            <a:fillRect/>
          </a:stretch>
        </p:blipFill>
        <p:spPr>
          <a:xfrm>
            <a:off x="99704" y="4863401"/>
            <a:ext cx="2988777" cy="1788863"/>
          </a:xfrm>
          <a:prstGeom prst="rect">
            <a:avLst/>
          </a:prstGeom>
        </p:spPr>
      </p:pic>
      <p:sp>
        <p:nvSpPr>
          <p:cNvPr id="3" name="TextBox 2">
            <a:extLst>
              <a:ext uri="{FF2B5EF4-FFF2-40B4-BE49-F238E27FC236}">
                <a16:creationId xmlns:a16="http://schemas.microsoft.com/office/drawing/2014/main" id="{3E2F613D-3C25-4AA3-50EB-2DA6D91DB820}"/>
              </a:ext>
            </a:extLst>
          </p:cNvPr>
          <p:cNvSpPr txBox="1"/>
          <p:nvPr/>
        </p:nvSpPr>
        <p:spPr>
          <a:xfrm>
            <a:off x="586154" y="571679"/>
            <a:ext cx="6779288" cy="1692771"/>
          </a:xfrm>
          <a:prstGeom prst="rect">
            <a:avLst/>
          </a:prstGeom>
          <a:noFill/>
        </p:spPr>
        <p:txBody>
          <a:bodyPr wrap="square" rtlCol="0">
            <a:spAutoFit/>
          </a:bodyPr>
          <a:lstStyle/>
          <a:p>
            <a:pPr marL="514350" indent="-514350">
              <a:buAutoNum type="alphaLcPeriod"/>
            </a:pPr>
            <a:r>
              <a:rPr lang="vi-VN" sz="3600" dirty="0">
                <a:latin typeface="Cambria" panose="02040503050406030204" pitchFamily="18" charset="0"/>
                <a:ea typeface="Cambria" panose="02040503050406030204" pitchFamily="18" charset="0"/>
              </a:rPr>
              <a:t>Trăng tròn như quả bóng</a:t>
            </a:r>
          </a:p>
          <a:p>
            <a:r>
              <a:rPr lang="vi-VN" sz="3600" dirty="0">
                <a:latin typeface="Cambria" panose="02040503050406030204" pitchFamily="18" charset="0"/>
                <a:ea typeface="Cambria" panose="02040503050406030204" pitchFamily="18" charset="0"/>
              </a:rPr>
              <a:t>      Lơ lửng treo </a:t>
            </a:r>
            <a:r>
              <a:rPr lang="vi-VN" sz="3600" b="1" dirty="0">
                <a:latin typeface="Cambria" panose="02040503050406030204" pitchFamily="18" charset="0"/>
                <a:ea typeface="Cambria" panose="02040503050406030204" pitchFamily="18" charset="0"/>
              </a:rPr>
              <a:t>lưng</a:t>
            </a:r>
            <a:r>
              <a:rPr lang="vi-VN" sz="3600" dirty="0">
                <a:latin typeface="Cambria" panose="02040503050406030204" pitchFamily="18" charset="0"/>
                <a:ea typeface="Cambria" panose="02040503050406030204" pitchFamily="18" charset="0"/>
              </a:rPr>
              <a:t> trời.</a:t>
            </a:r>
          </a:p>
          <a:p>
            <a:pPr algn="r"/>
            <a:r>
              <a:rPr lang="vi-VN" sz="3200" dirty="0">
                <a:latin typeface="Cambria" panose="02040503050406030204" pitchFamily="18" charset="0"/>
                <a:ea typeface="Cambria" panose="02040503050406030204" pitchFamily="18" charset="0"/>
              </a:rPr>
              <a:t>(Nguyễn Ngọc Hưng)</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AEAD6B0-9A2F-38C6-A0B2-A0DECD6F08A8}"/>
              </a:ext>
            </a:extLst>
          </p:cNvPr>
          <p:cNvPicPr>
            <a:picLocks noChangeAspect="1"/>
          </p:cNvPicPr>
          <p:nvPr/>
        </p:nvPicPr>
        <p:blipFill>
          <a:blip r:embed="rId3"/>
          <a:stretch>
            <a:fillRect/>
          </a:stretch>
        </p:blipFill>
        <p:spPr>
          <a:xfrm>
            <a:off x="7526216" y="328794"/>
            <a:ext cx="4240404" cy="2552682"/>
          </a:xfrm>
          <a:prstGeom prst="rect">
            <a:avLst/>
          </a:prstGeom>
        </p:spPr>
      </p:pic>
      <p:sp>
        <p:nvSpPr>
          <p:cNvPr id="5" name="TextBox 4">
            <a:extLst>
              <a:ext uri="{FF2B5EF4-FFF2-40B4-BE49-F238E27FC236}">
                <a16:creationId xmlns:a16="http://schemas.microsoft.com/office/drawing/2014/main" id="{8CCC25AF-2118-4D96-50E3-311799B15AED}"/>
              </a:ext>
            </a:extLst>
          </p:cNvPr>
          <p:cNvSpPr txBox="1"/>
          <p:nvPr/>
        </p:nvSpPr>
        <p:spPr>
          <a:xfrm>
            <a:off x="425380" y="2881476"/>
            <a:ext cx="6779288" cy="1200329"/>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Lưng: </a:t>
            </a:r>
            <a:r>
              <a:rPr lang="vi-VN" sz="3600" dirty="0">
                <a:solidFill>
                  <a:schemeClr val="accent5">
                    <a:lumMod val="75000"/>
                  </a:schemeClr>
                </a:solidFill>
                <a:latin typeface="Cambria" panose="02040503050406030204" pitchFamily="18" charset="0"/>
                <a:ea typeface="Cambria" panose="02040503050406030204" pitchFamily="18" charset="0"/>
              </a:rPr>
              <a:t>khoảng ở giữa, không ở trên cao, cũng không ở dưới thấp.</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6988A342-7B0C-384F-DC1F-11E57F9B779F}"/>
              </a:ext>
            </a:extLst>
          </p:cNvPr>
          <p:cNvGrpSpPr/>
          <p:nvPr/>
        </p:nvGrpSpPr>
        <p:grpSpPr>
          <a:xfrm>
            <a:off x="7501140" y="3158474"/>
            <a:ext cx="3240638" cy="646332"/>
            <a:chOff x="6349196" y="4371069"/>
            <a:chExt cx="2079932" cy="646332"/>
          </a:xfrm>
        </p:grpSpPr>
        <p:sp>
          <p:nvSpPr>
            <p:cNvPr id="7" name="i$ḻíďè">
              <a:extLst>
                <a:ext uri="{FF2B5EF4-FFF2-40B4-BE49-F238E27FC236}">
                  <a16:creationId xmlns:a16="http://schemas.microsoft.com/office/drawing/2014/main" id="{1CF2C366-9B5B-F468-3627-48DDE19422B5}"/>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8" name="TextBox 7">
              <a:extLst>
                <a:ext uri="{FF2B5EF4-FFF2-40B4-BE49-F238E27FC236}">
                  <a16:creationId xmlns:a16="http://schemas.microsoft.com/office/drawing/2014/main" id="{86541BE1-6906-8CE6-41E3-FAF57A8F08CD}"/>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chuyển</a:t>
              </a:r>
              <a:endParaRPr lang="vi-VN" sz="3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9307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a:extLst>
              <a:ext uri="{FF2B5EF4-FFF2-40B4-BE49-F238E27FC236}">
                <a16:creationId xmlns:a16="http://schemas.microsoft.com/office/drawing/2014/main" id="{1A013800-73CF-D736-B94A-EA3039A0D6B3}"/>
              </a:ext>
            </a:extLst>
          </p:cNvPr>
          <p:cNvPicPr>
            <a:picLocks noChangeAspect="1"/>
          </p:cNvPicPr>
          <p:nvPr/>
        </p:nvPicPr>
        <p:blipFill>
          <a:blip r:embed="rId2"/>
          <a:stretch>
            <a:fillRect/>
          </a:stretch>
        </p:blipFill>
        <p:spPr>
          <a:xfrm>
            <a:off x="9017415" y="184769"/>
            <a:ext cx="2988777" cy="1788863"/>
          </a:xfrm>
          <a:prstGeom prst="rect">
            <a:avLst/>
          </a:prstGeom>
        </p:spPr>
      </p:pic>
      <p:pic>
        <p:nvPicPr>
          <p:cNvPr id="3" name="Picture 2">
            <a:extLst>
              <a:ext uri="{FF2B5EF4-FFF2-40B4-BE49-F238E27FC236}">
                <a16:creationId xmlns:a16="http://schemas.microsoft.com/office/drawing/2014/main" id="{F306D8F5-4FE4-8F48-92C7-1199CF93C7C2}"/>
              </a:ext>
            </a:extLst>
          </p:cNvPr>
          <p:cNvPicPr>
            <a:picLocks noChangeAspect="1"/>
          </p:cNvPicPr>
          <p:nvPr/>
        </p:nvPicPr>
        <p:blipFill>
          <a:blip r:embed="rId3"/>
          <a:srcRect t="2538"/>
          <a:stretch/>
        </p:blipFill>
        <p:spPr>
          <a:xfrm>
            <a:off x="230368" y="3221758"/>
            <a:ext cx="3489390" cy="3436674"/>
          </a:xfrm>
          <a:prstGeom prst="rect">
            <a:avLst/>
          </a:prstGeom>
        </p:spPr>
      </p:pic>
      <p:grpSp>
        <p:nvGrpSpPr>
          <p:cNvPr id="4" name="Group 3">
            <a:extLst>
              <a:ext uri="{FF2B5EF4-FFF2-40B4-BE49-F238E27FC236}">
                <a16:creationId xmlns:a16="http://schemas.microsoft.com/office/drawing/2014/main" id="{1EB875BA-3665-A9D4-477D-DD655EF8B37D}"/>
              </a:ext>
            </a:extLst>
          </p:cNvPr>
          <p:cNvGrpSpPr/>
          <p:nvPr/>
        </p:nvGrpSpPr>
        <p:grpSpPr>
          <a:xfrm>
            <a:off x="572983" y="384499"/>
            <a:ext cx="7737003" cy="2369880"/>
            <a:chOff x="3808552" y="4303351"/>
            <a:chExt cx="7737003" cy="2369880"/>
          </a:xfrm>
        </p:grpSpPr>
        <p:sp>
          <p:nvSpPr>
            <p:cNvPr id="5" name="TextBox 4">
              <a:extLst>
                <a:ext uri="{FF2B5EF4-FFF2-40B4-BE49-F238E27FC236}">
                  <a16:creationId xmlns:a16="http://schemas.microsoft.com/office/drawing/2014/main" id="{12BBE495-2699-AEC4-8F09-3C7027A27041}"/>
                </a:ext>
              </a:extLst>
            </p:cNvPr>
            <p:cNvSpPr txBox="1"/>
            <p:nvPr/>
          </p:nvSpPr>
          <p:spPr>
            <a:xfrm>
              <a:off x="3808552" y="4303351"/>
              <a:ext cx="7737003" cy="2369880"/>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b.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núi thì to mà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mẹ nhỏ</a:t>
              </a:r>
            </a:p>
            <a:p>
              <a:pPr algn="just"/>
              <a:r>
                <a:rPr lang="vi-VN" sz="3000" dirty="0">
                  <a:latin typeface="Cambria" panose="02040503050406030204" pitchFamily="18" charset="0"/>
                  <a:ea typeface="Cambria" panose="02040503050406030204" pitchFamily="18" charset="0"/>
                </a:rPr>
                <a:t>     Em ngủ ngoan em đừng làm mẹ mỏi</a:t>
              </a:r>
            </a:p>
            <a:p>
              <a:pPr algn="just"/>
              <a:r>
                <a:rPr lang="vi-VN" sz="3000" dirty="0">
                  <a:latin typeface="Cambria" panose="02040503050406030204" pitchFamily="18" charset="0"/>
                  <a:ea typeface="Cambria" panose="02040503050406030204" pitchFamily="18" charset="0"/>
                </a:rPr>
                <a:t>     Mặt trời của bắp thì nằm trên đồi</a:t>
              </a:r>
            </a:p>
            <a:p>
              <a:pPr algn="just"/>
              <a:r>
                <a:rPr lang="vi-VN" sz="3000" dirty="0">
                  <a:latin typeface="Cambria" panose="02040503050406030204" pitchFamily="18" charset="0"/>
                  <a:ea typeface="Cambria" panose="02040503050406030204" pitchFamily="18" charset="0"/>
                </a:rPr>
                <a:t>     Mặt trời của mẹ, em nằm trên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a:t>
              </a:r>
            </a:p>
            <a:p>
              <a:pPr algn="just"/>
              <a:r>
                <a:rPr lang="vi-VN" sz="2800" dirty="0">
                  <a:latin typeface="Cambria" panose="02040503050406030204" pitchFamily="18" charset="0"/>
                  <a:ea typeface="Cambria" panose="02040503050406030204" pitchFamily="18" charset="0"/>
                </a:rPr>
                <a:t>                                                      (Nguyễn Khoa Điềm)</a:t>
              </a:r>
              <a:endParaRPr lang="en-US" sz="2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7CCB900-DE09-67A0-79B8-8329A3026736}"/>
                </a:ext>
              </a:extLst>
            </p:cNvPr>
            <p:cNvSpPr txBox="1"/>
            <p:nvPr/>
          </p:nvSpPr>
          <p:spPr>
            <a:xfrm>
              <a:off x="4021716" y="433251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(1)</a:t>
              </a:r>
              <a:endParaRPr lang="en-US" sz="15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6CC0066-2BD4-941A-6B65-0334950B4428}"/>
                </a:ext>
              </a:extLst>
            </p:cNvPr>
            <p:cNvSpPr txBox="1"/>
            <p:nvPr/>
          </p:nvSpPr>
          <p:spPr>
            <a:xfrm>
              <a:off x="7317569" y="432679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(2)</a:t>
              </a:r>
              <a:endParaRPr lang="en-US" sz="15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709508A-19EF-B68E-A8E9-AD2330197AD4}"/>
                </a:ext>
              </a:extLst>
            </p:cNvPr>
            <p:cNvSpPr txBox="1"/>
            <p:nvPr/>
          </p:nvSpPr>
          <p:spPr>
            <a:xfrm>
              <a:off x="9017415" y="5735241"/>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(3)</a:t>
              </a:r>
              <a:endParaRPr lang="en-US" sz="1500" dirty="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843CF3E8-F4BA-B763-1008-7FAA899D6F50}"/>
              </a:ext>
            </a:extLst>
          </p:cNvPr>
          <p:cNvSpPr txBox="1"/>
          <p:nvPr/>
        </p:nvSpPr>
        <p:spPr>
          <a:xfrm>
            <a:off x="2602521" y="2806492"/>
            <a:ext cx="8249697" cy="523220"/>
          </a:xfrm>
          <a:prstGeom prst="rect">
            <a:avLst/>
          </a:prstGeom>
          <a:noFill/>
        </p:spPr>
        <p:txBody>
          <a:bodyPr wrap="square" rtlCol="0">
            <a:spAutoFit/>
          </a:bodyPr>
          <a:lstStyle/>
          <a:p>
            <a:pPr lvl="0" algn="just">
              <a:spcBef>
                <a:spcPts val="600"/>
              </a:spcBef>
            </a:pPr>
            <a:r>
              <a:rPr lang="vi-VN" sz="2800" b="1" dirty="0">
                <a:solidFill>
                  <a:schemeClr val="accent5">
                    <a:lumMod val="75000"/>
                  </a:schemeClr>
                </a:solidFill>
                <a:latin typeface="Cambria" panose="02040503050406030204" pitchFamily="18" charset="0"/>
                <a:ea typeface="Cambria" panose="02040503050406030204" pitchFamily="18" charset="0"/>
              </a:rPr>
              <a:t>Lưng (1): </a:t>
            </a:r>
            <a:r>
              <a:rPr lang="vi-VN" sz="2800" dirty="0">
                <a:solidFill>
                  <a:schemeClr val="accent5">
                    <a:lumMod val="75000"/>
                  </a:schemeClr>
                </a:solidFill>
                <a:latin typeface="Cambria" panose="02040503050406030204" pitchFamily="18" charset="0"/>
                <a:ea typeface="Cambria" panose="02040503050406030204" pitchFamily="18" charset="0"/>
              </a:rPr>
              <a:t>bộ phận phía sau của một số vật.</a:t>
            </a:r>
            <a:endParaRPr kumimoji="0" lang="en-US" sz="28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BA1DA49-367C-E866-3BF5-44B1AD06088E}"/>
              </a:ext>
            </a:extLst>
          </p:cNvPr>
          <p:cNvGrpSpPr/>
          <p:nvPr/>
        </p:nvGrpSpPr>
        <p:grpSpPr>
          <a:xfrm>
            <a:off x="9241211" y="2744936"/>
            <a:ext cx="2680230" cy="646332"/>
            <a:chOff x="6412483" y="4371069"/>
            <a:chExt cx="2016644" cy="646332"/>
          </a:xfrm>
        </p:grpSpPr>
        <p:sp>
          <p:nvSpPr>
            <p:cNvPr id="11" name="i$ḻíďè">
              <a:extLst>
                <a:ext uri="{FF2B5EF4-FFF2-40B4-BE49-F238E27FC236}">
                  <a16:creationId xmlns:a16="http://schemas.microsoft.com/office/drawing/2014/main" id="{1A3A87C6-40CB-AB66-CC71-64216129C8A5}"/>
                </a:ext>
              </a:extLst>
            </p:cNvPr>
            <p:cNvSpPr/>
            <p:nvPr/>
          </p:nvSpPr>
          <p:spPr>
            <a:xfrm flipH="1">
              <a:off x="6412483" y="4371069"/>
              <a:ext cx="2016644"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2" name="TextBox 11">
              <a:extLst>
                <a:ext uri="{FF2B5EF4-FFF2-40B4-BE49-F238E27FC236}">
                  <a16:creationId xmlns:a16="http://schemas.microsoft.com/office/drawing/2014/main" id="{0C0FBD8E-4EC1-131E-40E0-0400D0C12C35}"/>
                </a:ext>
              </a:extLst>
            </p:cNvPr>
            <p:cNvSpPr txBox="1"/>
            <p:nvPr/>
          </p:nvSpPr>
          <p:spPr>
            <a:xfrm>
              <a:off x="6519231" y="4388172"/>
              <a:ext cx="1887794" cy="542393"/>
            </a:xfrm>
            <a:prstGeom prst="rect">
              <a:avLst/>
            </a:prstGeom>
            <a:noFill/>
          </p:spPr>
          <p:txBody>
            <a:bodyPr wrap="square" rtlCol="0">
              <a:spAutoFit/>
            </a:bodyPr>
            <a:lstStyle/>
            <a:p>
              <a:pPr algn="ctr">
                <a:lnSpc>
                  <a:spcPct val="114000"/>
                </a:lnSpc>
              </a:pPr>
              <a:r>
                <a:rPr lang="vi-VN" sz="2800" b="1" dirty="0">
                  <a:latin typeface="Cambria" panose="02040503050406030204" pitchFamily="18" charset="0"/>
                  <a:ea typeface="Cambria" panose="02040503050406030204" pitchFamily="18" charset="0"/>
                </a:rPr>
                <a:t> Nghĩa chuyển</a:t>
              </a:r>
              <a:endParaRPr lang="vi-VN" sz="2800"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E02C23F6-2093-6F0A-70A2-DD338F6407E6}"/>
              </a:ext>
            </a:extLst>
          </p:cNvPr>
          <p:cNvSpPr txBox="1"/>
          <p:nvPr/>
        </p:nvSpPr>
        <p:spPr>
          <a:xfrm>
            <a:off x="2602519" y="3429000"/>
            <a:ext cx="7191585" cy="1384995"/>
          </a:xfrm>
          <a:prstGeom prst="rect">
            <a:avLst/>
          </a:prstGeom>
          <a:noFill/>
        </p:spPr>
        <p:txBody>
          <a:bodyPr wrap="square" rtlCol="0">
            <a:spAutoFit/>
          </a:bodyPr>
          <a:lstStyle/>
          <a:p>
            <a:pPr lvl="0" algn="just">
              <a:spcBef>
                <a:spcPts val="600"/>
              </a:spcBef>
            </a:pPr>
            <a:r>
              <a:rPr lang="vi-VN" sz="2800" b="1" dirty="0">
                <a:solidFill>
                  <a:schemeClr val="accent5">
                    <a:lumMod val="75000"/>
                  </a:schemeClr>
                </a:solidFill>
                <a:latin typeface="Cambria" panose="02040503050406030204" pitchFamily="18" charset="0"/>
                <a:ea typeface="Cambria" panose="02040503050406030204" pitchFamily="18" charset="0"/>
              </a:rPr>
              <a:t>Lưng (2): </a:t>
            </a:r>
            <a:r>
              <a:rPr lang="vi-VN" sz="2800" dirty="0">
                <a:solidFill>
                  <a:schemeClr val="accent5">
                    <a:lumMod val="75000"/>
                  </a:schemeClr>
                </a:solidFill>
                <a:latin typeface="Cambria" panose="02040503050406030204" pitchFamily="18" charset="0"/>
                <a:ea typeface="Cambria" panose="02040503050406030204" pitchFamily="18" charset="0"/>
              </a:rPr>
              <a:t>phần phía sau của cơ thể người hoặc phần phía trên của cơ thể động vật có xương sống, đối với ngực và bụng.</a:t>
            </a:r>
            <a:endParaRPr kumimoji="0" lang="en-US" sz="28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302ECBCC-9467-938F-717A-9E2A88839C92}"/>
              </a:ext>
            </a:extLst>
          </p:cNvPr>
          <p:cNvGrpSpPr/>
          <p:nvPr/>
        </p:nvGrpSpPr>
        <p:grpSpPr>
          <a:xfrm>
            <a:off x="9817240" y="3598510"/>
            <a:ext cx="2110894" cy="646332"/>
            <a:chOff x="6412483" y="4371069"/>
            <a:chExt cx="2016644" cy="646332"/>
          </a:xfrm>
        </p:grpSpPr>
        <p:sp>
          <p:nvSpPr>
            <p:cNvPr id="15" name="i$ḻíďè">
              <a:extLst>
                <a:ext uri="{FF2B5EF4-FFF2-40B4-BE49-F238E27FC236}">
                  <a16:creationId xmlns:a16="http://schemas.microsoft.com/office/drawing/2014/main" id="{37DDBEA8-B1E3-4452-02E5-B29976101F76}"/>
                </a:ext>
              </a:extLst>
            </p:cNvPr>
            <p:cNvSpPr/>
            <p:nvPr/>
          </p:nvSpPr>
          <p:spPr>
            <a:xfrm flipH="1">
              <a:off x="6412483" y="4371069"/>
              <a:ext cx="2016644" cy="646332"/>
            </a:xfrm>
            <a:prstGeom prst="homePlate">
              <a:avLst/>
            </a:prstGeom>
            <a:solidFill>
              <a:schemeClr val="accent3">
                <a:lumMod val="40000"/>
                <a:lumOff val="60000"/>
              </a:schemeClr>
            </a:solidFill>
            <a:ln w="19050">
              <a:solidFill>
                <a:schemeClr val="accent3">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6" name="TextBox 15">
              <a:extLst>
                <a:ext uri="{FF2B5EF4-FFF2-40B4-BE49-F238E27FC236}">
                  <a16:creationId xmlns:a16="http://schemas.microsoft.com/office/drawing/2014/main" id="{DFDB0F1E-1E95-793F-C312-DFD6FA395C3C}"/>
                </a:ext>
              </a:extLst>
            </p:cNvPr>
            <p:cNvSpPr txBox="1"/>
            <p:nvPr/>
          </p:nvSpPr>
          <p:spPr>
            <a:xfrm>
              <a:off x="6519231" y="4388172"/>
              <a:ext cx="1887794" cy="542393"/>
            </a:xfrm>
            <a:prstGeom prst="rect">
              <a:avLst/>
            </a:prstGeom>
            <a:noFill/>
          </p:spPr>
          <p:txBody>
            <a:bodyPr wrap="square" rtlCol="0">
              <a:spAutoFit/>
            </a:bodyPr>
            <a:lstStyle/>
            <a:p>
              <a:pPr algn="ctr">
                <a:lnSpc>
                  <a:spcPct val="114000"/>
                </a:lnSpc>
              </a:pPr>
              <a:r>
                <a:rPr lang="vi-VN" sz="2800" b="1" dirty="0">
                  <a:latin typeface="Cambria" panose="02040503050406030204" pitchFamily="18" charset="0"/>
                  <a:ea typeface="Cambria" panose="02040503050406030204" pitchFamily="18" charset="0"/>
                </a:rPr>
                <a:t> Nghĩa gốc</a:t>
              </a:r>
              <a:endParaRPr lang="vi-VN" sz="2800" dirty="0">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05A62B43-344E-90FA-8D59-0FEFFD2E2436}"/>
              </a:ext>
            </a:extLst>
          </p:cNvPr>
          <p:cNvSpPr txBox="1"/>
          <p:nvPr/>
        </p:nvSpPr>
        <p:spPr>
          <a:xfrm>
            <a:off x="2907325" y="4913283"/>
            <a:ext cx="6953462" cy="1384995"/>
          </a:xfrm>
          <a:prstGeom prst="rect">
            <a:avLst/>
          </a:prstGeom>
          <a:noFill/>
        </p:spPr>
        <p:txBody>
          <a:bodyPr wrap="square" rtlCol="0">
            <a:spAutoFit/>
          </a:bodyPr>
          <a:lstStyle/>
          <a:p>
            <a:pPr lvl="0" algn="just">
              <a:spcBef>
                <a:spcPts val="600"/>
              </a:spcBef>
            </a:pPr>
            <a:r>
              <a:rPr lang="vi-VN" sz="2800" b="1" dirty="0">
                <a:solidFill>
                  <a:schemeClr val="accent5">
                    <a:lumMod val="75000"/>
                  </a:schemeClr>
                </a:solidFill>
                <a:latin typeface="Cambria" panose="02040503050406030204" pitchFamily="18" charset="0"/>
                <a:ea typeface="Cambria" panose="02040503050406030204" pitchFamily="18" charset="0"/>
              </a:rPr>
              <a:t>Lưng (3): </a:t>
            </a:r>
            <a:r>
              <a:rPr lang="vi-VN" sz="2800" dirty="0">
                <a:solidFill>
                  <a:schemeClr val="accent5">
                    <a:lumMod val="75000"/>
                  </a:schemeClr>
                </a:solidFill>
                <a:latin typeface="Cambria" panose="02040503050406030204" pitchFamily="18" charset="0"/>
                <a:ea typeface="Cambria" panose="02040503050406030204" pitchFamily="18" charset="0"/>
              </a:rPr>
              <a:t>phần phía sau của cơ thể người hoặc phần phía trên của cơ thể động vật có xương sống, đối với ngực và bụng.</a:t>
            </a:r>
            <a:endParaRPr kumimoji="0" lang="en-US" sz="28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CE3C3382-713C-5433-061B-F44DB0DFE18D}"/>
              </a:ext>
            </a:extLst>
          </p:cNvPr>
          <p:cNvGrpSpPr/>
          <p:nvPr/>
        </p:nvGrpSpPr>
        <p:grpSpPr>
          <a:xfrm>
            <a:off x="9850737" y="5223388"/>
            <a:ext cx="2110895" cy="646332"/>
            <a:chOff x="6412483" y="4371069"/>
            <a:chExt cx="2016644" cy="646332"/>
          </a:xfrm>
        </p:grpSpPr>
        <p:sp>
          <p:nvSpPr>
            <p:cNvPr id="19" name="i$ḻíďè">
              <a:extLst>
                <a:ext uri="{FF2B5EF4-FFF2-40B4-BE49-F238E27FC236}">
                  <a16:creationId xmlns:a16="http://schemas.microsoft.com/office/drawing/2014/main" id="{C1C9A80F-933C-2537-A428-E7B07D5A1B8C}"/>
                </a:ext>
              </a:extLst>
            </p:cNvPr>
            <p:cNvSpPr/>
            <p:nvPr/>
          </p:nvSpPr>
          <p:spPr>
            <a:xfrm flipH="1">
              <a:off x="6412483" y="4371069"/>
              <a:ext cx="2016644" cy="646332"/>
            </a:xfrm>
            <a:prstGeom prst="homePlate">
              <a:avLst/>
            </a:prstGeom>
            <a:solidFill>
              <a:schemeClr val="accent3">
                <a:lumMod val="40000"/>
                <a:lumOff val="60000"/>
              </a:schemeClr>
            </a:solidFill>
            <a:ln w="19050">
              <a:solidFill>
                <a:schemeClr val="accent3">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0" name="TextBox 19">
              <a:extLst>
                <a:ext uri="{FF2B5EF4-FFF2-40B4-BE49-F238E27FC236}">
                  <a16:creationId xmlns:a16="http://schemas.microsoft.com/office/drawing/2014/main" id="{84E61525-8DDB-8B82-0F43-9803DE0BEC91}"/>
                </a:ext>
              </a:extLst>
            </p:cNvPr>
            <p:cNvSpPr txBox="1"/>
            <p:nvPr/>
          </p:nvSpPr>
          <p:spPr>
            <a:xfrm>
              <a:off x="6519231" y="4388172"/>
              <a:ext cx="1887794" cy="542393"/>
            </a:xfrm>
            <a:prstGeom prst="rect">
              <a:avLst/>
            </a:prstGeom>
            <a:noFill/>
          </p:spPr>
          <p:txBody>
            <a:bodyPr wrap="square" rtlCol="0">
              <a:spAutoFit/>
            </a:bodyPr>
            <a:lstStyle/>
            <a:p>
              <a:pPr algn="ctr">
                <a:lnSpc>
                  <a:spcPct val="114000"/>
                </a:lnSpc>
              </a:pPr>
              <a:r>
                <a:rPr lang="vi-VN" sz="2800" b="1" dirty="0">
                  <a:latin typeface="Cambria" panose="02040503050406030204" pitchFamily="18" charset="0"/>
                  <a:ea typeface="Cambria" panose="02040503050406030204" pitchFamily="18" charset="0"/>
                </a:rPr>
                <a:t> Nghĩa gốc</a:t>
              </a:r>
              <a:endParaRPr lang="vi-VN"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91478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B1AADB-106C-403F-26EC-76270225C619}"/>
              </a:ext>
            </a:extLst>
          </p:cNvPr>
          <p:cNvGrpSpPr/>
          <p:nvPr/>
        </p:nvGrpSpPr>
        <p:grpSpPr>
          <a:xfrm>
            <a:off x="458875" y="323915"/>
            <a:ext cx="11274249" cy="1320567"/>
            <a:chOff x="1120369" y="447844"/>
            <a:chExt cx="10828311" cy="1320567"/>
          </a:xfrm>
        </p:grpSpPr>
        <p:grpSp>
          <p:nvGrpSpPr>
            <p:cNvPr id="3" name="Group 2">
              <a:extLst>
                <a:ext uri="{FF2B5EF4-FFF2-40B4-BE49-F238E27FC236}">
                  <a16:creationId xmlns:a16="http://schemas.microsoft.com/office/drawing/2014/main" id="{2187D798-BA1C-0ED5-F273-EF897AE5B959}"/>
                </a:ext>
              </a:extLst>
            </p:cNvPr>
            <p:cNvGrpSpPr/>
            <p:nvPr/>
          </p:nvGrpSpPr>
          <p:grpSpPr>
            <a:xfrm>
              <a:off x="1887264" y="531528"/>
              <a:ext cx="10061416" cy="1087266"/>
              <a:chOff x="1812685" y="611906"/>
              <a:chExt cx="9932915" cy="896205"/>
            </a:xfrm>
          </p:grpSpPr>
          <p:sp>
            <p:nvSpPr>
              <p:cNvPr id="5" name="Hình chữ nhật 2">
                <a:extLst>
                  <a:ext uri="{FF2B5EF4-FFF2-40B4-BE49-F238E27FC236}">
                    <a16:creationId xmlns:a16="http://schemas.microsoft.com/office/drawing/2014/main" id="{EE1CC2ED-1494-F14E-2430-1594306DA34E}"/>
                  </a:ext>
                </a:extLst>
              </p:cNvPr>
              <p:cNvSpPr/>
              <p:nvPr/>
            </p:nvSpPr>
            <p:spPr>
              <a:xfrm>
                <a:off x="1812685" y="617469"/>
                <a:ext cx="9932915" cy="890642"/>
              </a:xfrm>
              <a:custGeom>
                <a:avLst/>
                <a:gdLst>
                  <a:gd name="connsiteX0" fmla="*/ 0 w 9932915"/>
                  <a:gd name="connsiteY0" fmla="*/ 0 h 890642"/>
                  <a:gd name="connsiteX1" fmla="*/ 860853 w 9932915"/>
                  <a:gd name="connsiteY1" fmla="*/ 0 h 890642"/>
                  <a:gd name="connsiteX2" fmla="*/ 1324389 w 9932915"/>
                  <a:gd name="connsiteY2" fmla="*/ 0 h 890642"/>
                  <a:gd name="connsiteX3" fmla="*/ 1986583 w 9932915"/>
                  <a:gd name="connsiteY3" fmla="*/ 0 h 890642"/>
                  <a:gd name="connsiteX4" fmla="*/ 2748106 w 9932915"/>
                  <a:gd name="connsiteY4" fmla="*/ 0 h 890642"/>
                  <a:gd name="connsiteX5" fmla="*/ 3112313 w 9932915"/>
                  <a:gd name="connsiteY5" fmla="*/ 0 h 890642"/>
                  <a:gd name="connsiteX6" fmla="*/ 3476520 w 9932915"/>
                  <a:gd name="connsiteY6" fmla="*/ 0 h 890642"/>
                  <a:gd name="connsiteX7" fmla="*/ 4337373 w 9932915"/>
                  <a:gd name="connsiteY7" fmla="*/ 0 h 890642"/>
                  <a:gd name="connsiteX8" fmla="*/ 4999567 w 9932915"/>
                  <a:gd name="connsiteY8" fmla="*/ 0 h 890642"/>
                  <a:gd name="connsiteX9" fmla="*/ 5363774 w 9932915"/>
                  <a:gd name="connsiteY9" fmla="*/ 0 h 890642"/>
                  <a:gd name="connsiteX10" fmla="*/ 6025968 w 9932915"/>
                  <a:gd name="connsiteY10" fmla="*/ 0 h 890642"/>
                  <a:gd name="connsiteX11" fmla="*/ 6886821 w 9932915"/>
                  <a:gd name="connsiteY11" fmla="*/ 0 h 890642"/>
                  <a:gd name="connsiteX12" fmla="*/ 7449686 w 9932915"/>
                  <a:gd name="connsiteY12" fmla="*/ 0 h 890642"/>
                  <a:gd name="connsiteX13" fmla="*/ 8012551 w 9932915"/>
                  <a:gd name="connsiteY13" fmla="*/ 0 h 890642"/>
                  <a:gd name="connsiteX14" fmla="*/ 8674746 w 9932915"/>
                  <a:gd name="connsiteY14" fmla="*/ 0 h 890642"/>
                  <a:gd name="connsiteX15" fmla="*/ 9932915 w 9932915"/>
                  <a:gd name="connsiteY15" fmla="*/ 0 h 890642"/>
                  <a:gd name="connsiteX16" fmla="*/ 9932915 w 9932915"/>
                  <a:gd name="connsiteY16" fmla="*/ 454227 h 890642"/>
                  <a:gd name="connsiteX17" fmla="*/ 9932915 w 9932915"/>
                  <a:gd name="connsiteY17" fmla="*/ 890642 h 890642"/>
                  <a:gd name="connsiteX18" fmla="*/ 9370050 w 9932915"/>
                  <a:gd name="connsiteY18" fmla="*/ 890642 h 890642"/>
                  <a:gd name="connsiteX19" fmla="*/ 8906514 w 9932915"/>
                  <a:gd name="connsiteY19" fmla="*/ 890642 h 890642"/>
                  <a:gd name="connsiteX20" fmla="*/ 8045661 w 9932915"/>
                  <a:gd name="connsiteY20" fmla="*/ 890642 h 890642"/>
                  <a:gd name="connsiteX21" fmla="*/ 7383467 w 9932915"/>
                  <a:gd name="connsiteY21" fmla="*/ 890642 h 890642"/>
                  <a:gd name="connsiteX22" fmla="*/ 7019260 w 9932915"/>
                  <a:gd name="connsiteY22" fmla="*/ 890642 h 890642"/>
                  <a:gd name="connsiteX23" fmla="*/ 6357066 w 9932915"/>
                  <a:gd name="connsiteY23" fmla="*/ 890642 h 890642"/>
                  <a:gd name="connsiteX24" fmla="*/ 5794200 w 9932915"/>
                  <a:gd name="connsiteY24" fmla="*/ 890642 h 890642"/>
                  <a:gd name="connsiteX25" fmla="*/ 5231335 w 9932915"/>
                  <a:gd name="connsiteY25" fmla="*/ 890642 h 890642"/>
                  <a:gd name="connsiteX26" fmla="*/ 4668470 w 9932915"/>
                  <a:gd name="connsiteY26" fmla="*/ 890642 h 890642"/>
                  <a:gd name="connsiteX27" fmla="*/ 4105605 w 9932915"/>
                  <a:gd name="connsiteY27" fmla="*/ 890642 h 890642"/>
                  <a:gd name="connsiteX28" fmla="*/ 3344081 w 9932915"/>
                  <a:gd name="connsiteY28" fmla="*/ 890642 h 890642"/>
                  <a:gd name="connsiteX29" fmla="*/ 2681887 w 9932915"/>
                  <a:gd name="connsiteY29" fmla="*/ 890642 h 890642"/>
                  <a:gd name="connsiteX30" fmla="*/ 2317680 w 9932915"/>
                  <a:gd name="connsiteY30" fmla="*/ 890642 h 890642"/>
                  <a:gd name="connsiteX31" fmla="*/ 1754815 w 9932915"/>
                  <a:gd name="connsiteY31" fmla="*/ 890642 h 890642"/>
                  <a:gd name="connsiteX32" fmla="*/ 993292 w 9932915"/>
                  <a:gd name="connsiteY32" fmla="*/ 890642 h 890642"/>
                  <a:gd name="connsiteX33" fmla="*/ 0 w 9932915"/>
                  <a:gd name="connsiteY33" fmla="*/ 890642 h 890642"/>
                  <a:gd name="connsiteX34" fmla="*/ 0 w 9932915"/>
                  <a:gd name="connsiteY34" fmla="*/ 427508 h 890642"/>
                  <a:gd name="connsiteX35" fmla="*/ 0 w 9932915"/>
                  <a:gd name="connsiteY35" fmla="*/ 0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32915" h="890642" fill="none" extrusionOk="0">
                    <a:moveTo>
                      <a:pt x="0" y="0"/>
                    </a:moveTo>
                    <a:cubicBezTo>
                      <a:pt x="241031" y="12754"/>
                      <a:pt x="632001" y="10712"/>
                      <a:pt x="860853" y="0"/>
                    </a:cubicBezTo>
                    <a:cubicBezTo>
                      <a:pt x="1089705" y="-10712"/>
                      <a:pt x="1206176" y="22999"/>
                      <a:pt x="1324389" y="0"/>
                    </a:cubicBezTo>
                    <a:cubicBezTo>
                      <a:pt x="1442602" y="-22999"/>
                      <a:pt x="1811213" y="-7809"/>
                      <a:pt x="1986583" y="0"/>
                    </a:cubicBezTo>
                    <a:cubicBezTo>
                      <a:pt x="2161953" y="7809"/>
                      <a:pt x="2586592" y="3872"/>
                      <a:pt x="2748106" y="0"/>
                    </a:cubicBezTo>
                    <a:cubicBezTo>
                      <a:pt x="2909620" y="-3872"/>
                      <a:pt x="2967401" y="-17979"/>
                      <a:pt x="3112313" y="0"/>
                    </a:cubicBezTo>
                    <a:cubicBezTo>
                      <a:pt x="3257225" y="17979"/>
                      <a:pt x="3329686" y="2660"/>
                      <a:pt x="3476520" y="0"/>
                    </a:cubicBezTo>
                    <a:cubicBezTo>
                      <a:pt x="3623354" y="-2660"/>
                      <a:pt x="4152825" y="38022"/>
                      <a:pt x="4337373" y="0"/>
                    </a:cubicBezTo>
                    <a:cubicBezTo>
                      <a:pt x="4521921" y="-38022"/>
                      <a:pt x="4784879" y="-9266"/>
                      <a:pt x="4999567" y="0"/>
                    </a:cubicBezTo>
                    <a:cubicBezTo>
                      <a:pt x="5214255" y="9266"/>
                      <a:pt x="5222207" y="-8700"/>
                      <a:pt x="5363774" y="0"/>
                    </a:cubicBezTo>
                    <a:cubicBezTo>
                      <a:pt x="5505341" y="8700"/>
                      <a:pt x="5819103" y="6636"/>
                      <a:pt x="6025968" y="0"/>
                    </a:cubicBezTo>
                    <a:cubicBezTo>
                      <a:pt x="6232833" y="-6636"/>
                      <a:pt x="6640511" y="-25398"/>
                      <a:pt x="6886821" y="0"/>
                    </a:cubicBezTo>
                    <a:cubicBezTo>
                      <a:pt x="7133131" y="25398"/>
                      <a:pt x="7242797" y="-20081"/>
                      <a:pt x="7449686" y="0"/>
                    </a:cubicBezTo>
                    <a:cubicBezTo>
                      <a:pt x="7656575" y="20081"/>
                      <a:pt x="7798984" y="23632"/>
                      <a:pt x="8012551" y="0"/>
                    </a:cubicBezTo>
                    <a:cubicBezTo>
                      <a:pt x="8226119" y="-23632"/>
                      <a:pt x="8447417" y="-596"/>
                      <a:pt x="8674746" y="0"/>
                    </a:cubicBezTo>
                    <a:cubicBezTo>
                      <a:pt x="8902075" y="596"/>
                      <a:pt x="9426458" y="-27760"/>
                      <a:pt x="9932915" y="0"/>
                    </a:cubicBezTo>
                    <a:cubicBezTo>
                      <a:pt x="9922008" y="121198"/>
                      <a:pt x="9950162" y="279592"/>
                      <a:pt x="9932915" y="454227"/>
                    </a:cubicBezTo>
                    <a:cubicBezTo>
                      <a:pt x="9915668" y="628862"/>
                      <a:pt x="9954554" y="674663"/>
                      <a:pt x="9932915" y="890642"/>
                    </a:cubicBezTo>
                    <a:cubicBezTo>
                      <a:pt x="9766338" y="885050"/>
                      <a:pt x="9558501" y="899267"/>
                      <a:pt x="9370050" y="890642"/>
                    </a:cubicBezTo>
                    <a:cubicBezTo>
                      <a:pt x="9181600" y="882017"/>
                      <a:pt x="9089179" y="882001"/>
                      <a:pt x="8906514" y="890642"/>
                    </a:cubicBezTo>
                    <a:cubicBezTo>
                      <a:pt x="8723849" y="899283"/>
                      <a:pt x="8221208" y="898459"/>
                      <a:pt x="8045661" y="890642"/>
                    </a:cubicBezTo>
                    <a:cubicBezTo>
                      <a:pt x="7870114" y="882825"/>
                      <a:pt x="7519990" y="891990"/>
                      <a:pt x="7383467" y="890642"/>
                    </a:cubicBezTo>
                    <a:cubicBezTo>
                      <a:pt x="7246944" y="889294"/>
                      <a:pt x="7195141" y="890474"/>
                      <a:pt x="7019260" y="890642"/>
                    </a:cubicBezTo>
                    <a:cubicBezTo>
                      <a:pt x="6843379" y="890810"/>
                      <a:pt x="6513309" y="916299"/>
                      <a:pt x="6357066" y="890642"/>
                    </a:cubicBezTo>
                    <a:cubicBezTo>
                      <a:pt x="6200823" y="864985"/>
                      <a:pt x="5997089" y="894847"/>
                      <a:pt x="5794200" y="890642"/>
                    </a:cubicBezTo>
                    <a:cubicBezTo>
                      <a:pt x="5591311" y="886437"/>
                      <a:pt x="5389900" y="894095"/>
                      <a:pt x="5231335" y="890642"/>
                    </a:cubicBezTo>
                    <a:cubicBezTo>
                      <a:pt x="5072771" y="887189"/>
                      <a:pt x="4789661" y="894904"/>
                      <a:pt x="4668470" y="890642"/>
                    </a:cubicBezTo>
                    <a:cubicBezTo>
                      <a:pt x="4547280" y="886380"/>
                      <a:pt x="4304412" y="899262"/>
                      <a:pt x="4105605" y="890642"/>
                    </a:cubicBezTo>
                    <a:cubicBezTo>
                      <a:pt x="3906799" y="882022"/>
                      <a:pt x="3560821" y="899778"/>
                      <a:pt x="3344081" y="890642"/>
                    </a:cubicBezTo>
                    <a:cubicBezTo>
                      <a:pt x="3127341" y="881506"/>
                      <a:pt x="2842164" y="905710"/>
                      <a:pt x="2681887" y="890642"/>
                    </a:cubicBezTo>
                    <a:cubicBezTo>
                      <a:pt x="2521610" y="875574"/>
                      <a:pt x="2456166" y="903913"/>
                      <a:pt x="2317680" y="890642"/>
                    </a:cubicBezTo>
                    <a:cubicBezTo>
                      <a:pt x="2179194" y="877371"/>
                      <a:pt x="1962487" y="885266"/>
                      <a:pt x="1754815" y="890642"/>
                    </a:cubicBezTo>
                    <a:cubicBezTo>
                      <a:pt x="1547144" y="896018"/>
                      <a:pt x="1330339" y="869291"/>
                      <a:pt x="993292" y="890642"/>
                    </a:cubicBezTo>
                    <a:cubicBezTo>
                      <a:pt x="656245" y="911993"/>
                      <a:pt x="346702" y="852382"/>
                      <a:pt x="0" y="890642"/>
                    </a:cubicBezTo>
                    <a:cubicBezTo>
                      <a:pt x="17538" y="700870"/>
                      <a:pt x="-14267" y="536186"/>
                      <a:pt x="0" y="427508"/>
                    </a:cubicBezTo>
                    <a:cubicBezTo>
                      <a:pt x="14267" y="318830"/>
                      <a:pt x="-2024" y="88334"/>
                      <a:pt x="0" y="0"/>
                    </a:cubicBezTo>
                    <a:close/>
                  </a:path>
                  <a:path w="9932915" h="890642" stroke="0" extrusionOk="0">
                    <a:moveTo>
                      <a:pt x="0" y="0"/>
                    </a:moveTo>
                    <a:cubicBezTo>
                      <a:pt x="150984" y="25829"/>
                      <a:pt x="437273" y="-9006"/>
                      <a:pt x="562865" y="0"/>
                    </a:cubicBezTo>
                    <a:cubicBezTo>
                      <a:pt x="688457" y="9006"/>
                      <a:pt x="745997" y="2765"/>
                      <a:pt x="927072" y="0"/>
                    </a:cubicBezTo>
                    <a:cubicBezTo>
                      <a:pt x="1108147" y="-2765"/>
                      <a:pt x="1384252" y="-28598"/>
                      <a:pt x="1787925" y="0"/>
                    </a:cubicBezTo>
                    <a:cubicBezTo>
                      <a:pt x="2191598" y="28598"/>
                      <a:pt x="2100388" y="23521"/>
                      <a:pt x="2350790" y="0"/>
                    </a:cubicBezTo>
                    <a:cubicBezTo>
                      <a:pt x="2601193" y="-23521"/>
                      <a:pt x="2741439" y="-4716"/>
                      <a:pt x="2913655" y="0"/>
                    </a:cubicBezTo>
                    <a:cubicBezTo>
                      <a:pt x="3085872" y="4716"/>
                      <a:pt x="3588968" y="9351"/>
                      <a:pt x="3774508" y="0"/>
                    </a:cubicBezTo>
                    <a:cubicBezTo>
                      <a:pt x="3960048" y="-9351"/>
                      <a:pt x="4050387" y="19921"/>
                      <a:pt x="4238044" y="0"/>
                    </a:cubicBezTo>
                    <a:cubicBezTo>
                      <a:pt x="4425701" y="-19921"/>
                      <a:pt x="4677854" y="-39703"/>
                      <a:pt x="5098896" y="0"/>
                    </a:cubicBezTo>
                    <a:cubicBezTo>
                      <a:pt x="5519938" y="39703"/>
                      <a:pt x="5772476" y="41446"/>
                      <a:pt x="5959749" y="0"/>
                    </a:cubicBezTo>
                    <a:cubicBezTo>
                      <a:pt x="6147022" y="-41446"/>
                      <a:pt x="6476020" y="-16820"/>
                      <a:pt x="6621943" y="0"/>
                    </a:cubicBezTo>
                    <a:cubicBezTo>
                      <a:pt x="6767866" y="16820"/>
                      <a:pt x="7055302" y="32241"/>
                      <a:pt x="7482796" y="0"/>
                    </a:cubicBezTo>
                    <a:cubicBezTo>
                      <a:pt x="7910290" y="-32241"/>
                      <a:pt x="7771026" y="-200"/>
                      <a:pt x="8045661" y="0"/>
                    </a:cubicBezTo>
                    <a:cubicBezTo>
                      <a:pt x="8320297" y="200"/>
                      <a:pt x="8472190" y="16221"/>
                      <a:pt x="8608526" y="0"/>
                    </a:cubicBezTo>
                    <a:cubicBezTo>
                      <a:pt x="8744863" y="-16221"/>
                      <a:pt x="9098536" y="-24992"/>
                      <a:pt x="9370050" y="0"/>
                    </a:cubicBezTo>
                    <a:cubicBezTo>
                      <a:pt x="9641564" y="24992"/>
                      <a:pt x="9724851" y="-14444"/>
                      <a:pt x="9932915" y="0"/>
                    </a:cubicBezTo>
                    <a:cubicBezTo>
                      <a:pt x="9926055" y="114251"/>
                      <a:pt x="9951983" y="321306"/>
                      <a:pt x="9932915" y="463134"/>
                    </a:cubicBezTo>
                    <a:cubicBezTo>
                      <a:pt x="9913847" y="604962"/>
                      <a:pt x="9919549" y="804186"/>
                      <a:pt x="9932915" y="890642"/>
                    </a:cubicBezTo>
                    <a:cubicBezTo>
                      <a:pt x="9557895" y="905762"/>
                      <a:pt x="9494303" y="856369"/>
                      <a:pt x="9171392" y="890642"/>
                    </a:cubicBezTo>
                    <a:cubicBezTo>
                      <a:pt x="8848481" y="924915"/>
                      <a:pt x="8906658" y="892172"/>
                      <a:pt x="8807185" y="890642"/>
                    </a:cubicBezTo>
                    <a:cubicBezTo>
                      <a:pt x="8707712" y="889112"/>
                      <a:pt x="8447686" y="890503"/>
                      <a:pt x="8343649" y="890642"/>
                    </a:cubicBezTo>
                    <a:cubicBezTo>
                      <a:pt x="8239612" y="890781"/>
                      <a:pt x="7867385" y="898594"/>
                      <a:pt x="7482796" y="890642"/>
                    </a:cubicBezTo>
                    <a:cubicBezTo>
                      <a:pt x="7098207" y="882690"/>
                      <a:pt x="6983979" y="878929"/>
                      <a:pt x="6820602" y="890642"/>
                    </a:cubicBezTo>
                    <a:cubicBezTo>
                      <a:pt x="6657225" y="902355"/>
                      <a:pt x="6547711" y="870821"/>
                      <a:pt x="6357066" y="890642"/>
                    </a:cubicBezTo>
                    <a:cubicBezTo>
                      <a:pt x="6166421" y="910463"/>
                      <a:pt x="5853536" y="898188"/>
                      <a:pt x="5694871" y="890642"/>
                    </a:cubicBezTo>
                    <a:cubicBezTo>
                      <a:pt x="5536206" y="883096"/>
                      <a:pt x="5478324" y="896375"/>
                      <a:pt x="5330664" y="890642"/>
                    </a:cubicBezTo>
                    <a:cubicBezTo>
                      <a:pt x="5183004" y="884909"/>
                      <a:pt x="5136837" y="887208"/>
                      <a:pt x="4966458" y="890642"/>
                    </a:cubicBezTo>
                    <a:cubicBezTo>
                      <a:pt x="4796079" y="894076"/>
                      <a:pt x="4459996" y="897549"/>
                      <a:pt x="4304263" y="890642"/>
                    </a:cubicBezTo>
                    <a:cubicBezTo>
                      <a:pt x="4148531" y="883735"/>
                      <a:pt x="4033773" y="892340"/>
                      <a:pt x="3840727" y="890642"/>
                    </a:cubicBezTo>
                    <a:cubicBezTo>
                      <a:pt x="3647681" y="888944"/>
                      <a:pt x="3349256" y="912371"/>
                      <a:pt x="3079204" y="890642"/>
                    </a:cubicBezTo>
                    <a:cubicBezTo>
                      <a:pt x="2809152" y="868913"/>
                      <a:pt x="2708931" y="911521"/>
                      <a:pt x="2615668" y="890642"/>
                    </a:cubicBezTo>
                    <a:cubicBezTo>
                      <a:pt x="2522405" y="869763"/>
                      <a:pt x="2141353" y="902887"/>
                      <a:pt x="1854144" y="890642"/>
                    </a:cubicBezTo>
                    <a:cubicBezTo>
                      <a:pt x="1566935" y="878397"/>
                      <a:pt x="1596302" y="897741"/>
                      <a:pt x="1489937" y="890642"/>
                    </a:cubicBezTo>
                    <a:cubicBezTo>
                      <a:pt x="1383572" y="883543"/>
                      <a:pt x="905732" y="910762"/>
                      <a:pt x="728414" y="890642"/>
                    </a:cubicBezTo>
                    <a:cubicBezTo>
                      <a:pt x="551096" y="870522"/>
                      <a:pt x="252762" y="870295"/>
                      <a:pt x="0" y="890642"/>
                    </a:cubicBezTo>
                    <a:cubicBezTo>
                      <a:pt x="-1635" y="718996"/>
                      <a:pt x="-16083" y="607268"/>
                      <a:pt x="0" y="472040"/>
                    </a:cubicBezTo>
                    <a:cubicBezTo>
                      <a:pt x="16083" y="336812"/>
                      <a:pt x="6321" y="112457"/>
                      <a:pt x="0" y="0"/>
                    </a:cubicBezTo>
                    <a:close/>
                  </a:path>
                </a:pathLst>
              </a:custGeom>
              <a:solidFill>
                <a:srgbClr val="7030A0">
                  <a:alpha val="44000"/>
                </a:srgbClr>
              </a:solidFill>
              <a:ln w="19050">
                <a:solidFill>
                  <a:srgbClr val="9E4037"/>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0C064483-6E7A-BD70-9BAB-1614BF88D99B}"/>
                  </a:ext>
                </a:extLst>
              </p:cNvPr>
              <p:cNvSpPr txBox="1"/>
              <p:nvPr/>
            </p:nvSpPr>
            <p:spPr>
              <a:xfrm>
                <a:off x="1945869" y="611906"/>
                <a:ext cx="9669520" cy="887923"/>
              </a:xfrm>
              <a:prstGeom prst="rect">
                <a:avLst/>
              </a:prstGeom>
              <a:noFill/>
            </p:spPr>
            <p:txBody>
              <a:bodyPr wrap="square" rtlCol="0">
                <a:spAutoFit/>
              </a:bodyPr>
              <a:lstStyle/>
              <a:p>
                <a:pPr lvl="0" algn="just" defTabSz="914377">
                  <a:defRPr/>
                </a:pPr>
                <a:r>
                  <a:rPr lang="vi-VN" sz="3200" b="1" kern="0" dirty="0">
                    <a:solidFill>
                      <a:srgbClr val="002060"/>
                    </a:solidFill>
                    <a:latin typeface="Cambria" panose="02040503050406030204" pitchFamily="18" charset="0"/>
                  </a:rPr>
                  <a:t>Chọn 1 trong 2 từ dưới đây và đặt câu để phân biệt các nghĩa của từ đó.</a:t>
                </a:r>
                <a:endParaRPr kumimoji="0" lang="en-US" sz="2400" b="1" i="0" u="none" strike="noStrike" kern="0" cap="none" spc="0" normalizeH="0" baseline="0" noProof="0" dirty="0">
                  <a:ln>
                    <a:noFill/>
                  </a:ln>
                  <a:solidFill>
                    <a:srgbClr val="002060"/>
                  </a:solidFill>
                  <a:effectLst/>
                  <a:uLnTx/>
                  <a:uFillTx/>
                  <a:latin typeface="Cambria" panose="02040503050406030204" pitchFamily="18" charset="0"/>
                </a:endParaRPr>
              </a:p>
            </p:txBody>
          </p:sp>
        </p:grpSp>
        <p:pic>
          <p:nvPicPr>
            <p:cNvPr id="4" name="Picture 3">
              <a:extLst>
                <a:ext uri="{FF2B5EF4-FFF2-40B4-BE49-F238E27FC236}">
                  <a16:creationId xmlns:a16="http://schemas.microsoft.com/office/drawing/2014/main" id="{DBDA23A5-FB2B-E459-E112-48FE607F17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22" b="91765" l="6061" r="89899">
                          <a14:foregroundMark x1="24242" y1="20392" x2="6061" y2="54902"/>
                          <a14:foregroundMark x1="6061" y1="54902" x2="39899" y2="81961"/>
                          <a14:foregroundMark x1="39899" y1="81961" x2="81818" y2="73333"/>
                          <a14:foregroundMark x1="81818" y1="73333" x2="82828" y2="38039"/>
                          <a14:foregroundMark x1="82828" y1="38039" x2="56061" y2="50980"/>
                          <a14:foregroundMark x1="36364" y1="10588" x2="52020" y2="15294"/>
                          <a14:foregroundMark x1="47980" y1="91765" x2="77778" y2="87843"/>
                          <a14:foregroundMark x1="40404" y1="3922" x2="53535" y2="17647"/>
                        </a14:backgroundRemoval>
                      </a14:imgEffect>
                    </a14:imgLayer>
                  </a14:imgProps>
                </a:ext>
              </a:extLst>
            </a:blip>
            <a:stretch>
              <a:fillRect/>
            </a:stretch>
          </p:blipFill>
          <p:spPr>
            <a:xfrm rot="21078849">
              <a:off x="1120369" y="447844"/>
              <a:ext cx="1025381" cy="1320567"/>
            </a:xfrm>
            <a:prstGeom prst="rect">
              <a:avLst/>
            </a:prstGeom>
          </p:spPr>
        </p:pic>
      </p:grpSp>
      <p:grpSp>
        <p:nvGrpSpPr>
          <p:cNvPr id="9" name="Group 8">
            <a:extLst>
              <a:ext uri="{FF2B5EF4-FFF2-40B4-BE49-F238E27FC236}">
                <a16:creationId xmlns:a16="http://schemas.microsoft.com/office/drawing/2014/main" id="{F64C0BA3-4189-D8D6-5192-0E3A39BE4F4B}"/>
              </a:ext>
            </a:extLst>
          </p:cNvPr>
          <p:cNvGrpSpPr/>
          <p:nvPr/>
        </p:nvGrpSpPr>
        <p:grpSpPr>
          <a:xfrm>
            <a:off x="346360" y="2149811"/>
            <a:ext cx="1808051" cy="1626569"/>
            <a:chOff x="639165" y="2371000"/>
            <a:chExt cx="1517301" cy="1386673"/>
          </a:xfrm>
        </p:grpSpPr>
        <p:sp>
          <p:nvSpPr>
            <p:cNvPr id="7" name="Oval 6">
              <a:extLst>
                <a:ext uri="{FF2B5EF4-FFF2-40B4-BE49-F238E27FC236}">
                  <a16:creationId xmlns:a16="http://schemas.microsoft.com/office/drawing/2014/main" id="{E34A6C6F-9DB0-76BB-5A8D-CEFF6C40372E}"/>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AF3EE64-C748-A0A4-7D15-2F374104D048}"/>
                </a:ext>
              </a:extLst>
            </p:cNvPr>
            <p:cNvSpPr txBox="1"/>
            <p:nvPr/>
          </p:nvSpPr>
          <p:spPr>
            <a:xfrm>
              <a:off x="815921" y="2739209"/>
              <a:ext cx="1340545"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ấm</a:t>
              </a:r>
              <a:endParaRPr lang="en-US" sz="36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A5CE98EE-F580-6456-44AB-BA3350396D3C}"/>
              </a:ext>
            </a:extLst>
          </p:cNvPr>
          <p:cNvGrpSpPr/>
          <p:nvPr/>
        </p:nvGrpSpPr>
        <p:grpSpPr>
          <a:xfrm>
            <a:off x="312120" y="4291910"/>
            <a:ext cx="2031050" cy="1626569"/>
            <a:chOff x="639165" y="2371000"/>
            <a:chExt cx="1704440" cy="1386673"/>
          </a:xfrm>
        </p:grpSpPr>
        <p:sp>
          <p:nvSpPr>
            <p:cNvPr id="11" name="Oval 10">
              <a:extLst>
                <a:ext uri="{FF2B5EF4-FFF2-40B4-BE49-F238E27FC236}">
                  <a16:creationId xmlns:a16="http://schemas.microsoft.com/office/drawing/2014/main" id="{3A16010E-2A4A-8B30-2FD7-82919F9A1A84}"/>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BD9D91E-A708-B201-BBEE-8560896FD559}"/>
                </a:ext>
              </a:extLst>
            </p:cNvPr>
            <p:cNvSpPr txBox="1"/>
            <p:nvPr/>
          </p:nvSpPr>
          <p:spPr>
            <a:xfrm>
              <a:off x="717783" y="2751301"/>
              <a:ext cx="1625822"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 lạnh</a:t>
              </a:r>
              <a:endParaRPr lang="en-US" sz="36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B7EF2C21-8F58-0949-6EA5-C8C7ADDAEE03}"/>
              </a:ext>
            </a:extLst>
          </p:cNvPr>
          <p:cNvGrpSpPr/>
          <p:nvPr/>
        </p:nvGrpSpPr>
        <p:grpSpPr>
          <a:xfrm>
            <a:off x="2454214" y="1858516"/>
            <a:ext cx="9372695" cy="2020147"/>
            <a:chOff x="586634" y="1643574"/>
            <a:chExt cx="3784087" cy="2935141"/>
          </a:xfrm>
        </p:grpSpPr>
        <p:sp>
          <p:nvSpPr>
            <p:cNvPr id="14" name="Rectangle: Rounded Corners 13">
              <a:extLst>
                <a:ext uri="{FF2B5EF4-FFF2-40B4-BE49-F238E27FC236}">
                  <a16:creationId xmlns:a16="http://schemas.microsoft.com/office/drawing/2014/main" id="{128B3C34-039B-6AEF-8F05-59255264DCCE}"/>
                </a:ext>
              </a:extLst>
            </p:cNvPr>
            <p:cNvSpPr/>
            <p:nvPr/>
          </p:nvSpPr>
          <p:spPr>
            <a:xfrm>
              <a:off x="586634" y="1643574"/>
              <a:ext cx="3784087" cy="2935141"/>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8AABF24-D078-7DB2-2546-FE3AFB2D97EE}"/>
                </a:ext>
              </a:extLst>
            </p:cNvPr>
            <p:cNvSpPr txBox="1"/>
            <p:nvPr/>
          </p:nvSpPr>
          <p:spPr>
            <a:xfrm>
              <a:off x="658056" y="1974451"/>
              <a:ext cx="3645072" cy="2422668"/>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cao hơn mức trung bình một chút (thường mang lại cảm giác dễ chịu).</a:t>
              </a:r>
            </a:p>
            <a:p>
              <a:pPr algn="just"/>
              <a:r>
                <a:rPr lang="vi-VN" sz="2800" dirty="0">
                  <a:latin typeface="Cambria" panose="02040503050406030204" pitchFamily="18" charset="0"/>
                  <a:ea typeface="Cambria" panose="02040503050406030204" pitchFamily="18" charset="0"/>
                </a:rPr>
                <a:t>– Nghĩa 2: có tác dụng mang lại cảm giác êm dịu, dễ chịu.</a:t>
              </a:r>
              <a:endParaRPr lang="en-US" sz="2400"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4FC5F77A-120B-46A6-DB12-8B927B5126FD}"/>
              </a:ext>
            </a:extLst>
          </p:cNvPr>
          <p:cNvGrpSpPr/>
          <p:nvPr/>
        </p:nvGrpSpPr>
        <p:grpSpPr>
          <a:xfrm>
            <a:off x="2333686" y="3981407"/>
            <a:ext cx="9372695" cy="2339006"/>
            <a:chOff x="586634" y="1643574"/>
            <a:chExt cx="3784087" cy="3398422"/>
          </a:xfrm>
        </p:grpSpPr>
        <p:sp>
          <p:nvSpPr>
            <p:cNvPr id="17" name="Rectangle: Rounded Corners 16">
              <a:extLst>
                <a:ext uri="{FF2B5EF4-FFF2-40B4-BE49-F238E27FC236}">
                  <a16:creationId xmlns:a16="http://schemas.microsoft.com/office/drawing/2014/main" id="{DB6E90BE-2A9C-C8BD-BB17-0FDF3AB10EA0}"/>
                </a:ext>
              </a:extLst>
            </p:cNvPr>
            <p:cNvSpPr/>
            <p:nvPr/>
          </p:nvSpPr>
          <p:spPr>
            <a:xfrm>
              <a:off x="586634" y="1643574"/>
              <a:ext cx="3784087" cy="3398422"/>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3E5262F-FA03-3C0F-2FAA-67E64933E5E7}"/>
                </a:ext>
              </a:extLst>
            </p:cNvPr>
            <p:cNvSpPr txBox="1"/>
            <p:nvPr/>
          </p:nvSpPr>
          <p:spPr>
            <a:xfrm>
              <a:off x="658056" y="1974451"/>
              <a:ext cx="3645072" cy="263835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thấp hơn mức trung bình rất nhiều (thường gây cảm giác khó chịu).</a:t>
              </a:r>
            </a:p>
            <a:p>
              <a:pPr algn="just"/>
              <a:r>
                <a:rPr lang="vi-VN" sz="2800" dirty="0">
                  <a:latin typeface="Cambria" panose="02040503050406030204" pitchFamily="18" charset="0"/>
                  <a:ea typeface="Cambria" panose="02040503050406030204" pitchFamily="18" charset="0"/>
                </a:rPr>
                <a:t>– Nghĩa 2: tỏ ra không có chút tình cảm gì trong quan hệ người với người.</a:t>
              </a:r>
              <a:endParaRPr lang="en-US" sz="2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044616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507321-D9E7-3745-28EE-3958C5FADE6D}"/>
              </a:ext>
            </a:extLst>
          </p:cNvPr>
          <p:cNvPicPr>
            <a:picLocks noChangeAspect="1"/>
          </p:cNvPicPr>
          <p:nvPr/>
        </p:nvPicPr>
        <p:blipFill>
          <a:blip r:embed="rId2"/>
          <a:stretch>
            <a:fillRect/>
          </a:stretch>
        </p:blipFill>
        <p:spPr>
          <a:xfrm>
            <a:off x="478553" y="1208500"/>
            <a:ext cx="4991904" cy="5401573"/>
          </a:xfrm>
          <a:prstGeom prst="rect">
            <a:avLst/>
          </a:prstGeom>
        </p:spPr>
      </p:pic>
      <p:pic>
        <p:nvPicPr>
          <p:cNvPr id="6" name="Picture 5">
            <a:extLst>
              <a:ext uri="{FF2B5EF4-FFF2-40B4-BE49-F238E27FC236}">
                <a16:creationId xmlns:a16="http://schemas.microsoft.com/office/drawing/2014/main" id="{D96BB4AE-59BB-C09A-ADD9-1A1C5213DCD8}"/>
              </a:ext>
            </a:extLst>
          </p:cNvPr>
          <p:cNvPicPr>
            <a:picLocks noChangeAspect="1"/>
          </p:cNvPicPr>
          <p:nvPr/>
        </p:nvPicPr>
        <p:blipFill>
          <a:blip r:embed="rId3"/>
          <a:stretch>
            <a:fillRect/>
          </a:stretch>
        </p:blipFill>
        <p:spPr>
          <a:xfrm>
            <a:off x="5184311" y="1940132"/>
            <a:ext cx="6224555" cy="4669941"/>
          </a:xfrm>
          <a:prstGeom prst="rect">
            <a:avLst/>
          </a:prstGeom>
        </p:spPr>
      </p:pic>
    </p:spTree>
    <p:extLst>
      <p:ext uri="{BB962C8B-B14F-4D97-AF65-F5344CB8AC3E}">
        <p14:creationId xmlns:p14="http://schemas.microsoft.com/office/powerpoint/2010/main" val="1066551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C1A1F2-A032-95EB-BD60-A19FFACDA424}"/>
              </a:ext>
            </a:extLst>
          </p:cNvPr>
          <p:cNvGrpSpPr/>
          <p:nvPr/>
        </p:nvGrpSpPr>
        <p:grpSpPr>
          <a:xfrm>
            <a:off x="-7272" y="273656"/>
            <a:ext cx="2907753" cy="1257300"/>
            <a:chOff x="1584890" y="2093983"/>
            <a:chExt cx="2907753" cy="1257300"/>
          </a:xfrm>
        </p:grpSpPr>
        <p:pic>
          <p:nvPicPr>
            <p:cNvPr id="3" name="图片 7">
              <a:extLst>
                <a:ext uri="{FF2B5EF4-FFF2-40B4-BE49-F238E27FC236}">
                  <a16:creationId xmlns:a16="http://schemas.microsoft.com/office/drawing/2014/main" id="{041AAEAE-2121-0A78-CEE2-794A79FBEE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flipH="1">
              <a:off x="1584890" y="2093983"/>
              <a:ext cx="2907753" cy="1257300"/>
            </a:xfrm>
            <a:prstGeom prst="rect">
              <a:avLst/>
            </a:prstGeom>
          </p:spPr>
        </p:pic>
        <p:sp>
          <p:nvSpPr>
            <p:cNvPr id="4" name="Hộp Văn bản 5">
              <a:extLst>
                <a:ext uri="{FF2B5EF4-FFF2-40B4-BE49-F238E27FC236}">
                  <a16:creationId xmlns:a16="http://schemas.microsoft.com/office/drawing/2014/main" id="{01EFE03F-9E54-15E1-7116-927B8F6EDA1E}"/>
                </a:ext>
              </a:extLst>
            </p:cNvPr>
            <p:cNvSpPr txBox="1"/>
            <p:nvPr/>
          </p:nvSpPr>
          <p:spPr>
            <a:xfrm>
              <a:off x="2275385" y="2178051"/>
              <a:ext cx="1526761" cy="646331"/>
            </a:xfrm>
            <a:prstGeom prst="rect">
              <a:avLst/>
            </a:prstGeom>
            <a:noFill/>
          </p:spPr>
          <p:txBody>
            <a:bodyPr wrap="square" rtlCol="0">
              <a:spAutoFit/>
            </a:bodyPr>
            <a:lstStyle/>
            <a:p>
              <a:pPr algn="just"/>
              <a:r>
                <a:rPr lang="vi-VN" sz="3600" b="1" dirty="0">
                  <a:solidFill>
                    <a:srgbClr val="F15760"/>
                  </a:solidFill>
                  <a:latin typeface="Cambria" panose="02040503050406030204" pitchFamily="18" charset="0"/>
                  <a:ea typeface="Cambria" panose="02040503050406030204" pitchFamily="18" charset="0"/>
                </a:rPr>
                <a:t> Mẫu:</a:t>
              </a:r>
            </a:p>
          </p:txBody>
        </p:sp>
      </p:grpSp>
      <p:grpSp>
        <p:nvGrpSpPr>
          <p:cNvPr id="5" name="Group 4">
            <a:extLst>
              <a:ext uri="{FF2B5EF4-FFF2-40B4-BE49-F238E27FC236}">
                <a16:creationId xmlns:a16="http://schemas.microsoft.com/office/drawing/2014/main" id="{3536FB29-74E4-7301-E9B5-1F740CEDF6BA}"/>
              </a:ext>
            </a:extLst>
          </p:cNvPr>
          <p:cNvGrpSpPr/>
          <p:nvPr/>
        </p:nvGrpSpPr>
        <p:grpSpPr>
          <a:xfrm>
            <a:off x="365169" y="1440319"/>
            <a:ext cx="1808051" cy="1626569"/>
            <a:chOff x="639165" y="2371000"/>
            <a:chExt cx="1517301" cy="1386673"/>
          </a:xfrm>
        </p:grpSpPr>
        <p:sp>
          <p:nvSpPr>
            <p:cNvPr id="6" name="Oval 5">
              <a:extLst>
                <a:ext uri="{FF2B5EF4-FFF2-40B4-BE49-F238E27FC236}">
                  <a16:creationId xmlns:a16="http://schemas.microsoft.com/office/drawing/2014/main" id="{CD8E7768-AE5C-8F22-5FAE-B053FD039050}"/>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211F4E-8937-EFAD-1C0A-2D3C9588CE3A}"/>
                </a:ext>
              </a:extLst>
            </p:cNvPr>
            <p:cNvSpPr txBox="1"/>
            <p:nvPr/>
          </p:nvSpPr>
          <p:spPr>
            <a:xfrm>
              <a:off x="815921" y="2739209"/>
              <a:ext cx="1340545"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ấm</a:t>
              </a:r>
              <a:endParaRPr lang="en-US" sz="36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C3E201D1-0646-1CF4-D6C3-AC6B402C5554}"/>
              </a:ext>
            </a:extLst>
          </p:cNvPr>
          <p:cNvGrpSpPr/>
          <p:nvPr/>
        </p:nvGrpSpPr>
        <p:grpSpPr>
          <a:xfrm>
            <a:off x="2473023" y="1149024"/>
            <a:ext cx="9372695" cy="2020147"/>
            <a:chOff x="586634" y="1643574"/>
            <a:chExt cx="3784087" cy="2935141"/>
          </a:xfrm>
        </p:grpSpPr>
        <p:sp>
          <p:nvSpPr>
            <p:cNvPr id="9" name="Rectangle: Rounded Corners 8">
              <a:extLst>
                <a:ext uri="{FF2B5EF4-FFF2-40B4-BE49-F238E27FC236}">
                  <a16:creationId xmlns:a16="http://schemas.microsoft.com/office/drawing/2014/main" id="{CE05DD06-17BA-608B-CB6B-03F69AAE5008}"/>
                </a:ext>
              </a:extLst>
            </p:cNvPr>
            <p:cNvSpPr/>
            <p:nvPr/>
          </p:nvSpPr>
          <p:spPr>
            <a:xfrm>
              <a:off x="586634" y="1643574"/>
              <a:ext cx="3784087" cy="2935141"/>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55D6904-A79F-F6F9-6410-D9136451FE2C}"/>
                </a:ext>
              </a:extLst>
            </p:cNvPr>
            <p:cNvSpPr txBox="1"/>
            <p:nvPr/>
          </p:nvSpPr>
          <p:spPr>
            <a:xfrm>
              <a:off x="658056" y="1974451"/>
              <a:ext cx="3645072" cy="2422668"/>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cao hơn mức trung bình một chút (thường mang lại cảm giác dễ chịu).</a:t>
              </a:r>
            </a:p>
            <a:p>
              <a:pPr algn="just"/>
              <a:r>
                <a:rPr lang="vi-VN" sz="2800" dirty="0">
                  <a:latin typeface="Cambria" panose="02040503050406030204" pitchFamily="18" charset="0"/>
                  <a:ea typeface="Cambria" panose="02040503050406030204" pitchFamily="18" charset="0"/>
                </a:rPr>
                <a:t>– Nghĩa 2: có tác dụng mang lại cảm giác êm dịu, dễ chịu.</a:t>
              </a:r>
              <a:endParaRPr lang="en-US" sz="2400" dirty="0">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C7BA859-6E97-FC5F-B955-8ED804D634F3}"/>
              </a:ext>
            </a:extLst>
          </p:cNvPr>
          <p:cNvSpPr txBox="1"/>
          <p:nvPr/>
        </p:nvSpPr>
        <p:spPr>
          <a:xfrm>
            <a:off x="776917" y="3346561"/>
            <a:ext cx="10638165" cy="646331"/>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1</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chemeClr val="accent4">
                    <a:lumMod val="50000"/>
                  </a:schemeClr>
                </a:solidFill>
                <a:latin typeface="Cambria" panose="02040503050406030204" pitchFamily="18" charset="0"/>
                <a:ea typeface="Cambria" panose="02040503050406030204" pitchFamily="18" charset="0"/>
              </a:rPr>
              <a:t>Thời tiết hôm nay </a:t>
            </a:r>
            <a:r>
              <a:rPr lang="vi-VN" sz="3600" b="1" i="1" dirty="0">
                <a:solidFill>
                  <a:schemeClr val="accent4">
                    <a:lumMod val="50000"/>
                  </a:schemeClr>
                </a:solidFill>
                <a:latin typeface="Cambria" panose="02040503050406030204" pitchFamily="18" charset="0"/>
                <a:ea typeface="Cambria" panose="02040503050406030204" pitchFamily="18" charset="0"/>
              </a:rPr>
              <a:t>ấm</a:t>
            </a:r>
            <a:r>
              <a:rPr lang="vi-VN" sz="3600" b="1" dirty="0">
                <a:solidFill>
                  <a:schemeClr val="accent4">
                    <a:lumMod val="50000"/>
                  </a:schemeClr>
                </a:solidFill>
                <a:latin typeface="Cambria" panose="02040503050406030204" pitchFamily="18" charset="0"/>
                <a:ea typeface="Cambria" panose="02040503050406030204" pitchFamily="18" charset="0"/>
              </a:rPr>
              <a:t> hơn rồi.</a:t>
            </a:r>
            <a:endParaRPr kumimoji="0" lang="en-US" sz="3600"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0DF5485-C506-9A1E-FD3C-0AB1F2E5CE52}"/>
              </a:ext>
            </a:extLst>
          </p:cNvPr>
          <p:cNvSpPr txBox="1"/>
          <p:nvPr/>
        </p:nvSpPr>
        <p:spPr>
          <a:xfrm>
            <a:off x="746617" y="4240798"/>
            <a:ext cx="10638165" cy="646331"/>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2</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chemeClr val="accent4">
                    <a:lumMod val="50000"/>
                  </a:schemeClr>
                </a:solidFill>
                <a:latin typeface="Cambria" panose="02040503050406030204" pitchFamily="18" charset="0"/>
                <a:ea typeface="Cambria" panose="02040503050406030204" pitchFamily="18" charset="0"/>
              </a:rPr>
              <a:t>Vòng tay của mẹ thật </a:t>
            </a:r>
            <a:r>
              <a:rPr lang="vi-VN" sz="3600" b="1" i="1" dirty="0">
                <a:solidFill>
                  <a:schemeClr val="accent4">
                    <a:lumMod val="50000"/>
                  </a:schemeClr>
                </a:solidFill>
                <a:latin typeface="Cambria" panose="02040503050406030204" pitchFamily="18" charset="0"/>
                <a:ea typeface="Cambria" panose="02040503050406030204" pitchFamily="18" charset="0"/>
              </a:rPr>
              <a:t>ấm</a:t>
            </a:r>
            <a:r>
              <a:rPr lang="vi-VN" sz="3600" b="1" dirty="0">
                <a:solidFill>
                  <a:schemeClr val="accent4">
                    <a:lumMod val="50000"/>
                  </a:schemeClr>
                </a:solidFill>
                <a:latin typeface="Cambria" panose="02040503050406030204" pitchFamily="18" charset="0"/>
                <a:ea typeface="Cambria" panose="02040503050406030204" pitchFamily="18" charset="0"/>
              </a:rPr>
              <a:t> áp.</a:t>
            </a:r>
            <a:endParaRPr kumimoji="0" lang="en-US" sz="3600"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93254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2" name="图片 10">
            <a:extLst>
              <a:ext uri="{FF2B5EF4-FFF2-40B4-BE49-F238E27FC236}">
                <a16:creationId xmlns:a16="http://schemas.microsoft.com/office/drawing/2014/main" id="{F966197A-F14B-60CF-968F-1D94617E3614}"/>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8" name="Picture 7">
            <a:extLst>
              <a:ext uri="{FF2B5EF4-FFF2-40B4-BE49-F238E27FC236}">
                <a16:creationId xmlns:a16="http://schemas.microsoft.com/office/drawing/2014/main" id="{C2899988-A560-2B35-B910-643308F6A99D}"/>
              </a:ext>
            </a:extLst>
          </p:cNvPr>
          <p:cNvPicPr>
            <a:picLocks noChangeAspect="1"/>
          </p:cNvPicPr>
          <p:nvPr/>
        </p:nvPicPr>
        <p:blipFill>
          <a:blip r:embed="rId7"/>
          <a:stretch>
            <a:fillRect/>
          </a:stretch>
        </p:blipFill>
        <p:spPr>
          <a:xfrm>
            <a:off x="1600200" y="1484635"/>
            <a:ext cx="7766977" cy="2871465"/>
          </a:xfrm>
          <a:prstGeom prst="rect">
            <a:avLst/>
          </a:prstGeom>
        </p:spPr>
      </p:pic>
    </p:spTree>
    <p:extLst>
      <p:ext uri="{BB962C8B-B14F-4D97-AF65-F5344CB8AC3E}">
        <p14:creationId xmlns:p14="http://schemas.microsoft.com/office/powerpoint/2010/main" val="2532072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877803-65A1-CF9C-95AC-43F62330BE70}"/>
              </a:ext>
            </a:extLst>
          </p:cNvPr>
          <p:cNvGrpSpPr/>
          <p:nvPr/>
        </p:nvGrpSpPr>
        <p:grpSpPr>
          <a:xfrm>
            <a:off x="-7272" y="273656"/>
            <a:ext cx="2907753" cy="1257300"/>
            <a:chOff x="1584890" y="2093983"/>
            <a:chExt cx="2907753" cy="1257300"/>
          </a:xfrm>
        </p:grpSpPr>
        <p:pic>
          <p:nvPicPr>
            <p:cNvPr id="3" name="图片 7">
              <a:extLst>
                <a:ext uri="{FF2B5EF4-FFF2-40B4-BE49-F238E27FC236}">
                  <a16:creationId xmlns:a16="http://schemas.microsoft.com/office/drawing/2014/main" id="{16F8D0C4-B591-E93D-332F-04FEAA218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flipH="1">
              <a:off x="1584890" y="2093983"/>
              <a:ext cx="2907753" cy="1257300"/>
            </a:xfrm>
            <a:prstGeom prst="rect">
              <a:avLst/>
            </a:prstGeom>
          </p:spPr>
        </p:pic>
        <p:sp>
          <p:nvSpPr>
            <p:cNvPr id="4" name="Hộp Văn bản 5">
              <a:extLst>
                <a:ext uri="{FF2B5EF4-FFF2-40B4-BE49-F238E27FC236}">
                  <a16:creationId xmlns:a16="http://schemas.microsoft.com/office/drawing/2014/main" id="{AD29CE72-A9B5-0231-6218-9E22EC6DA766}"/>
                </a:ext>
              </a:extLst>
            </p:cNvPr>
            <p:cNvSpPr txBox="1"/>
            <p:nvPr/>
          </p:nvSpPr>
          <p:spPr>
            <a:xfrm>
              <a:off x="2275385" y="2178051"/>
              <a:ext cx="1526761" cy="646331"/>
            </a:xfrm>
            <a:prstGeom prst="rect">
              <a:avLst/>
            </a:prstGeom>
            <a:noFill/>
          </p:spPr>
          <p:txBody>
            <a:bodyPr wrap="square" rtlCol="0">
              <a:spAutoFit/>
            </a:bodyPr>
            <a:lstStyle/>
            <a:p>
              <a:pPr algn="just"/>
              <a:r>
                <a:rPr lang="vi-VN" sz="3600" b="1" dirty="0">
                  <a:solidFill>
                    <a:srgbClr val="F15760"/>
                  </a:solidFill>
                  <a:latin typeface="Cambria" panose="02040503050406030204" pitchFamily="18" charset="0"/>
                  <a:ea typeface="Cambria" panose="02040503050406030204" pitchFamily="18" charset="0"/>
                </a:rPr>
                <a:t> Mẫu:</a:t>
              </a:r>
            </a:p>
          </p:txBody>
        </p:sp>
      </p:grpSp>
      <p:grpSp>
        <p:nvGrpSpPr>
          <p:cNvPr id="5" name="Group 4">
            <a:extLst>
              <a:ext uri="{FF2B5EF4-FFF2-40B4-BE49-F238E27FC236}">
                <a16:creationId xmlns:a16="http://schemas.microsoft.com/office/drawing/2014/main" id="{74A08901-9557-9502-F4F1-856A6CB2A2EA}"/>
              </a:ext>
            </a:extLst>
          </p:cNvPr>
          <p:cNvGrpSpPr/>
          <p:nvPr/>
        </p:nvGrpSpPr>
        <p:grpSpPr>
          <a:xfrm>
            <a:off x="503039" y="1314558"/>
            <a:ext cx="2031050" cy="1626569"/>
            <a:chOff x="639165" y="2371000"/>
            <a:chExt cx="1704440" cy="1386673"/>
          </a:xfrm>
        </p:grpSpPr>
        <p:sp>
          <p:nvSpPr>
            <p:cNvPr id="6" name="Oval 5">
              <a:extLst>
                <a:ext uri="{FF2B5EF4-FFF2-40B4-BE49-F238E27FC236}">
                  <a16:creationId xmlns:a16="http://schemas.microsoft.com/office/drawing/2014/main" id="{940A6A21-089A-D702-847B-885348126CB9}"/>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473AF14-B6A1-2AA9-B2F0-B5EBA967BCA4}"/>
                </a:ext>
              </a:extLst>
            </p:cNvPr>
            <p:cNvSpPr txBox="1"/>
            <p:nvPr/>
          </p:nvSpPr>
          <p:spPr>
            <a:xfrm>
              <a:off x="717783" y="2751301"/>
              <a:ext cx="1625822"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 lạnh</a:t>
              </a:r>
              <a:endParaRPr lang="en-US" sz="36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D2BE76E-7924-5632-2636-E2CBCEF12928}"/>
              </a:ext>
            </a:extLst>
          </p:cNvPr>
          <p:cNvGrpSpPr/>
          <p:nvPr/>
        </p:nvGrpSpPr>
        <p:grpSpPr>
          <a:xfrm>
            <a:off x="2524605" y="1004055"/>
            <a:ext cx="9372695" cy="2339006"/>
            <a:chOff x="586634" y="1643574"/>
            <a:chExt cx="3784087" cy="3398422"/>
          </a:xfrm>
        </p:grpSpPr>
        <p:sp>
          <p:nvSpPr>
            <p:cNvPr id="9" name="Rectangle: Rounded Corners 8">
              <a:extLst>
                <a:ext uri="{FF2B5EF4-FFF2-40B4-BE49-F238E27FC236}">
                  <a16:creationId xmlns:a16="http://schemas.microsoft.com/office/drawing/2014/main" id="{22569074-8B3A-31F9-1D3B-AE7837DDD03A}"/>
                </a:ext>
              </a:extLst>
            </p:cNvPr>
            <p:cNvSpPr/>
            <p:nvPr/>
          </p:nvSpPr>
          <p:spPr>
            <a:xfrm>
              <a:off x="586634" y="1643574"/>
              <a:ext cx="3784087" cy="3398422"/>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811BB29-0E20-1704-7929-7DD9B1EF3C34}"/>
                </a:ext>
              </a:extLst>
            </p:cNvPr>
            <p:cNvSpPr txBox="1"/>
            <p:nvPr/>
          </p:nvSpPr>
          <p:spPr>
            <a:xfrm>
              <a:off x="658056" y="1974451"/>
              <a:ext cx="3645072" cy="263835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thấp hơn mức trung bình rất nhiều (thường gây cảm giác khó chịu).</a:t>
              </a:r>
            </a:p>
            <a:p>
              <a:pPr algn="just"/>
              <a:r>
                <a:rPr lang="vi-VN" sz="2800" dirty="0">
                  <a:latin typeface="Cambria" panose="02040503050406030204" pitchFamily="18" charset="0"/>
                  <a:ea typeface="Cambria" panose="02040503050406030204" pitchFamily="18" charset="0"/>
                </a:rPr>
                <a:t>– Nghĩa 2: tỏ ra không có chút tình cảm gì trong quan hệ người với người.</a:t>
              </a:r>
              <a:endParaRPr lang="en-US" sz="2400" dirty="0">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D06373EF-0A2F-0C5D-0E4A-2E2C3EB1E65E}"/>
              </a:ext>
            </a:extLst>
          </p:cNvPr>
          <p:cNvSpPr txBox="1"/>
          <p:nvPr/>
        </p:nvSpPr>
        <p:spPr>
          <a:xfrm>
            <a:off x="596722" y="3692871"/>
            <a:ext cx="10638165" cy="1200329"/>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1</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Đêm đông, những cơn gió </a:t>
            </a:r>
            <a:r>
              <a:rPr lang="vi-VN" sz="3600" b="1" i="1" dirty="0">
                <a:solidFill>
                  <a:srgbClr val="002060"/>
                </a:solidFill>
                <a:latin typeface="Cambria" panose="02040503050406030204" pitchFamily="18" charset="0"/>
                <a:ea typeface="Cambria" panose="02040503050406030204" pitchFamily="18" charset="0"/>
              </a:rPr>
              <a:t>lạnh</a:t>
            </a:r>
            <a:r>
              <a:rPr lang="vi-VN" sz="3600" b="1" dirty="0">
                <a:solidFill>
                  <a:srgbClr val="002060"/>
                </a:solidFill>
                <a:latin typeface="Cambria" panose="02040503050406030204" pitchFamily="18" charset="0"/>
                <a:ea typeface="Cambria" panose="02040503050406030204" pitchFamily="18" charset="0"/>
              </a:rPr>
              <a:t> buốt thổi   rít ngoài cửa sổ.</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7F7CDED-83DA-BBFD-A869-CF84CC17748E}"/>
              </a:ext>
            </a:extLst>
          </p:cNvPr>
          <p:cNvSpPr txBox="1"/>
          <p:nvPr/>
        </p:nvSpPr>
        <p:spPr>
          <a:xfrm>
            <a:off x="683223" y="4943277"/>
            <a:ext cx="10638165" cy="1200329"/>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2</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Cậu bạn cùng bàn đang cố tỏ vẻ </a:t>
            </a:r>
            <a:r>
              <a:rPr lang="vi-VN" sz="3600" b="1" i="1" dirty="0">
                <a:solidFill>
                  <a:srgbClr val="002060"/>
                </a:solidFill>
                <a:latin typeface="Cambria" panose="02040503050406030204" pitchFamily="18" charset="0"/>
                <a:ea typeface="Cambria" panose="02040503050406030204" pitchFamily="18" charset="0"/>
              </a:rPr>
              <a:t>lạnh</a:t>
            </a:r>
            <a:r>
              <a:rPr lang="vi-VN" sz="3600" b="1" dirty="0">
                <a:solidFill>
                  <a:srgbClr val="002060"/>
                </a:solidFill>
                <a:latin typeface="Cambria" panose="02040503050406030204" pitchFamily="18" charset="0"/>
                <a:ea typeface="Cambria" panose="02040503050406030204" pitchFamily="18" charset="0"/>
              </a:rPr>
              <a:t> lùng với tôi.</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2252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4" name="Picture 3">
            <a:extLst>
              <a:ext uri="{FF2B5EF4-FFF2-40B4-BE49-F238E27FC236}">
                <a16:creationId xmlns:a16="http://schemas.microsoft.com/office/drawing/2014/main" id="{8F846143-EBC8-A1AE-A390-2733BF810C43}"/>
              </a:ext>
            </a:extLst>
          </p:cNvPr>
          <p:cNvPicPr>
            <a:picLocks noChangeAspect="1"/>
          </p:cNvPicPr>
          <p:nvPr/>
        </p:nvPicPr>
        <p:blipFill>
          <a:blip r:embed="rId6"/>
          <a:stretch>
            <a:fillRect/>
          </a:stretch>
        </p:blipFill>
        <p:spPr>
          <a:xfrm>
            <a:off x="1128338" y="1108949"/>
            <a:ext cx="8372046" cy="3095160"/>
          </a:xfrm>
          <a:prstGeom prst="rect">
            <a:avLst/>
          </a:prstGeom>
        </p:spPr>
      </p:pic>
      <p:pic>
        <p:nvPicPr>
          <p:cNvPr id="11" name="图片 3">
            <a:extLst>
              <a:ext uri="{FF2B5EF4-FFF2-40B4-BE49-F238E27FC236}">
                <a16:creationId xmlns:a16="http://schemas.microsoft.com/office/drawing/2014/main" id="{6C297D77-152D-25BF-D67A-29A4089A0D2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502" y="4204109"/>
            <a:ext cx="2979850" cy="2525754"/>
          </a:xfrm>
          <a:prstGeom prst="rect">
            <a:avLst/>
          </a:prstGeom>
        </p:spPr>
      </p:pic>
    </p:spTree>
    <p:extLst>
      <p:ext uri="{BB962C8B-B14F-4D97-AF65-F5344CB8AC3E}">
        <p14:creationId xmlns:p14="http://schemas.microsoft.com/office/powerpoint/2010/main" val="34204366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830A7-1BD1-0CA9-250E-167A1DF41D07}"/>
              </a:ext>
            </a:extLst>
          </p:cNvPr>
          <p:cNvPicPr>
            <a:picLocks noChangeAspect="1"/>
          </p:cNvPicPr>
          <p:nvPr/>
        </p:nvPicPr>
        <p:blipFill>
          <a:blip r:embed="rId2"/>
          <a:stretch>
            <a:fillRect/>
          </a:stretch>
        </p:blipFill>
        <p:spPr>
          <a:xfrm>
            <a:off x="1088896" y="-83799"/>
            <a:ext cx="9498391" cy="2219136"/>
          </a:xfrm>
          <a:prstGeom prst="rect">
            <a:avLst/>
          </a:prstGeom>
        </p:spPr>
      </p:pic>
      <p:sp>
        <p:nvSpPr>
          <p:cNvPr id="4" name="TextBox 3">
            <a:extLst>
              <a:ext uri="{FF2B5EF4-FFF2-40B4-BE49-F238E27FC236}">
                <a16:creationId xmlns:a16="http://schemas.microsoft.com/office/drawing/2014/main" id="{132F942E-840F-51AC-6A9D-F02617001B0B}"/>
              </a:ext>
            </a:extLst>
          </p:cNvPr>
          <p:cNvSpPr txBox="1"/>
          <p:nvPr/>
        </p:nvSpPr>
        <p:spPr>
          <a:xfrm>
            <a:off x="715108" y="1805354"/>
            <a:ext cx="10691446" cy="4339650"/>
          </a:xfrm>
          <a:prstGeom prst="rect">
            <a:avLst/>
          </a:prstGeom>
          <a:noFill/>
        </p:spPr>
        <p:txBody>
          <a:bodyPr wrap="square" rtlCol="0">
            <a:spAutoFit/>
          </a:bodyPr>
          <a:lstStyle/>
          <a:p>
            <a:pPr algn="just">
              <a:spcBef>
                <a:spcPts val="600"/>
              </a:spcBef>
              <a:spcAft>
                <a:spcPts val="600"/>
              </a:spcAft>
            </a:pPr>
            <a:r>
              <a:rPr lang="en-US" sz="3200" dirty="0">
                <a:solidFill>
                  <a:srgbClr val="002060"/>
                </a:solidFill>
                <a:latin typeface="Cambria" panose="02040503050406030204" pitchFamily="18" charset="0"/>
                <a:ea typeface="Cambria" panose="02040503050406030204" pitchFamily="18" charset="0"/>
              </a:rPr>
              <a:t>– GV chia </a:t>
            </a:r>
            <a:r>
              <a:rPr lang="en-US" sz="3200" dirty="0" err="1">
                <a:solidFill>
                  <a:srgbClr val="002060"/>
                </a:solidFill>
                <a:latin typeface="Cambria" panose="02040503050406030204" pitchFamily="18" charset="0"/>
                <a:ea typeface="Cambria" panose="02040503050406030204" pitchFamily="18" charset="0"/>
              </a:rPr>
              <a:t>lớp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2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lớn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mỗi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hỏi</a:t>
            </a:r>
            <a:r>
              <a:rPr lang="en-US" sz="3200" dirty="0">
                <a:solidFill>
                  <a:srgbClr val="002060"/>
                </a:solidFill>
                <a:latin typeface="Cambria" panose="02040503050406030204" pitchFamily="18" charset="0"/>
                <a:ea typeface="Cambria" panose="02040503050406030204" pitchFamily="18" charset="0"/>
              </a:rPr>
              <a:t>:</a:t>
            </a:r>
          </a:p>
          <a:p>
            <a:pPr algn="just">
              <a:spcBef>
                <a:spcPts val="600"/>
              </a:spcBef>
              <a:spcAft>
                <a:spcPts val="600"/>
              </a:spcAft>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1: Cho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cao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hãy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đặt</a:t>
            </a:r>
            <a:r>
              <a:rPr lang="en-US" sz="3200" dirty="0">
                <a:solidFill>
                  <a:srgbClr val="002060"/>
                </a:solidFill>
                <a:latin typeface="Cambria" panose="02040503050406030204" pitchFamily="18" charset="0"/>
                <a:ea typeface="Cambria" panose="02040503050406030204" pitchFamily="18" charset="0"/>
              </a:rPr>
              <a:t> 2 </a:t>
            </a:r>
            <a:r>
              <a:rPr lang="en-US" sz="3200" dirty="0" err="1">
                <a:solidFill>
                  <a:srgbClr val="002060"/>
                </a:solidFill>
                <a:latin typeface="Cambria" panose="02040503050406030204" pitchFamily="18" charset="0"/>
                <a:ea typeface="Cambria" panose="02040503050406030204" pitchFamily="18" charset="0"/>
              </a:rPr>
              <a:t>câu</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mỗi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chuyển</a:t>
            </a:r>
            <a:r>
              <a:rPr lang="en-US" sz="3200" dirty="0">
                <a:solidFill>
                  <a:srgbClr val="002060"/>
                </a:solidFill>
                <a:latin typeface="Cambria" panose="02040503050406030204" pitchFamily="18" charset="0"/>
                <a:ea typeface="Cambria" panose="02040503050406030204" pitchFamily="18" charset="0"/>
              </a:rPr>
              <a:t>.</a:t>
            </a:r>
          </a:p>
          <a:p>
            <a:pPr algn="just">
              <a:spcBef>
                <a:spcPts val="600"/>
              </a:spcBef>
              <a:spcAft>
                <a:spcPts val="600"/>
              </a:spcAft>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2: Cho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mặn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ngọt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thấp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hãy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đặt</a:t>
            </a:r>
            <a:r>
              <a:rPr lang="en-US" sz="3200" dirty="0">
                <a:solidFill>
                  <a:srgbClr val="002060"/>
                </a:solidFill>
                <a:latin typeface="Cambria" panose="02040503050406030204" pitchFamily="18" charset="0"/>
                <a:ea typeface="Cambria" panose="02040503050406030204" pitchFamily="18" charset="0"/>
              </a:rPr>
              <a:t> 2 </a:t>
            </a:r>
            <a:r>
              <a:rPr lang="en-US" sz="3200" dirty="0" err="1">
                <a:solidFill>
                  <a:srgbClr val="002060"/>
                </a:solidFill>
                <a:latin typeface="Cambria" panose="02040503050406030204" pitchFamily="18" charset="0"/>
                <a:ea typeface="Cambria" panose="02040503050406030204" pitchFamily="18" charset="0"/>
              </a:rPr>
              <a:t>câu</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mỗi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chuyển</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3147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ŝḷîḑè">
            <a:extLst>
              <a:ext uri="{FF2B5EF4-FFF2-40B4-BE49-F238E27FC236}">
                <a16:creationId xmlns:a16="http://schemas.microsoft.com/office/drawing/2014/main" id="{ADB9D72B-372D-4918-85AF-E05DE6D0B2E7}"/>
              </a:ext>
            </a:extLst>
          </p:cNvPr>
          <p:cNvSpPr/>
          <p:nvPr/>
        </p:nvSpPr>
        <p:spPr>
          <a:xfrm rot="5400000">
            <a:off x="225104" y="1492378"/>
            <a:ext cx="4724646" cy="4356099"/>
          </a:xfrm>
          <a:prstGeom prst="blockArc">
            <a:avLst>
              <a:gd name="adj1" fmla="val 11276733"/>
              <a:gd name="adj2" fmla="val 21282006"/>
              <a:gd name="adj3" fmla="val 12745"/>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solidFill>
                <a:schemeClr val="tx1"/>
              </a:solidFill>
            </a:endParaRPr>
          </a:p>
        </p:txBody>
      </p:sp>
      <p:grpSp>
        <p:nvGrpSpPr>
          <p:cNvPr id="34" name="组合 33">
            <a:extLst>
              <a:ext uri="{FF2B5EF4-FFF2-40B4-BE49-F238E27FC236}">
                <a16:creationId xmlns:a16="http://schemas.microsoft.com/office/drawing/2014/main" id="{C86D2C10-973A-4675-9B5C-84D3F3AFF9AF}"/>
              </a:ext>
            </a:extLst>
          </p:cNvPr>
          <p:cNvGrpSpPr/>
          <p:nvPr/>
        </p:nvGrpSpPr>
        <p:grpSpPr>
          <a:xfrm>
            <a:off x="-497721" y="-117788"/>
            <a:ext cx="5404045" cy="2743845"/>
            <a:chOff x="-128660" y="-171467"/>
            <a:chExt cx="3721591" cy="1993432"/>
          </a:xfrm>
        </p:grpSpPr>
        <p:cxnSp>
          <p:nvCxnSpPr>
            <p:cNvPr id="33" name="直接箭头连接符 32">
              <a:extLst>
                <a:ext uri="{FF2B5EF4-FFF2-40B4-BE49-F238E27FC236}">
                  <a16:creationId xmlns:a16="http://schemas.microsoft.com/office/drawing/2014/main" id="{3901B6B9-3973-4A49-B155-4689427B051E}"/>
                </a:ext>
              </a:extLst>
            </p:cNvPr>
            <p:cNvCxnSpPr/>
            <p:nvPr/>
          </p:nvCxnSpPr>
          <p:spPr>
            <a:xfrm>
              <a:off x="971550" y="1059869"/>
              <a:ext cx="26213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C092B24C-E38A-4CF7-AC8D-9D0185DFDF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8660" y="-171467"/>
              <a:ext cx="1993432" cy="1993432"/>
            </a:xfrm>
            <a:prstGeom prst="rect">
              <a:avLst/>
            </a:prstGeom>
          </p:spPr>
        </p:pic>
      </p:grpSp>
      <p:pic>
        <p:nvPicPr>
          <p:cNvPr id="36" name="图片 35">
            <a:extLst>
              <a:ext uri="{FF2B5EF4-FFF2-40B4-BE49-F238E27FC236}">
                <a16:creationId xmlns:a16="http://schemas.microsoft.com/office/drawing/2014/main" id="{3E2EF438-F027-4C2D-B9C6-207A607CA0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841" y="1957497"/>
            <a:ext cx="3839225" cy="3839225"/>
          </a:xfrm>
          <a:prstGeom prst="rect">
            <a:avLst/>
          </a:prstGeom>
        </p:spPr>
      </p:pic>
      <p:pic>
        <p:nvPicPr>
          <p:cNvPr id="25" name="Hình ảnh 8">
            <a:extLst>
              <a:ext uri="{FF2B5EF4-FFF2-40B4-BE49-F238E27FC236}">
                <a16:creationId xmlns:a16="http://schemas.microsoft.com/office/drawing/2014/main" id="{C1E98492-B528-0184-5989-4019C68F8514}"/>
              </a:ext>
            </a:extLst>
          </p:cNvPr>
          <p:cNvPicPr>
            <a:picLocks noChangeAspect="1"/>
          </p:cNvPicPr>
          <p:nvPr/>
        </p:nvPicPr>
        <p:blipFill>
          <a:blip r:embed="rId5"/>
          <a:stretch>
            <a:fillRect/>
          </a:stretch>
        </p:blipFill>
        <p:spPr>
          <a:xfrm>
            <a:off x="1450909" y="393033"/>
            <a:ext cx="3104376" cy="1371607"/>
          </a:xfrm>
          <a:prstGeom prst="rect">
            <a:avLst/>
          </a:prstGeom>
        </p:spPr>
      </p:pic>
      <p:pic>
        <p:nvPicPr>
          <p:cNvPr id="26" name="图片 8">
            <a:extLst>
              <a:ext uri="{FF2B5EF4-FFF2-40B4-BE49-F238E27FC236}">
                <a16:creationId xmlns:a16="http://schemas.microsoft.com/office/drawing/2014/main" id="{89EB29E4-EC79-4AF5-1FCD-667A145A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324" y="1890356"/>
            <a:ext cx="6616216" cy="4045654"/>
          </a:xfrm>
          <a:prstGeom prst="rect">
            <a:avLst/>
          </a:prstGeom>
        </p:spPr>
      </p:pic>
      <p:sp>
        <p:nvSpPr>
          <p:cNvPr id="27" name="Hộp Văn bản 7">
            <a:extLst>
              <a:ext uri="{FF2B5EF4-FFF2-40B4-BE49-F238E27FC236}">
                <a16:creationId xmlns:a16="http://schemas.microsoft.com/office/drawing/2014/main" id="{3E7AFC1F-70C3-8426-F0B9-55B230BE3573}"/>
              </a:ext>
            </a:extLst>
          </p:cNvPr>
          <p:cNvSpPr txBox="1"/>
          <p:nvPr/>
        </p:nvSpPr>
        <p:spPr>
          <a:xfrm>
            <a:off x="5408330" y="2328133"/>
            <a:ext cx="5192170" cy="3170099"/>
          </a:xfrm>
          <a:prstGeom prst="rect">
            <a:avLst/>
          </a:prstGeom>
          <a:noFill/>
        </p:spPr>
        <p:txBody>
          <a:bodyPr wrap="square" rtlCol="0">
            <a:spAutoFit/>
          </a:bodyPr>
          <a:lstStyle/>
          <a:p>
            <a:pPr marL="571500" indent="-571500" algn="just">
              <a:buFont typeface="Wingdings" panose="05000000000000000000" pitchFamily="2" charset="2"/>
              <a:buChar char="ü"/>
            </a:pPr>
            <a:r>
              <a:rPr lang="en-US" sz="4000" b="1" dirty="0">
                <a:solidFill>
                  <a:schemeClr val="bg1"/>
                </a:solidFill>
                <a:latin typeface="Cambria" panose="02040503050406030204" pitchFamily="18" charset="0"/>
                <a:ea typeface="Cambria" panose="02040503050406030204" pitchFamily="18" charset="0"/>
              </a:rPr>
              <a:t>Chia </a:t>
            </a:r>
            <a:r>
              <a:rPr lang="en-US" sz="4000" b="1" dirty="0" err="1">
                <a:solidFill>
                  <a:schemeClr val="bg1"/>
                </a:solidFill>
                <a:latin typeface="Cambria" panose="02040503050406030204" pitchFamily="18" charset="0"/>
                <a:ea typeface="Cambria" panose="02040503050406030204" pitchFamily="18" charset="0"/>
              </a:rPr>
              <a:t>sẻ</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nội</a:t>
            </a:r>
            <a:r>
              <a:rPr lang="en-US" sz="4000" b="1" dirty="0">
                <a:solidFill>
                  <a:schemeClr val="bg1"/>
                </a:solidFill>
                <a:latin typeface="Cambria" panose="02040503050406030204" pitchFamily="18" charset="0"/>
                <a:ea typeface="Cambria" panose="02040503050406030204" pitchFamily="18" charset="0"/>
              </a:rPr>
              <a:t> dung </a:t>
            </a:r>
            <a:r>
              <a:rPr lang="en-US" sz="4000" b="1" dirty="0" err="1">
                <a:solidFill>
                  <a:schemeClr val="bg1"/>
                </a:solidFill>
                <a:latin typeface="Cambria" panose="02040503050406030204" pitchFamily="18" charset="0"/>
                <a:ea typeface="Cambria" panose="02040503050406030204" pitchFamily="18" charset="0"/>
              </a:rPr>
              <a:t>đã</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học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cùng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người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thân</a:t>
            </a:r>
            <a:r>
              <a:rPr lang="en-US" sz="4000" b="1" dirty="0">
                <a:solidFill>
                  <a:schemeClr val="bg1"/>
                </a:solidFill>
                <a:latin typeface="Cambria" panose="02040503050406030204" pitchFamily="18" charset="0"/>
                <a:ea typeface="Cambria" panose="02040503050406030204" pitchFamily="18" charset="0"/>
              </a:rPr>
              <a:t>.</a:t>
            </a:r>
          </a:p>
          <a:p>
            <a:pPr marL="571500" indent="-571500" algn="just">
              <a:buFont typeface="Wingdings" panose="05000000000000000000" pitchFamily="2" charset="2"/>
              <a:buChar char="ü"/>
            </a:pPr>
            <a:r>
              <a:rPr lang="en-US" sz="4000" b="1" dirty="0" err="1">
                <a:solidFill>
                  <a:schemeClr val="bg1"/>
                </a:solidFill>
                <a:latin typeface="Cambria" panose="02040503050406030204" pitchFamily="18" charset="0"/>
                <a:ea typeface="Cambria" panose="02040503050406030204" pitchFamily="18" charset="0"/>
              </a:rPr>
              <a:t>Chuẩn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bị</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nội</a:t>
            </a:r>
            <a:r>
              <a:rPr lang="en-US" sz="4000" b="1" dirty="0">
                <a:solidFill>
                  <a:schemeClr val="bg1"/>
                </a:solidFill>
                <a:latin typeface="Cambria" panose="02040503050406030204" pitchFamily="18" charset="0"/>
                <a:ea typeface="Cambria" panose="02040503050406030204" pitchFamily="18" charset="0"/>
              </a:rPr>
              <a:t> dung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mới</a:t>
            </a:r>
            <a:r>
              <a:rPr lang="en-US" sz="4000" b="1" dirty="0">
                <a:solidFill>
                  <a:schemeClr val="bg1"/>
                </a:solidFill>
                <a:latin typeface="Cambria" panose="02040503050406030204" pitchFamily="18" charset="0"/>
                <a:ea typeface="Cambria" panose="02040503050406030204" pitchFamily="18" charset="0"/>
              </a:rPr>
              <a:t>.</a:t>
            </a:r>
            <a:endParaRPr lang="vi-VN"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9935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2">
            <a:extLst>
              <a:ext uri="{28A0092B-C50C-407E-A947-70E740481C1C}">
                <a14:useLocalDpi xmlns:a14="http://schemas.microsoft.com/office/drawing/2010/main" val="0"/>
              </a:ext>
            </a:extLst>
          </a:blip>
          <a:srcRect l="1" r="83091" b="61043"/>
          <a:stretch/>
        </p:blipFill>
        <p:spPr>
          <a:xfrm>
            <a:off x="-1" y="0"/>
            <a:ext cx="3067051" cy="2576322"/>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2">
            <a:extLst>
              <a:ext uri="{28A0092B-C50C-407E-A947-70E740481C1C}">
                <a14:useLocalDpi xmlns:a14="http://schemas.microsoft.com/office/drawing/2010/main" val="0"/>
              </a:ext>
            </a:extLst>
          </a:blip>
          <a:srcRect l="78125" t="50000"/>
          <a:stretch/>
        </p:blipFill>
        <p:spPr>
          <a:xfrm>
            <a:off x="8305800" y="3232150"/>
            <a:ext cx="3886200" cy="3238500"/>
          </a:xfrm>
          <a:prstGeom prst="rect">
            <a:avLst/>
          </a:prstGeom>
        </p:spPr>
      </p:pic>
      <p:pic>
        <p:nvPicPr>
          <p:cNvPr id="4" name="Picture 3">
            <a:extLst>
              <a:ext uri="{FF2B5EF4-FFF2-40B4-BE49-F238E27FC236}">
                <a16:creationId xmlns:a16="http://schemas.microsoft.com/office/drawing/2014/main" id="{3902EB29-1BB9-BDE3-DA79-6C31460F637B}"/>
              </a:ext>
            </a:extLst>
          </p:cNvPr>
          <p:cNvPicPr>
            <a:picLocks noChangeAspect="1"/>
          </p:cNvPicPr>
          <p:nvPr/>
        </p:nvPicPr>
        <p:blipFill>
          <a:blip r:embed="rId3"/>
          <a:stretch>
            <a:fillRect/>
          </a:stretch>
        </p:blipFill>
        <p:spPr>
          <a:xfrm>
            <a:off x="2001495" y="1447639"/>
            <a:ext cx="7766977" cy="4505334"/>
          </a:xfrm>
          <a:prstGeom prst="rect">
            <a:avLst/>
          </a:prstGeom>
        </p:spPr>
      </p:pic>
    </p:spTree>
    <p:extLst>
      <p:ext uri="{BB962C8B-B14F-4D97-AF65-F5344CB8AC3E}">
        <p14:creationId xmlns:p14="http://schemas.microsoft.com/office/powerpoint/2010/main" val="3526069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book and pointing at a light bulb&#10;&#10;Description automatically generated">
            <a:extLst>
              <a:ext uri="{FF2B5EF4-FFF2-40B4-BE49-F238E27FC236}">
                <a16:creationId xmlns:a16="http://schemas.microsoft.com/office/drawing/2014/main" id="{949DED61-3B81-A197-7AC8-C86CA5AC0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5623" y="895142"/>
            <a:ext cx="6416709" cy="6416709"/>
          </a:xfrm>
          <a:prstGeom prst="rect">
            <a:avLst/>
          </a:prstGeom>
        </p:spPr>
      </p:pic>
      <p:sp>
        <p:nvSpPr>
          <p:cNvPr id="3" name="Teardrop 2">
            <a:extLst>
              <a:ext uri="{FF2B5EF4-FFF2-40B4-BE49-F238E27FC236}">
                <a16:creationId xmlns:a16="http://schemas.microsoft.com/office/drawing/2014/main" id="{E042C5AA-62FF-1E52-1B10-5376BC8CE7BE}"/>
              </a:ext>
            </a:extLst>
          </p:cNvPr>
          <p:cNvSpPr/>
          <p:nvPr/>
        </p:nvSpPr>
        <p:spPr>
          <a:xfrm flipH="1" flipV="1">
            <a:off x="4783016" y="281354"/>
            <a:ext cx="6693876" cy="4982308"/>
          </a:xfrm>
          <a:custGeom>
            <a:avLst/>
            <a:gdLst>
              <a:gd name="connsiteX0" fmla="*/ 0 w 6693876"/>
              <a:gd name="connsiteY0" fmla="*/ 2491154 h 4982308"/>
              <a:gd name="connsiteX1" fmla="*/ 3346938 w 6693876"/>
              <a:gd name="connsiteY1" fmla="*/ 0 h 4982308"/>
              <a:gd name="connsiteX2" fmla="*/ 6768680 w 6693876"/>
              <a:gd name="connsiteY2" fmla="*/ -55677 h 4982308"/>
              <a:gd name="connsiteX3" fmla="*/ 6693876 w 6693876"/>
              <a:gd name="connsiteY3" fmla="*/ 2491154 h 4982308"/>
              <a:gd name="connsiteX4" fmla="*/ 3346938 w 6693876"/>
              <a:gd name="connsiteY4" fmla="*/ 4982308 h 4982308"/>
              <a:gd name="connsiteX5" fmla="*/ 0 w 6693876"/>
              <a:gd name="connsiteY5" fmla="*/ 2491154 h 49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3876" h="4982308" fill="none" extrusionOk="0">
                <a:moveTo>
                  <a:pt x="0" y="2491154"/>
                </a:moveTo>
                <a:cubicBezTo>
                  <a:pt x="51690" y="1087803"/>
                  <a:pt x="1215131" y="-356045"/>
                  <a:pt x="3346938" y="0"/>
                </a:cubicBezTo>
                <a:cubicBezTo>
                  <a:pt x="4434067" y="216761"/>
                  <a:pt x="5578424" y="-2199"/>
                  <a:pt x="6768680" y="-55677"/>
                </a:cubicBezTo>
                <a:cubicBezTo>
                  <a:pt x="6672568" y="722806"/>
                  <a:pt x="6647845" y="1638445"/>
                  <a:pt x="6693876" y="2491154"/>
                </a:cubicBezTo>
                <a:cubicBezTo>
                  <a:pt x="6840828" y="3970231"/>
                  <a:pt x="5578570" y="4890592"/>
                  <a:pt x="3346938" y="4982308"/>
                </a:cubicBezTo>
                <a:cubicBezTo>
                  <a:pt x="1509427" y="5076646"/>
                  <a:pt x="112683" y="4003621"/>
                  <a:pt x="0" y="2491154"/>
                </a:cubicBezTo>
                <a:close/>
              </a:path>
              <a:path w="6693876" h="4982308" stroke="0" extrusionOk="0">
                <a:moveTo>
                  <a:pt x="0" y="2491154"/>
                </a:moveTo>
                <a:cubicBezTo>
                  <a:pt x="-404392" y="945000"/>
                  <a:pt x="1330460" y="-347686"/>
                  <a:pt x="3346938" y="0"/>
                </a:cubicBezTo>
                <a:cubicBezTo>
                  <a:pt x="4504510" y="-252503"/>
                  <a:pt x="5602447" y="64697"/>
                  <a:pt x="6768680" y="-55677"/>
                </a:cubicBezTo>
                <a:cubicBezTo>
                  <a:pt x="6763079" y="945308"/>
                  <a:pt x="6774929" y="1735428"/>
                  <a:pt x="6693876" y="2491154"/>
                </a:cubicBezTo>
                <a:cubicBezTo>
                  <a:pt x="6567876" y="3703663"/>
                  <a:pt x="5123642" y="5333090"/>
                  <a:pt x="3346938" y="4982308"/>
                </a:cubicBezTo>
                <a:cubicBezTo>
                  <a:pt x="1242463" y="4962261"/>
                  <a:pt x="304664" y="3835768"/>
                  <a:pt x="0" y="2491154"/>
                </a:cubicBezTo>
                <a:close/>
              </a:path>
            </a:pathLst>
          </a:custGeom>
          <a:solidFill>
            <a:schemeClr val="bg1"/>
          </a:solidFill>
          <a:ln>
            <a:solidFill>
              <a:srgbClr val="00B0F0"/>
            </a:solidFill>
            <a:extLst>
              <a:ext uri="{C807C97D-BFC1-408E-A445-0C87EB9F89A2}">
                <ask:lineSketchStyleProps xmlns:ask="http://schemas.microsoft.com/office/drawing/2018/sketchyshapes" sd="528213855">
                  <a:prstGeom prst="teardrop">
                    <a:avLst>
                      <a:gd name="adj" fmla="val 10223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8B5879-1003-112F-8877-6249CBA50CF3}"/>
              </a:ext>
            </a:extLst>
          </p:cNvPr>
          <p:cNvSpPr txBox="1"/>
          <p:nvPr/>
        </p:nvSpPr>
        <p:spPr>
          <a:xfrm>
            <a:off x="5154479" y="1064348"/>
            <a:ext cx="5771427" cy="3508653"/>
          </a:xfrm>
          <a:prstGeom prst="rect">
            <a:avLst/>
          </a:prstGeom>
          <a:noFill/>
        </p:spPr>
        <p:txBody>
          <a:bodyPr wrap="square" rtlCol="0">
            <a:spAutoFit/>
          </a:bodyPr>
          <a:lstStyle/>
          <a:p>
            <a:pPr algn="ctr">
              <a:spcBef>
                <a:spcPts val="600"/>
              </a:spcBef>
            </a:pPr>
            <a:r>
              <a:rPr lang="vi-VN" sz="3700" b="1" i="1" dirty="0">
                <a:solidFill>
                  <a:schemeClr val="accent4">
                    <a:lumMod val="50000"/>
                  </a:schemeClr>
                </a:solidFill>
                <a:latin typeface="Cambria" panose="02040503050406030204" pitchFamily="18" charset="0"/>
                <a:ea typeface="Cambria" panose="02040503050406030204" pitchFamily="18" charset="0"/>
              </a:rPr>
              <a:t>“Khán đài bắt đầu nóng dần lên”. </a:t>
            </a:r>
            <a:r>
              <a:rPr lang="vi-VN" sz="3700" b="1" dirty="0">
                <a:solidFill>
                  <a:srgbClr val="002060"/>
                </a:solidFill>
                <a:latin typeface="Cambria" panose="02040503050406030204" pitchFamily="18" charset="0"/>
                <a:ea typeface="Cambria" panose="02040503050406030204" pitchFamily="18" charset="0"/>
              </a:rPr>
              <a:t>Vậy các em hiểu như thế nào là “</a:t>
            </a:r>
            <a:r>
              <a:rPr lang="vi-VN" sz="3700" b="1" dirty="0">
                <a:solidFill>
                  <a:schemeClr val="accent2">
                    <a:lumMod val="75000"/>
                  </a:schemeClr>
                </a:solidFill>
                <a:latin typeface="Cambria" panose="02040503050406030204" pitchFamily="18" charset="0"/>
                <a:ea typeface="Cambria" panose="02040503050406030204" pitchFamily="18" charset="0"/>
              </a:rPr>
              <a:t>nóng</a:t>
            </a:r>
            <a:r>
              <a:rPr lang="vi-VN" sz="3700" b="1" dirty="0">
                <a:solidFill>
                  <a:srgbClr val="002060"/>
                </a:solidFill>
                <a:latin typeface="Cambria" panose="02040503050406030204" pitchFamily="18" charset="0"/>
                <a:ea typeface="Cambria" panose="02040503050406030204" pitchFamily="18" charset="0"/>
              </a:rPr>
              <a:t>”? Từ này có phải muốn nói đến nhiệt độ ngoài trời đang cao hay không? </a:t>
            </a:r>
            <a:endParaRPr lang="en-US" sz="37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4528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024C63A2-9D5A-1650-4067-A3F577F3F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147" y="581568"/>
            <a:ext cx="6858000" cy="6858000"/>
          </a:xfrm>
          <a:prstGeom prst="rect">
            <a:avLst/>
          </a:prstGeom>
        </p:spPr>
      </p:pic>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5">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6"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4" name="Picture 3">
            <a:extLst>
              <a:ext uri="{FF2B5EF4-FFF2-40B4-BE49-F238E27FC236}">
                <a16:creationId xmlns:a16="http://schemas.microsoft.com/office/drawing/2014/main" id="{00531D63-2CF4-B5F9-8D80-66F3F6992F98}"/>
              </a:ext>
            </a:extLst>
          </p:cNvPr>
          <p:cNvPicPr>
            <a:picLocks noChangeAspect="1"/>
          </p:cNvPicPr>
          <p:nvPr/>
        </p:nvPicPr>
        <p:blipFill>
          <a:blip r:embed="rId7"/>
          <a:stretch>
            <a:fillRect/>
          </a:stretch>
        </p:blipFill>
        <p:spPr>
          <a:xfrm>
            <a:off x="1575217" y="1370122"/>
            <a:ext cx="7766977" cy="2804403"/>
          </a:xfrm>
          <a:prstGeom prst="rect">
            <a:avLst/>
          </a:prstGeom>
        </p:spPr>
      </p:pic>
    </p:spTree>
    <p:extLst>
      <p:ext uri="{BB962C8B-B14F-4D97-AF65-F5344CB8AC3E}">
        <p14:creationId xmlns:p14="http://schemas.microsoft.com/office/powerpoint/2010/main" val="18180059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8865A9E-2ED5-1317-9C3B-649D9252C53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10486" y="5643264"/>
            <a:ext cx="1381514" cy="1381514"/>
          </a:xfrm>
          <a:prstGeom prst="rect">
            <a:avLst/>
          </a:prstGeom>
        </p:spPr>
      </p:pic>
      <p:grpSp>
        <p:nvGrpSpPr>
          <p:cNvPr id="3" name="Group 2">
            <a:extLst>
              <a:ext uri="{FF2B5EF4-FFF2-40B4-BE49-F238E27FC236}">
                <a16:creationId xmlns:a16="http://schemas.microsoft.com/office/drawing/2014/main" id="{131F57A7-6F9B-ECAA-A689-56F1130D887A}"/>
              </a:ext>
            </a:extLst>
          </p:cNvPr>
          <p:cNvGrpSpPr/>
          <p:nvPr/>
        </p:nvGrpSpPr>
        <p:grpSpPr>
          <a:xfrm>
            <a:off x="645626" y="282908"/>
            <a:ext cx="10523818" cy="999831"/>
            <a:chOff x="1265058" y="643082"/>
            <a:chExt cx="10523818" cy="999831"/>
          </a:xfrm>
        </p:grpSpPr>
        <p:sp>
          <p:nvSpPr>
            <p:cNvPr id="4" name="Hình chữ nhật 2">
              <a:extLst>
                <a:ext uri="{FF2B5EF4-FFF2-40B4-BE49-F238E27FC236}">
                  <a16:creationId xmlns:a16="http://schemas.microsoft.com/office/drawing/2014/main" id="{CA11F8C6-0447-24DA-BA1A-6F403ECE1A9D}"/>
                </a:ext>
              </a:extLst>
            </p:cNvPr>
            <p:cNvSpPr/>
            <p:nvPr/>
          </p:nvSpPr>
          <p:spPr>
            <a:xfrm>
              <a:off x="1690067" y="851474"/>
              <a:ext cx="10098809" cy="620374"/>
            </a:xfrm>
            <a:custGeom>
              <a:avLst/>
              <a:gdLst>
                <a:gd name="connsiteX0" fmla="*/ 0 w 10098809"/>
                <a:gd name="connsiteY0" fmla="*/ 0 h 620374"/>
                <a:gd name="connsiteX1" fmla="*/ 875230 w 10098809"/>
                <a:gd name="connsiteY1" fmla="*/ 0 h 620374"/>
                <a:gd name="connsiteX2" fmla="*/ 1346508 w 10098809"/>
                <a:gd name="connsiteY2" fmla="*/ 0 h 620374"/>
                <a:gd name="connsiteX3" fmla="*/ 2120750 w 10098809"/>
                <a:gd name="connsiteY3" fmla="*/ 0 h 620374"/>
                <a:gd name="connsiteX4" fmla="*/ 2592028 w 10098809"/>
                <a:gd name="connsiteY4" fmla="*/ 0 h 620374"/>
                <a:gd name="connsiteX5" fmla="*/ 3265282 w 10098809"/>
                <a:gd name="connsiteY5" fmla="*/ 0 h 620374"/>
                <a:gd name="connsiteX6" fmla="*/ 4039524 w 10098809"/>
                <a:gd name="connsiteY6" fmla="*/ 0 h 620374"/>
                <a:gd name="connsiteX7" fmla="*/ 4409813 w 10098809"/>
                <a:gd name="connsiteY7" fmla="*/ 0 h 620374"/>
                <a:gd name="connsiteX8" fmla="*/ 4780103 w 10098809"/>
                <a:gd name="connsiteY8" fmla="*/ 0 h 620374"/>
                <a:gd name="connsiteX9" fmla="*/ 5655333 w 10098809"/>
                <a:gd name="connsiteY9" fmla="*/ 0 h 620374"/>
                <a:gd name="connsiteX10" fmla="*/ 6328587 w 10098809"/>
                <a:gd name="connsiteY10" fmla="*/ 0 h 620374"/>
                <a:gd name="connsiteX11" fmla="*/ 6698877 w 10098809"/>
                <a:gd name="connsiteY11" fmla="*/ 0 h 620374"/>
                <a:gd name="connsiteX12" fmla="*/ 7372131 w 10098809"/>
                <a:gd name="connsiteY12" fmla="*/ 0 h 620374"/>
                <a:gd name="connsiteX13" fmla="*/ 8247361 w 10098809"/>
                <a:gd name="connsiteY13" fmla="*/ 0 h 620374"/>
                <a:gd name="connsiteX14" fmla="*/ 8819627 w 10098809"/>
                <a:gd name="connsiteY14" fmla="*/ 0 h 620374"/>
                <a:gd name="connsiteX15" fmla="*/ 9391892 w 10098809"/>
                <a:gd name="connsiteY15" fmla="*/ 0 h 620374"/>
                <a:gd name="connsiteX16" fmla="*/ 10098809 w 10098809"/>
                <a:gd name="connsiteY16" fmla="*/ 0 h 620374"/>
                <a:gd name="connsiteX17" fmla="*/ 10098809 w 10098809"/>
                <a:gd name="connsiteY17" fmla="*/ 620374 h 620374"/>
                <a:gd name="connsiteX18" fmla="*/ 9425555 w 10098809"/>
                <a:gd name="connsiteY18" fmla="*/ 620374 h 620374"/>
                <a:gd name="connsiteX19" fmla="*/ 8651313 w 10098809"/>
                <a:gd name="connsiteY19" fmla="*/ 620374 h 620374"/>
                <a:gd name="connsiteX20" fmla="*/ 7877071 w 10098809"/>
                <a:gd name="connsiteY20" fmla="*/ 620374 h 620374"/>
                <a:gd name="connsiteX21" fmla="*/ 7405793 w 10098809"/>
                <a:gd name="connsiteY21" fmla="*/ 620374 h 620374"/>
                <a:gd name="connsiteX22" fmla="*/ 6530563 w 10098809"/>
                <a:gd name="connsiteY22" fmla="*/ 620374 h 620374"/>
                <a:gd name="connsiteX23" fmla="*/ 5857309 w 10098809"/>
                <a:gd name="connsiteY23" fmla="*/ 620374 h 620374"/>
                <a:gd name="connsiteX24" fmla="*/ 5487020 w 10098809"/>
                <a:gd name="connsiteY24" fmla="*/ 620374 h 620374"/>
                <a:gd name="connsiteX25" fmla="*/ 4813766 w 10098809"/>
                <a:gd name="connsiteY25" fmla="*/ 620374 h 620374"/>
                <a:gd name="connsiteX26" fmla="*/ 4241500 w 10098809"/>
                <a:gd name="connsiteY26" fmla="*/ 620374 h 620374"/>
                <a:gd name="connsiteX27" fmla="*/ 3669234 w 10098809"/>
                <a:gd name="connsiteY27" fmla="*/ 620374 h 620374"/>
                <a:gd name="connsiteX28" fmla="*/ 3096968 w 10098809"/>
                <a:gd name="connsiteY28" fmla="*/ 620374 h 620374"/>
                <a:gd name="connsiteX29" fmla="*/ 2524702 w 10098809"/>
                <a:gd name="connsiteY29" fmla="*/ 620374 h 620374"/>
                <a:gd name="connsiteX30" fmla="*/ 1750460 w 10098809"/>
                <a:gd name="connsiteY30" fmla="*/ 620374 h 620374"/>
                <a:gd name="connsiteX31" fmla="*/ 1077206 w 10098809"/>
                <a:gd name="connsiteY31" fmla="*/ 620374 h 620374"/>
                <a:gd name="connsiteX32" fmla="*/ 706917 w 10098809"/>
                <a:gd name="connsiteY32" fmla="*/ 620374 h 620374"/>
                <a:gd name="connsiteX33" fmla="*/ 0 w 10098809"/>
                <a:gd name="connsiteY33" fmla="*/ 620374 h 620374"/>
                <a:gd name="connsiteX34" fmla="*/ 0 w 10098809"/>
                <a:gd name="connsiteY34" fmla="*/ 0 h 6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98809" h="620374" fill="none" extrusionOk="0">
                  <a:moveTo>
                    <a:pt x="0" y="0"/>
                  </a:moveTo>
                  <a:cubicBezTo>
                    <a:pt x="396805" y="-29742"/>
                    <a:pt x="502341" y="14614"/>
                    <a:pt x="875230" y="0"/>
                  </a:cubicBezTo>
                  <a:cubicBezTo>
                    <a:pt x="1248119" y="-14614"/>
                    <a:pt x="1224228" y="12695"/>
                    <a:pt x="1346508" y="0"/>
                  </a:cubicBezTo>
                  <a:cubicBezTo>
                    <a:pt x="1468788" y="-12695"/>
                    <a:pt x="1785334" y="-17752"/>
                    <a:pt x="2120750" y="0"/>
                  </a:cubicBezTo>
                  <a:cubicBezTo>
                    <a:pt x="2456166" y="17752"/>
                    <a:pt x="2442212" y="-817"/>
                    <a:pt x="2592028" y="0"/>
                  </a:cubicBezTo>
                  <a:cubicBezTo>
                    <a:pt x="2741844" y="817"/>
                    <a:pt x="3105720" y="-3033"/>
                    <a:pt x="3265282" y="0"/>
                  </a:cubicBezTo>
                  <a:cubicBezTo>
                    <a:pt x="3424844" y="3033"/>
                    <a:pt x="3709365" y="-15125"/>
                    <a:pt x="4039524" y="0"/>
                  </a:cubicBezTo>
                  <a:cubicBezTo>
                    <a:pt x="4369683" y="15125"/>
                    <a:pt x="4236883" y="2451"/>
                    <a:pt x="4409813" y="0"/>
                  </a:cubicBezTo>
                  <a:cubicBezTo>
                    <a:pt x="4582743" y="-2451"/>
                    <a:pt x="4599785" y="11380"/>
                    <a:pt x="4780103" y="0"/>
                  </a:cubicBezTo>
                  <a:cubicBezTo>
                    <a:pt x="4960421" y="-11380"/>
                    <a:pt x="5428789" y="6325"/>
                    <a:pt x="5655333" y="0"/>
                  </a:cubicBezTo>
                  <a:cubicBezTo>
                    <a:pt x="5881877" y="-6325"/>
                    <a:pt x="6019692" y="-786"/>
                    <a:pt x="6328587" y="0"/>
                  </a:cubicBezTo>
                  <a:cubicBezTo>
                    <a:pt x="6637482" y="786"/>
                    <a:pt x="6538495" y="12006"/>
                    <a:pt x="6698877" y="0"/>
                  </a:cubicBezTo>
                  <a:cubicBezTo>
                    <a:pt x="6859259" y="-12006"/>
                    <a:pt x="7229273" y="-21526"/>
                    <a:pt x="7372131" y="0"/>
                  </a:cubicBezTo>
                  <a:cubicBezTo>
                    <a:pt x="7514989" y="21526"/>
                    <a:pt x="7897099" y="-24535"/>
                    <a:pt x="8247361" y="0"/>
                  </a:cubicBezTo>
                  <a:cubicBezTo>
                    <a:pt x="8597623" y="24535"/>
                    <a:pt x="8592189" y="28265"/>
                    <a:pt x="8819627" y="0"/>
                  </a:cubicBezTo>
                  <a:cubicBezTo>
                    <a:pt x="9047065" y="-28265"/>
                    <a:pt x="9178794" y="-3125"/>
                    <a:pt x="9391892" y="0"/>
                  </a:cubicBezTo>
                  <a:cubicBezTo>
                    <a:pt x="9604991" y="3125"/>
                    <a:pt x="9851162" y="27231"/>
                    <a:pt x="10098809" y="0"/>
                  </a:cubicBezTo>
                  <a:cubicBezTo>
                    <a:pt x="10081538" y="259760"/>
                    <a:pt x="10086917" y="480462"/>
                    <a:pt x="10098809" y="620374"/>
                  </a:cubicBezTo>
                  <a:cubicBezTo>
                    <a:pt x="9909426" y="592477"/>
                    <a:pt x="9561462" y="649938"/>
                    <a:pt x="9425555" y="620374"/>
                  </a:cubicBezTo>
                  <a:cubicBezTo>
                    <a:pt x="9289648" y="590810"/>
                    <a:pt x="9004708" y="627029"/>
                    <a:pt x="8651313" y="620374"/>
                  </a:cubicBezTo>
                  <a:cubicBezTo>
                    <a:pt x="8297918" y="613719"/>
                    <a:pt x="8082945" y="615243"/>
                    <a:pt x="7877071" y="620374"/>
                  </a:cubicBezTo>
                  <a:cubicBezTo>
                    <a:pt x="7671197" y="625505"/>
                    <a:pt x="7510497" y="603945"/>
                    <a:pt x="7405793" y="620374"/>
                  </a:cubicBezTo>
                  <a:cubicBezTo>
                    <a:pt x="7301089" y="636803"/>
                    <a:pt x="6730164" y="648379"/>
                    <a:pt x="6530563" y="620374"/>
                  </a:cubicBezTo>
                  <a:cubicBezTo>
                    <a:pt x="6330962" y="592370"/>
                    <a:pt x="6100417" y="611077"/>
                    <a:pt x="5857309" y="620374"/>
                  </a:cubicBezTo>
                  <a:cubicBezTo>
                    <a:pt x="5614201" y="629671"/>
                    <a:pt x="5577177" y="607330"/>
                    <a:pt x="5487020" y="620374"/>
                  </a:cubicBezTo>
                  <a:cubicBezTo>
                    <a:pt x="5396863" y="633418"/>
                    <a:pt x="5127515" y="631452"/>
                    <a:pt x="4813766" y="620374"/>
                  </a:cubicBezTo>
                  <a:cubicBezTo>
                    <a:pt x="4500017" y="609296"/>
                    <a:pt x="4441108" y="609013"/>
                    <a:pt x="4241500" y="620374"/>
                  </a:cubicBezTo>
                  <a:cubicBezTo>
                    <a:pt x="4041892" y="631735"/>
                    <a:pt x="3798098" y="623752"/>
                    <a:pt x="3669234" y="620374"/>
                  </a:cubicBezTo>
                  <a:cubicBezTo>
                    <a:pt x="3540370" y="616996"/>
                    <a:pt x="3293088" y="611839"/>
                    <a:pt x="3096968" y="620374"/>
                  </a:cubicBezTo>
                  <a:cubicBezTo>
                    <a:pt x="2900848" y="628909"/>
                    <a:pt x="2704455" y="597851"/>
                    <a:pt x="2524702" y="620374"/>
                  </a:cubicBezTo>
                  <a:cubicBezTo>
                    <a:pt x="2344949" y="642897"/>
                    <a:pt x="1937886" y="658069"/>
                    <a:pt x="1750460" y="620374"/>
                  </a:cubicBezTo>
                  <a:cubicBezTo>
                    <a:pt x="1563034" y="582679"/>
                    <a:pt x="1279391" y="622829"/>
                    <a:pt x="1077206" y="620374"/>
                  </a:cubicBezTo>
                  <a:cubicBezTo>
                    <a:pt x="875021" y="617919"/>
                    <a:pt x="869930" y="624112"/>
                    <a:pt x="706917" y="620374"/>
                  </a:cubicBezTo>
                  <a:cubicBezTo>
                    <a:pt x="543904" y="616636"/>
                    <a:pt x="332811" y="635261"/>
                    <a:pt x="0" y="620374"/>
                  </a:cubicBezTo>
                  <a:cubicBezTo>
                    <a:pt x="30277" y="410483"/>
                    <a:pt x="-23980" y="180979"/>
                    <a:pt x="0" y="0"/>
                  </a:cubicBezTo>
                  <a:close/>
                </a:path>
                <a:path w="10098809" h="620374" stroke="0" extrusionOk="0">
                  <a:moveTo>
                    <a:pt x="0" y="0"/>
                  </a:moveTo>
                  <a:cubicBezTo>
                    <a:pt x="258725" y="-9224"/>
                    <a:pt x="368924" y="28107"/>
                    <a:pt x="572266" y="0"/>
                  </a:cubicBezTo>
                  <a:cubicBezTo>
                    <a:pt x="775608" y="-28107"/>
                    <a:pt x="842410" y="10615"/>
                    <a:pt x="942556" y="0"/>
                  </a:cubicBezTo>
                  <a:cubicBezTo>
                    <a:pt x="1042702" y="-10615"/>
                    <a:pt x="1575041" y="-12988"/>
                    <a:pt x="1817786" y="0"/>
                  </a:cubicBezTo>
                  <a:cubicBezTo>
                    <a:pt x="2060531" y="12988"/>
                    <a:pt x="2194579" y="17071"/>
                    <a:pt x="2390051" y="0"/>
                  </a:cubicBezTo>
                  <a:cubicBezTo>
                    <a:pt x="2585524" y="-17071"/>
                    <a:pt x="2724625" y="24534"/>
                    <a:pt x="2962317" y="0"/>
                  </a:cubicBezTo>
                  <a:cubicBezTo>
                    <a:pt x="3200009" y="-24534"/>
                    <a:pt x="3494890" y="42126"/>
                    <a:pt x="3837547" y="0"/>
                  </a:cubicBezTo>
                  <a:cubicBezTo>
                    <a:pt x="4180204" y="-42126"/>
                    <a:pt x="4154891" y="-6409"/>
                    <a:pt x="4308825" y="0"/>
                  </a:cubicBezTo>
                  <a:cubicBezTo>
                    <a:pt x="4462759" y="6409"/>
                    <a:pt x="4941429" y="37195"/>
                    <a:pt x="5184055" y="0"/>
                  </a:cubicBezTo>
                  <a:cubicBezTo>
                    <a:pt x="5426681" y="-37195"/>
                    <a:pt x="5691515" y="33114"/>
                    <a:pt x="6059285" y="0"/>
                  </a:cubicBezTo>
                  <a:cubicBezTo>
                    <a:pt x="6427055" y="-33114"/>
                    <a:pt x="6527160" y="21153"/>
                    <a:pt x="6732539" y="0"/>
                  </a:cubicBezTo>
                  <a:cubicBezTo>
                    <a:pt x="6937918" y="-21153"/>
                    <a:pt x="7340787" y="3451"/>
                    <a:pt x="7607769" y="0"/>
                  </a:cubicBezTo>
                  <a:cubicBezTo>
                    <a:pt x="7874751" y="-3451"/>
                    <a:pt x="7965288" y="27557"/>
                    <a:pt x="8180035" y="0"/>
                  </a:cubicBezTo>
                  <a:cubicBezTo>
                    <a:pt x="8394782" y="-27557"/>
                    <a:pt x="8488443" y="-13303"/>
                    <a:pt x="8752301" y="0"/>
                  </a:cubicBezTo>
                  <a:cubicBezTo>
                    <a:pt x="9016159" y="13303"/>
                    <a:pt x="9139825" y="33231"/>
                    <a:pt x="9526543" y="0"/>
                  </a:cubicBezTo>
                  <a:cubicBezTo>
                    <a:pt x="9913261" y="-33231"/>
                    <a:pt x="9968747" y="21500"/>
                    <a:pt x="10098809" y="0"/>
                  </a:cubicBezTo>
                  <a:cubicBezTo>
                    <a:pt x="10092612" y="310035"/>
                    <a:pt x="10095758" y="362604"/>
                    <a:pt x="10098809" y="620374"/>
                  </a:cubicBezTo>
                  <a:cubicBezTo>
                    <a:pt x="9885156" y="620690"/>
                    <a:pt x="9571860" y="598449"/>
                    <a:pt x="9324567" y="620374"/>
                  </a:cubicBezTo>
                  <a:cubicBezTo>
                    <a:pt x="9077274" y="642299"/>
                    <a:pt x="8980533" y="619828"/>
                    <a:pt x="8651313" y="620374"/>
                  </a:cubicBezTo>
                  <a:cubicBezTo>
                    <a:pt x="8322093" y="620920"/>
                    <a:pt x="8364856" y="634952"/>
                    <a:pt x="8281023" y="620374"/>
                  </a:cubicBezTo>
                  <a:cubicBezTo>
                    <a:pt x="8197190" y="605797"/>
                    <a:pt x="8019587" y="632120"/>
                    <a:pt x="7809746" y="620374"/>
                  </a:cubicBezTo>
                  <a:cubicBezTo>
                    <a:pt x="7599905" y="608628"/>
                    <a:pt x="7343815" y="613889"/>
                    <a:pt x="6934516" y="620374"/>
                  </a:cubicBezTo>
                  <a:cubicBezTo>
                    <a:pt x="6525217" y="626860"/>
                    <a:pt x="6524432" y="598258"/>
                    <a:pt x="6261262" y="620374"/>
                  </a:cubicBezTo>
                  <a:cubicBezTo>
                    <a:pt x="5998092" y="642490"/>
                    <a:pt x="5947696" y="598616"/>
                    <a:pt x="5789984" y="620374"/>
                  </a:cubicBezTo>
                  <a:cubicBezTo>
                    <a:pt x="5632272" y="642132"/>
                    <a:pt x="5416169" y="592232"/>
                    <a:pt x="5116730" y="620374"/>
                  </a:cubicBezTo>
                  <a:cubicBezTo>
                    <a:pt x="4817291" y="648516"/>
                    <a:pt x="4864254" y="622782"/>
                    <a:pt x="4746440" y="620374"/>
                  </a:cubicBezTo>
                  <a:cubicBezTo>
                    <a:pt x="4628626" y="617967"/>
                    <a:pt x="4481734" y="614487"/>
                    <a:pt x="4376151" y="620374"/>
                  </a:cubicBezTo>
                  <a:cubicBezTo>
                    <a:pt x="4270568" y="626261"/>
                    <a:pt x="3998305" y="613577"/>
                    <a:pt x="3702897" y="620374"/>
                  </a:cubicBezTo>
                  <a:cubicBezTo>
                    <a:pt x="3407489" y="627171"/>
                    <a:pt x="3392955" y="605969"/>
                    <a:pt x="3231619" y="620374"/>
                  </a:cubicBezTo>
                  <a:cubicBezTo>
                    <a:pt x="3070283" y="634779"/>
                    <a:pt x="2827046" y="593200"/>
                    <a:pt x="2457377" y="620374"/>
                  </a:cubicBezTo>
                  <a:cubicBezTo>
                    <a:pt x="2087708" y="647548"/>
                    <a:pt x="2174807" y="638366"/>
                    <a:pt x="1986099" y="620374"/>
                  </a:cubicBezTo>
                  <a:cubicBezTo>
                    <a:pt x="1797391" y="602382"/>
                    <a:pt x="1505158" y="652938"/>
                    <a:pt x="1211857" y="620374"/>
                  </a:cubicBezTo>
                  <a:cubicBezTo>
                    <a:pt x="918556" y="587810"/>
                    <a:pt x="965011" y="632459"/>
                    <a:pt x="841567" y="620374"/>
                  </a:cubicBezTo>
                  <a:cubicBezTo>
                    <a:pt x="718123" y="608290"/>
                    <a:pt x="416758" y="616252"/>
                    <a:pt x="0" y="620374"/>
                  </a:cubicBezTo>
                  <a:cubicBezTo>
                    <a:pt x="-17116" y="479591"/>
                    <a:pt x="18267" y="284979"/>
                    <a:pt x="0" y="0"/>
                  </a:cubicBezTo>
                  <a:close/>
                </a:path>
              </a:pathLst>
            </a:custGeom>
            <a:solidFill>
              <a:schemeClr val="accent4">
                <a:lumMod val="60000"/>
                <a:lumOff val="40000"/>
                <a:alpha val="44000"/>
              </a:schemeClr>
            </a:solidFill>
            <a:ln w="19050">
              <a:solidFill>
                <a:srgbClr val="9E4037"/>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 name="Picture 4">
              <a:extLst>
                <a:ext uri="{FF2B5EF4-FFF2-40B4-BE49-F238E27FC236}">
                  <a16:creationId xmlns:a16="http://schemas.microsoft.com/office/drawing/2014/main" id="{0B28FEB1-23CB-8341-5D84-F18CCCD34066}"/>
                </a:ext>
              </a:extLst>
            </p:cNvPr>
            <p:cNvPicPr>
              <a:picLocks noChangeAspect="1"/>
            </p:cNvPicPr>
            <p:nvPr/>
          </p:nvPicPr>
          <p:blipFill>
            <a:blip r:embed="rId3"/>
            <a:stretch>
              <a:fillRect/>
            </a:stretch>
          </p:blipFill>
          <p:spPr>
            <a:xfrm>
              <a:off x="1265058" y="643082"/>
              <a:ext cx="688908" cy="999831"/>
            </a:xfrm>
            <a:prstGeom prst="rect">
              <a:avLst/>
            </a:prstGeom>
          </p:spPr>
        </p:pic>
        <p:sp>
          <p:nvSpPr>
            <p:cNvPr id="6" name="TextBox 5">
              <a:extLst>
                <a:ext uri="{FF2B5EF4-FFF2-40B4-BE49-F238E27FC236}">
                  <a16:creationId xmlns:a16="http://schemas.microsoft.com/office/drawing/2014/main" id="{F2B9C809-58BA-E4A4-5F1D-9D5F4E7C7843}"/>
                </a:ext>
              </a:extLst>
            </p:cNvPr>
            <p:cNvSpPr txBox="1"/>
            <p:nvPr/>
          </p:nvSpPr>
          <p:spPr>
            <a:xfrm>
              <a:off x="1770623" y="850611"/>
              <a:ext cx="9970174" cy="553998"/>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Đọc đoạn thơ và các nghĩa của từ </a:t>
              </a:r>
              <a:r>
                <a:rPr lang="vi-VN" sz="3000" b="1" i="1" dirty="0">
                  <a:latin typeface="Cambria" panose="02040503050406030204" pitchFamily="18" charset="0"/>
                  <a:ea typeface="Cambria" panose="02040503050406030204" pitchFamily="18" charset="0"/>
                </a:rPr>
                <a:t>mắt</a:t>
              </a:r>
              <a:r>
                <a:rPr lang="vi-VN" sz="3000" b="1" dirty="0">
                  <a:latin typeface="Cambria" panose="02040503050406030204" pitchFamily="18" charset="0"/>
                  <a:ea typeface="Cambria" panose="02040503050406030204" pitchFamily="18" charset="0"/>
                </a:rPr>
                <a:t> rồi trả lời câu hỏi.</a:t>
              </a:r>
              <a:endParaRPr lang="en-US" sz="3000" b="1"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00DD47F2-2732-4E16-A07D-057609F8357C}"/>
              </a:ext>
            </a:extLst>
          </p:cNvPr>
          <p:cNvGrpSpPr/>
          <p:nvPr/>
        </p:nvGrpSpPr>
        <p:grpSpPr>
          <a:xfrm>
            <a:off x="507978" y="1269950"/>
            <a:ext cx="3923071" cy="2761276"/>
            <a:chOff x="586634" y="1673070"/>
            <a:chExt cx="3923071" cy="2761276"/>
          </a:xfrm>
        </p:grpSpPr>
        <p:sp>
          <p:nvSpPr>
            <p:cNvPr id="7" name="Rectangle: Rounded Corners 6">
              <a:extLst>
                <a:ext uri="{FF2B5EF4-FFF2-40B4-BE49-F238E27FC236}">
                  <a16:creationId xmlns:a16="http://schemas.microsoft.com/office/drawing/2014/main" id="{FB788B17-D1FA-F599-5847-1F2F202E975E}"/>
                </a:ext>
              </a:extLst>
            </p:cNvPr>
            <p:cNvSpPr/>
            <p:nvPr/>
          </p:nvSpPr>
          <p:spPr>
            <a:xfrm>
              <a:off x="586634" y="1673070"/>
              <a:ext cx="3923071" cy="2761276"/>
            </a:xfrm>
            <a:prstGeom prst="roundRect">
              <a:avLst/>
            </a:prstGeom>
            <a:solidFill>
              <a:srgbClr val="97E4FF"/>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642353C-40A2-8236-39EF-33D713998DA6}"/>
                </a:ext>
              </a:extLst>
            </p:cNvPr>
            <p:cNvGrpSpPr/>
            <p:nvPr/>
          </p:nvGrpSpPr>
          <p:grpSpPr>
            <a:xfrm>
              <a:off x="612906" y="1700985"/>
              <a:ext cx="3841107" cy="2583271"/>
              <a:chOff x="612906" y="1700985"/>
              <a:chExt cx="3841107" cy="2583271"/>
            </a:xfrm>
          </p:grpSpPr>
          <p:sp>
            <p:nvSpPr>
              <p:cNvPr id="8" name="TextBox 7">
                <a:extLst>
                  <a:ext uri="{FF2B5EF4-FFF2-40B4-BE49-F238E27FC236}">
                    <a16:creationId xmlns:a16="http://schemas.microsoft.com/office/drawing/2014/main" id="{8C61D607-F4DC-9590-A290-D9B1C708B7B6}"/>
                  </a:ext>
                </a:extLst>
              </p:cNvPr>
              <p:cNvSpPr txBox="1"/>
              <p:nvPr/>
            </p:nvSpPr>
            <p:spPr>
              <a:xfrm>
                <a:off x="875072" y="1700985"/>
                <a:ext cx="3578941" cy="2583271"/>
              </a:xfrm>
              <a:prstGeom prst="rect">
                <a:avLst/>
              </a:prstGeom>
              <a:noFill/>
            </p:spPr>
            <p:txBody>
              <a:bodyPr wrap="square" rtlCol="0">
                <a:spAutoFit/>
              </a:bodyPr>
              <a:lstStyle/>
              <a:p>
                <a:pPr>
                  <a:lnSpc>
                    <a:spcPct val="114000"/>
                  </a:lnSpc>
                </a:pPr>
                <a:r>
                  <a:rPr lang="vi-VN" sz="3000" dirty="0">
                    <a:latin typeface="Cambria" panose="02040503050406030204" pitchFamily="18" charset="0"/>
                    <a:ea typeface="Cambria" panose="02040503050406030204" pitchFamily="18" charset="0"/>
                  </a:rPr>
                  <a:t>Xe có    </a:t>
                </a: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đèn</a:t>
                </a:r>
              </a:p>
              <a:p>
                <a:pPr>
                  <a:lnSpc>
                    <a:spcPct val="114000"/>
                  </a:lnSpc>
                </a:pPr>
                <a:r>
                  <a:rPr lang="vi-VN" sz="3000" dirty="0">
                    <a:latin typeface="Cambria" panose="02040503050406030204" pitchFamily="18" charset="0"/>
                    <a:ea typeface="Cambria" panose="02040503050406030204" pitchFamily="18" charset="0"/>
                  </a:rPr>
                  <a:t>Chân người: mắt cá</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chim, hình tròn</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người, hình lá.</a:t>
                </a:r>
              </a:p>
              <a:p>
                <a:pPr algn="r">
                  <a:lnSpc>
                    <a:spcPct val="114000"/>
                  </a:lnSpc>
                </a:pPr>
                <a:r>
                  <a:rPr lang="vi-VN" sz="2400" dirty="0">
                    <a:latin typeface="Cambria" panose="02040503050406030204" pitchFamily="18" charset="0"/>
                    <a:ea typeface="Cambria" panose="02040503050406030204" pitchFamily="18" charset="0"/>
                  </a:rPr>
                  <a:t>(Phạm Hổ)</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6C7B55F-1E38-B16D-3B04-A6E88EB1C7EF}"/>
                  </a:ext>
                </a:extLst>
              </p:cNvPr>
              <p:cNvSpPr txBox="1"/>
              <p:nvPr/>
            </p:nvSpPr>
            <p:spPr>
              <a:xfrm>
                <a:off x="1799302" y="1759981"/>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(1)</a:t>
                </a:r>
                <a:endParaRPr lang="en-US" sz="1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C76828-176D-935B-A938-F87000716D02}"/>
                  </a:ext>
                </a:extLst>
              </p:cNvPr>
              <p:cNvSpPr txBox="1"/>
              <p:nvPr/>
            </p:nvSpPr>
            <p:spPr>
              <a:xfrm>
                <a:off x="612906" y="2795483"/>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(2)</a:t>
                </a:r>
                <a:endParaRPr lang="en-US" sz="16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9E14440-54B6-6400-0052-423CB31AAD76}"/>
                  </a:ext>
                </a:extLst>
              </p:cNvPr>
              <p:cNvSpPr txBox="1"/>
              <p:nvPr/>
            </p:nvSpPr>
            <p:spPr>
              <a:xfrm>
                <a:off x="620250" y="3286458"/>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(3)</a:t>
                </a:r>
                <a:endParaRPr lang="en-US" sz="1600" dirty="0">
                  <a:latin typeface="Cambria" panose="02040503050406030204" pitchFamily="18" charset="0"/>
                  <a:ea typeface="Cambria" panose="02040503050406030204" pitchFamily="18" charset="0"/>
                </a:endParaRPr>
              </a:p>
            </p:txBody>
          </p:sp>
        </p:grpSp>
      </p:grpSp>
      <p:grpSp>
        <p:nvGrpSpPr>
          <p:cNvPr id="16" name="Group 15">
            <a:extLst>
              <a:ext uri="{FF2B5EF4-FFF2-40B4-BE49-F238E27FC236}">
                <a16:creationId xmlns:a16="http://schemas.microsoft.com/office/drawing/2014/main" id="{992B373D-CE7A-7459-B5FA-E2E0F392D3BD}"/>
              </a:ext>
            </a:extLst>
          </p:cNvPr>
          <p:cNvGrpSpPr/>
          <p:nvPr/>
        </p:nvGrpSpPr>
        <p:grpSpPr>
          <a:xfrm>
            <a:off x="4630179" y="1314832"/>
            <a:ext cx="7119371" cy="2716394"/>
            <a:chOff x="4708835" y="1629464"/>
            <a:chExt cx="7119371" cy="2716394"/>
          </a:xfrm>
        </p:grpSpPr>
        <p:sp>
          <p:nvSpPr>
            <p:cNvPr id="13" name="Rectangle: Rounded Corners 12">
              <a:extLst>
                <a:ext uri="{FF2B5EF4-FFF2-40B4-BE49-F238E27FC236}">
                  <a16:creationId xmlns:a16="http://schemas.microsoft.com/office/drawing/2014/main" id="{5A97288D-0F81-04CD-FFC2-4EB66D99774D}"/>
                </a:ext>
              </a:extLst>
            </p:cNvPr>
            <p:cNvSpPr/>
            <p:nvPr/>
          </p:nvSpPr>
          <p:spPr>
            <a:xfrm>
              <a:off x="4708835" y="1629464"/>
              <a:ext cx="7119371" cy="2716394"/>
            </a:xfrm>
            <a:prstGeom prst="roundRect">
              <a:avLst/>
            </a:prstGeom>
            <a:solidFill>
              <a:schemeClr val="accent4">
                <a:lumMod val="60000"/>
                <a:lumOff val="4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2C5DA23-66F9-EE52-06D2-185413E1DD7D}"/>
                </a:ext>
              </a:extLst>
            </p:cNvPr>
            <p:cNvSpPr txBox="1"/>
            <p:nvPr/>
          </p:nvSpPr>
          <p:spPr>
            <a:xfrm>
              <a:off x="5014452" y="1730477"/>
              <a:ext cx="6459793" cy="2400657"/>
            </a:xfrm>
            <a:prstGeom prst="rect">
              <a:avLst/>
            </a:prstGeom>
            <a:noFill/>
          </p:spPr>
          <p:txBody>
            <a:bodyPr wrap="square" rtlCol="0">
              <a:spAutoFit/>
            </a:bodyPr>
            <a:lstStyle/>
            <a:p>
              <a:pPr algn="just"/>
              <a:r>
                <a:rPr lang="vi-VN" sz="3000" b="1" i="1" dirty="0">
                  <a:latin typeface="Cambria" panose="02040503050406030204" pitchFamily="18" charset="0"/>
                  <a:ea typeface="Cambria" panose="02040503050406030204" pitchFamily="18" charset="0"/>
                </a:rPr>
                <a:t>Mắt:</a:t>
              </a:r>
            </a:p>
            <a:p>
              <a:pPr algn="just"/>
              <a:r>
                <a:rPr lang="vi-VN" sz="3000" dirty="0">
                  <a:latin typeface="Cambria" panose="02040503050406030204" pitchFamily="18" charset="0"/>
                  <a:ea typeface="Cambria" panose="02040503050406030204" pitchFamily="18" charset="0"/>
                </a:rPr>
                <a:t>Nghĩa 1: cơ quan để nhìn của người hay động vật.</a:t>
              </a:r>
            </a:p>
            <a:p>
              <a:pPr algn="just"/>
              <a:r>
                <a:rPr lang="vi-VN" sz="3000" dirty="0">
                  <a:latin typeface="Cambria" panose="02040503050406030204" pitchFamily="18" charset="0"/>
                  <a:ea typeface="Cambria" panose="02040503050406030204" pitchFamily="18" charset="0"/>
                </a:rPr>
                <a:t>Nghĩa 2: chỗ lồi ra, giống hình con mắt ở một số vật.</a:t>
              </a:r>
              <a:endParaRPr lang="en-US" sz="3000" dirty="0">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D970E368-B2F1-8403-9A6D-986C85A95263}"/>
              </a:ext>
            </a:extLst>
          </p:cNvPr>
          <p:cNvSpPr txBox="1"/>
          <p:nvPr/>
        </p:nvSpPr>
        <p:spPr>
          <a:xfrm>
            <a:off x="299884" y="4132239"/>
            <a:ext cx="11305479" cy="2092881"/>
          </a:xfrm>
          <a:prstGeom prst="rect">
            <a:avLst/>
          </a:prstGeom>
          <a:noFill/>
        </p:spPr>
        <p:txBody>
          <a:bodyPr wrap="square" rtlCol="0">
            <a:spAutoFit/>
          </a:bodyPr>
          <a:lstStyle/>
          <a:p>
            <a:pPr marL="514350" indent="-514350" algn="just">
              <a:spcBef>
                <a:spcPts val="600"/>
              </a:spcBef>
              <a:buAutoNum type="alphaLcPeriod"/>
            </a:pPr>
            <a:r>
              <a:rPr lang="vi-VN" sz="3000" dirty="0">
                <a:latin typeface="Cambria" panose="02040503050406030204" pitchFamily="18" charset="0"/>
                <a:ea typeface="Cambria" panose="02040503050406030204" pitchFamily="18" charset="0"/>
              </a:rPr>
              <a:t>Tìm nghĩa thích hợp cho từ </a:t>
            </a:r>
            <a:r>
              <a:rPr lang="vi-VN" sz="3000" i="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được in đậm.</a:t>
            </a:r>
          </a:p>
          <a:p>
            <a:pPr marL="514350" indent="-514350" algn="just">
              <a:spcBef>
                <a:spcPts val="600"/>
              </a:spcBef>
              <a:buAutoNum type="alphaLcPeriod"/>
            </a:pPr>
            <a:r>
              <a:rPr lang="vi-VN" sz="3000" dirty="0">
                <a:latin typeface="Cambria" panose="02040503050406030204" pitchFamily="18" charset="0"/>
                <a:ea typeface="Cambria" panose="02040503050406030204" pitchFamily="18" charset="0"/>
              </a:rPr>
              <a:t>Trong các nghĩa của từ </a:t>
            </a:r>
            <a:r>
              <a:rPr lang="vi-VN" sz="3000" i="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nêu trên, nghĩa nào là nghĩa gốc, nghĩa nào là nghĩa được phát triển từ nghĩa gốc (nghĩa chuyển)?</a:t>
            </a:r>
          </a:p>
          <a:p>
            <a:pPr marL="514350" indent="-514350" algn="just">
              <a:spcBef>
                <a:spcPts val="600"/>
              </a:spcBef>
              <a:buAutoNum type="alphaLcPeriod"/>
            </a:pPr>
            <a:r>
              <a:rPr lang="vi-VN" sz="3000" dirty="0">
                <a:latin typeface="Cambria" panose="02040503050406030204" pitchFamily="18" charset="0"/>
                <a:ea typeface="Cambria" panose="02040503050406030204" pitchFamily="18" charset="0"/>
              </a:rPr>
              <a:t>Các nghĩa trên của từ </a:t>
            </a:r>
            <a:r>
              <a:rPr lang="vi-VN" sz="3000" i="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có liên hệ với nhau như thế nào?</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7141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up)">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up)">
                                      <p:cBhvr>
                                        <p:cTn id="29" dur="5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7">
                                            <p:txEl>
                                              <p:pRg st="2" end="2"/>
                                            </p:txEl>
                                          </p:spTgt>
                                        </p:tgtEl>
                                        <p:attrNameLst>
                                          <p:attrName>style.visibility</p:attrName>
                                        </p:attrNameLst>
                                      </p:cBhvr>
                                      <p:to>
                                        <p:strVal val="visible"/>
                                      </p:to>
                                    </p:set>
                                    <p:animEffect transition="in" filter="wipe(up)">
                                      <p:cBhvr>
                                        <p:cTn id="3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9B5869A-4E91-420C-F647-3D7E5F9C84D3}"/>
              </a:ext>
            </a:extLst>
          </p:cNvPr>
          <p:cNvPicPr>
            <a:picLocks noChangeAspect="1"/>
          </p:cNvPicPr>
          <p:nvPr/>
        </p:nvPicPr>
        <p:blipFill>
          <a:blip r:embed="rId2"/>
          <a:stretch>
            <a:fillRect/>
          </a:stretch>
        </p:blipFill>
        <p:spPr>
          <a:xfrm>
            <a:off x="4767585" y="1257254"/>
            <a:ext cx="6886064" cy="5262101"/>
          </a:xfrm>
          <a:prstGeom prst="rect">
            <a:avLst/>
          </a:prstGeom>
        </p:spPr>
      </p:pic>
      <p:sp>
        <p:nvSpPr>
          <p:cNvPr id="3" name="TextBox 2">
            <a:extLst>
              <a:ext uri="{FF2B5EF4-FFF2-40B4-BE49-F238E27FC236}">
                <a16:creationId xmlns:a16="http://schemas.microsoft.com/office/drawing/2014/main" id="{6529105B-C222-90C4-55F3-6AAF41802B57}"/>
              </a:ext>
            </a:extLst>
          </p:cNvPr>
          <p:cNvSpPr txBox="1"/>
          <p:nvPr/>
        </p:nvSpPr>
        <p:spPr>
          <a:xfrm>
            <a:off x="406635" y="1893152"/>
            <a:ext cx="4460333" cy="2215991"/>
          </a:xfrm>
          <a:prstGeom prst="rect">
            <a:avLst/>
          </a:prstGeom>
          <a:noFill/>
        </p:spPr>
        <p:txBody>
          <a:bodyPr wrap="square" rtlCol="0">
            <a:spAutoFit/>
          </a:bodyPr>
          <a:lstStyle/>
          <a:p>
            <a:pPr marL="457200" indent="-457200" algn="just">
              <a:spcBef>
                <a:spcPts val="600"/>
              </a:spcBef>
              <a:buFontTx/>
              <a:buChar char="-"/>
            </a:pPr>
            <a:r>
              <a:rPr lang="vi-VN" sz="3200" b="1" dirty="0">
                <a:solidFill>
                  <a:srgbClr val="002060"/>
                </a:solidFill>
                <a:latin typeface="Cambria" panose="02040503050406030204" pitchFamily="18" charset="0"/>
                <a:ea typeface="Cambria" panose="02040503050406030204" pitchFamily="18" charset="0"/>
              </a:rPr>
              <a:t>Đọc đoạn thơ và các nghĩa của từ </a:t>
            </a:r>
            <a:r>
              <a:rPr lang="vi-VN" sz="3200" b="1" i="1" dirty="0">
                <a:solidFill>
                  <a:srgbClr val="002060"/>
                </a:solidFill>
                <a:latin typeface="Cambria" panose="02040503050406030204" pitchFamily="18" charset="0"/>
                <a:ea typeface="Cambria" panose="02040503050406030204" pitchFamily="18" charset="0"/>
              </a:rPr>
              <a:t>mắt</a:t>
            </a:r>
            <a:r>
              <a:rPr lang="vi-VN" sz="3200" b="1" dirty="0">
                <a:solidFill>
                  <a:srgbClr val="002060"/>
                </a:solidFill>
                <a:latin typeface="Cambria" panose="02040503050406030204" pitchFamily="18" charset="0"/>
                <a:ea typeface="Cambria" panose="02040503050406030204" pitchFamily="18" charset="0"/>
              </a:rPr>
              <a:t>.</a:t>
            </a:r>
          </a:p>
          <a:p>
            <a:pPr marL="457200" indent="-457200" algn="just">
              <a:spcBef>
                <a:spcPts val="600"/>
              </a:spcBef>
              <a:buFontTx/>
              <a:buChar char="-"/>
            </a:pPr>
            <a:r>
              <a:rPr lang="vi-VN" sz="3200" b="1" dirty="0">
                <a:solidFill>
                  <a:srgbClr val="002060"/>
                </a:solidFill>
                <a:latin typeface="Cambria" panose="02040503050406030204" pitchFamily="18" charset="0"/>
                <a:ea typeface="Cambria" panose="02040503050406030204" pitchFamily="18" charset="0"/>
              </a:rPr>
              <a:t>Thảo luận cặp đôi.</a:t>
            </a:r>
          </a:p>
          <a:p>
            <a:pPr marL="457200" indent="-457200" algn="just">
              <a:spcBef>
                <a:spcPts val="600"/>
              </a:spcBef>
              <a:buFontTx/>
              <a:buChar char="-"/>
            </a:pPr>
            <a:r>
              <a:rPr lang="vi-VN" sz="3200" b="1" dirty="0">
                <a:solidFill>
                  <a:srgbClr val="002060"/>
                </a:solidFill>
                <a:latin typeface="Cambria" panose="02040503050406030204" pitchFamily="18" charset="0"/>
                <a:ea typeface="Cambria" panose="02040503050406030204" pitchFamily="18" charset="0"/>
              </a:rPr>
              <a:t>Trả lời các câu hỏi.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74475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14EC68BF-B85D-FC3B-85B3-9CCFA1A434E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7638"/>
            <a:ext cx="3212265" cy="1814052"/>
          </a:xfrm>
          <a:prstGeom prst="rect">
            <a:avLst/>
          </a:prstGeom>
        </p:spPr>
      </p:pic>
      <p:sp>
        <p:nvSpPr>
          <p:cNvPr id="3" name="Hộp Văn bản 5">
            <a:extLst>
              <a:ext uri="{FF2B5EF4-FFF2-40B4-BE49-F238E27FC236}">
                <a16:creationId xmlns:a16="http://schemas.microsoft.com/office/drawing/2014/main" id="{99C1D7EA-EBDF-C7B8-2A2C-5143FC0A941A}"/>
              </a:ext>
            </a:extLst>
          </p:cNvPr>
          <p:cNvSpPr txBox="1"/>
          <p:nvPr/>
        </p:nvSpPr>
        <p:spPr>
          <a:xfrm>
            <a:off x="914400" y="332080"/>
            <a:ext cx="10677831" cy="646331"/>
          </a:xfrm>
          <a:prstGeom prst="rect">
            <a:avLst/>
          </a:prstGeom>
          <a:noFill/>
        </p:spPr>
        <p:txBody>
          <a:bodyPr wrap="square" rtlCol="0">
            <a:spAutoFit/>
          </a:bodyPr>
          <a:lstStyle/>
          <a:p>
            <a:pPr marL="514350" indent="-514350" algn="just">
              <a:spcBef>
                <a:spcPts val="600"/>
              </a:spcBef>
              <a:buAutoNum type="alphaLcPeriod"/>
            </a:pPr>
            <a:r>
              <a:rPr lang="vi-VN" sz="3600" b="1" dirty="0">
                <a:solidFill>
                  <a:schemeClr val="accent3">
                    <a:lumMod val="75000"/>
                  </a:schemeClr>
                </a:solidFill>
                <a:latin typeface="Cambria" panose="02040503050406030204" pitchFamily="18" charset="0"/>
                <a:ea typeface="Cambria" panose="02040503050406030204" pitchFamily="18" charset="0"/>
              </a:rPr>
              <a:t>Tìm nghĩa thích hợp cho từ </a:t>
            </a:r>
            <a:r>
              <a:rPr lang="vi-VN" sz="3600" b="1" i="1" dirty="0">
                <a:solidFill>
                  <a:schemeClr val="accent3">
                    <a:lumMod val="75000"/>
                  </a:schemeClr>
                </a:solidFill>
                <a:latin typeface="Cambria" panose="02040503050406030204" pitchFamily="18" charset="0"/>
                <a:ea typeface="Cambria" panose="02040503050406030204" pitchFamily="18" charset="0"/>
              </a:rPr>
              <a:t>mắt</a:t>
            </a:r>
            <a:r>
              <a:rPr lang="vi-VN" sz="3600" b="1" dirty="0">
                <a:solidFill>
                  <a:schemeClr val="accent3">
                    <a:lumMod val="75000"/>
                  </a:schemeClr>
                </a:solidFill>
                <a:latin typeface="Cambria" panose="02040503050406030204" pitchFamily="18" charset="0"/>
                <a:ea typeface="Cambria" panose="02040503050406030204" pitchFamily="18" charset="0"/>
              </a:rPr>
              <a:t> được in đậm.</a:t>
            </a:r>
          </a:p>
        </p:txBody>
      </p:sp>
      <p:grpSp>
        <p:nvGrpSpPr>
          <p:cNvPr id="4" name="Group 3">
            <a:extLst>
              <a:ext uri="{FF2B5EF4-FFF2-40B4-BE49-F238E27FC236}">
                <a16:creationId xmlns:a16="http://schemas.microsoft.com/office/drawing/2014/main" id="{8E48471F-3C2A-FFEE-8ACF-71F62D4F364F}"/>
              </a:ext>
            </a:extLst>
          </p:cNvPr>
          <p:cNvGrpSpPr/>
          <p:nvPr/>
        </p:nvGrpSpPr>
        <p:grpSpPr>
          <a:xfrm>
            <a:off x="507978" y="1240454"/>
            <a:ext cx="3923071" cy="2849766"/>
            <a:chOff x="586634" y="1643574"/>
            <a:chExt cx="3923071" cy="2849766"/>
          </a:xfrm>
        </p:grpSpPr>
        <p:sp>
          <p:nvSpPr>
            <p:cNvPr id="5" name="Rectangle: Rounded Corners 4">
              <a:extLst>
                <a:ext uri="{FF2B5EF4-FFF2-40B4-BE49-F238E27FC236}">
                  <a16:creationId xmlns:a16="http://schemas.microsoft.com/office/drawing/2014/main" id="{307ECD68-FF8B-9238-008A-F289E9DE8394}"/>
                </a:ext>
              </a:extLst>
            </p:cNvPr>
            <p:cNvSpPr/>
            <p:nvPr/>
          </p:nvSpPr>
          <p:spPr>
            <a:xfrm>
              <a:off x="586634" y="1643574"/>
              <a:ext cx="3923071" cy="2849766"/>
            </a:xfrm>
            <a:prstGeom prst="roundRect">
              <a:avLst/>
            </a:prstGeom>
            <a:solidFill>
              <a:srgbClr val="97E4FF"/>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0BEE4AB1-3C7D-6C5E-50AF-42809AADA605}"/>
                </a:ext>
              </a:extLst>
            </p:cNvPr>
            <p:cNvGrpSpPr/>
            <p:nvPr/>
          </p:nvGrpSpPr>
          <p:grpSpPr>
            <a:xfrm>
              <a:off x="612906" y="1700985"/>
              <a:ext cx="3841107" cy="2583271"/>
              <a:chOff x="612906" y="1700985"/>
              <a:chExt cx="3841107" cy="2583271"/>
            </a:xfrm>
          </p:grpSpPr>
          <p:sp>
            <p:nvSpPr>
              <p:cNvPr id="7" name="TextBox 6">
                <a:extLst>
                  <a:ext uri="{FF2B5EF4-FFF2-40B4-BE49-F238E27FC236}">
                    <a16:creationId xmlns:a16="http://schemas.microsoft.com/office/drawing/2014/main" id="{00093697-FF5D-E649-5501-0F32AB380B12}"/>
                  </a:ext>
                </a:extLst>
              </p:cNvPr>
              <p:cNvSpPr txBox="1"/>
              <p:nvPr/>
            </p:nvSpPr>
            <p:spPr>
              <a:xfrm>
                <a:off x="875072" y="1700985"/>
                <a:ext cx="3578941" cy="2583271"/>
              </a:xfrm>
              <a:prstGeom prst="rect">
                <a:avLst/>
              </a:prstGeom>
              <a:noFill/>
            </p:spPr>
            <p:txBody>
              <a:bodyPr wrap="square" rtlCol="0">
                <a:spAutoFit/>
              </a:bodyPr>
              <a:lstStyle/>
              <a:p>
                <a:pPr>
                  <a:lnSpc>
                    <a:spcPct val="114000"/>
                  </a:lnSpc>
                </a:pPr>
                <a:r>
                  <a:rPr lang="vi-VN" sz="3000" dirty="0">
                    <a:latin typeface="Cambria" panose="02040503050406030204" pitchFamily="18" charset="0"/>
                    <a:ea typeface="Cambria" panose="02040503050406030204" pitchFamily="18" charset="0"/>
                  </a:rPr>
                  <a:t>Xe có    </a:t>
                </a: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đèn</a:t>
                </a:r>
              </a:p>
              <a:p>
                <a:pPr>
                  <a:lnSpc>
                    <a:spcPct val="114000"/>
                  </a:lnSpc>
                </a:pPr>
                <a:r>
                  <a:rPr lang="vi-VN" sz="3000" dirty="0">
                    <a:latin typeface="Cambria" panose="02040503050406030204" pitchFamily="18" charset="0"/>
                    <a:ea typeface="Cambria" panose="02040503050406030204" pitchFamily="18" charset="0"/>
                  </a:rPr>
                  <a:t>Chân người: mắt cá</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chim, hình tròn</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người, hình lá.</a:t>
                </a:r>
              </a:p>
              <a:p>
                <a:pPr algn="r">
                  <a:lnSpc>
                    <a:spcPct val="114000"/>
                  </a:lnSpc>
                </a:pPr>
                <a:r>
                  <a:rPr lang="vi-VN" sz="2400" dirty="0">
                    <a:latin typeface="Cambria" panose="02040503050406030204" pitchFamily="18" charset="0"/>
                    <a:ea typeface="Cambria" panose="02040503050406030204" pitchFamily="18" charset="0"/>
                  </a:rPr>
                  <a:t>(Phạm Hổ)</a:t>
                </a:r>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A6A537D-F350-9CC8-3B96-B4E2CAF2A7D3}"/>
                  </a:ext>
                </a:extLst>
              </p:cNvPr>
              <p:cNvSpPr txBox="1"/>
              <p:nvPr/>
            </p:nvSpPr>
            <p:spPr>
              <a:xfrm>
                <a:off x="1799302" y="1759981"/>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(1)</a:t>
                </a:r>
                <a:endParaRPr lang="en-US" sz="1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5B71EB2-84AC-4B39-91F6-2122A675846D}"/>
                  </a:ext>
                </a:extLst>
              </p:cNvPr>
              <p:cNvSpPr txBox="1"/>
              <p:nvPr/>
            </p:nvSpPr>
            <p:spPr>
              <a:xfrm>
                <a:off x="612906" y="2795483"/>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(2)</a:t>
                </a:r>
                <a:endParaRPr lang="en-US" sz="1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7D66DE3-4221-33F3-AF14-B6391224B311}"/>
                  </a:ext>
                </a:extLst>
              </p:cNvPr>
              <p:cNvSpPr txBox="1"/>
              <p:nvPr/>
            </p:nvSpPr>
            <p:spPr>
              <a:xfrm>
                <a:off x="620250" y="3286458"/>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(3)</a:t>
                </a:r>
                <a:endParaRPr lang="en-US" sz="1600" dirty="0">
                  <a:latin typeface="Cambria" panose="02040503050406030204" pitchFamily="18" charset="0"/>
                  <a:ea typeface="Cambria" panose="02040503050406030204" pitchFamily="18" charset="0"/>
                </a:endParaRPr>
              </a:p>
            </p:txBody>
          </p:sp>
        </p:grpSp>
      </p:grpSp>
      <p:grpSp>
        <p:nvGrpSpPr>
          <p:cNvPr id="11" name="Group 10">
            <a:extLst>
              <a:ext uri="{FF2B5EF4-FFF2-40B4-BE49-F238E27FC236}">
                <a16:creationId xmlns:a16="http://schemas.microsoft.com/office/drawing/2014/main" id="{C5643425-3340-02C7-B768-C17FE6902D7C}"/>
              </a:ext>
            </a:extLst>
          </p:cNvPr>
          <p:cNvGrpSpPr/>
          <p:nvPr/>
        </p:nvGrpSpPr>
        <p:grpSpPr>
          <a:xfrm>
            <a:off x="4630179" y="1314832"/>
            <a:ext cx="7119371" cy="2716394"/>
            <a:chOff x="4708835" y="1629464"/>
            <a:chExt cx="7119371" cy="2716394"/>
          </a:xfrm>
        </p:grpSpPr>
        <p:sp>
          <p:nvSpPr>
            <p:cNvPr id="12" name="Rectangle: Rounded Corners 11">
              <a:extLst>
                <a:ext uri="{FF2B5EF4-FFF2-40B4-BE49-F238E27FC236}">
                  <a16:creationId xmlns:a16="http://schemas.microsoft.com/office/drawing/2014/main" id="{77919F10-4FEC-1B1F-E208-D88DE06081EE}"/>
                </a:ext>
              </a:extLst>
            </p:cNvPr>
            <p:cNvSpPr/>
            <p:nvPr/>
          </p:nvSpPr>
          <p:spPr>
            <a:xfrm>
              <a:off x="4708835" y="1629464"/>
              <a:ext cx="7119371" cy="2716394"/>
            </a:xfrm>
            <a:prstGeom prst="roundRect">
              <a:avLst/>
            </a:prstGeom>
            <a:solidFill>
              <a:schemeClr val="accent4">
                <a:lumMod val="60000"/>
                <a:lumOff val="4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7780D60-0D58-D9AE-AD00-F54784CADB87}"/>
                </a:ext>
              </a:extLst>
            </p:cNvPr>
            <p:cNvSpPr txBox="1"/>
            <p:nvPr/>
          </p:nvSpPr>
          <p:spPr>
            <a:xfrm>
              <a:off x="5014452" y="1730477"/>
              <a:ext cx="6459793" cy="2400657"/>
            </a:xfrm>
            <a:prstGeom prst="rect">
              <a:avLst/>
            </a:prstGeom>
            <a:noFill/>
          </p:spPr>
          <p:txBody>
            <a:bodyPr wrap="square" rtlCol="0">
              <a:spAutoFit/>
            </a:bodyPr>
            <a:lstStyle/>
            <a:p>
              <a:pPr algn="just"/>
              <a:r>
                <a:rPr lang="vi-VN" sz="3000" b="1" i="1" dirty="0">
                  <a:latin typeface="Cambria" panose="02040503050406030204" pitchFamily="18" charset="0"/>
                  <a:ea typeface="Cambria" panose="02040503050406030204" pitchFamily="18" charset="0"/>
                </a:rPr>
                <a:t>Mắt:</a:t>
              </a:r>
            </a:p>
            <a:p>
              <a:pPr algn="just"/>
              <a:r>
                <a:rPr lang="vi-VN" sz="3000" dirty="0">
                  <a:latin typeface="Cambria" panose="02040503050406030204" pitchFamily="18" charset="0"/>
                  <a:ea typeface="Cambria" panose="02040503050406030204" pitchFamily="18" charset="0"/>
                </a:rPr>
                <a:t>Nghĩa 1: cơ quan để nhìn của người hay động vật.</a:t>
              </a:r>
            </a:p>
            <a:p>
              <a:pPr algn="just"/>
              <a:r>
                <a:rPr lang="vi-VN" sz="3000" dirty="0">
                  <a:latin typeface="Cambria" panose="02040503050406030204" pitchFamily="18" charset="0"/>
                  <a:ea typeface="Cambria" panose="02040503050406030204" pitchFamily="18" charset="0"/>
                </a:rPr>
                <a:t>Nghĩa 2: chỗ lồi ra, giống hình con mắt ở một số vật.</a:t>
              </a:r>
              <a:endParaRPr lang="en-US" sz="30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92D7EAB-4943-284D-03B7-B368031D0C68}"/>
              </a:ext>
            </a:extLst>
          </p:cNvPr>
          <p:cNvGrpSpPr/>
          <p:nvPr/>
        </p:nvGrpSpPr>
        <p:grpSpPr>
          <a:xfrm>
            <a:off x="4210271" y="4279159"/>
            <a:ext cx="2109429" cy="646332"/>
            <a:chOff x="3711268" y="4352264"/>
            <a:chExt cx="2109429" cy="646332"/>
          </a:xfrm>
        </p:grpSpPr>
        <p:sp>
          <p:nvSpPr>
            <p:cNvPr id="14" name="isḷïdè">
              <a:extLst>
                <a:ext uri="{FF2B5EF4-FFF2-40B4-BE49-F238E27FC236}">
                  <a16:creationId xmlns:a16="http://schemas.microsoft.com/office/drawing/2014/main" id="{853C565D-C153-8EB3-71A3-7FBE2D5EF08C}"/>
                </a:ext>
              </a:extLst>
            </p:cNvPr>
            <p:cNvSpPr txBox="1"/>
            <p:nvPr/>
          </p:nvSpPr>
          <p:spPr bwMode="auto">
            <a:xfrm>
              <a:off x="3740764" y="4352264"/>
              <a:ext cx="2079933" cy="646332"/>
            </a:xfrm>
            <a:prstGeom prst="rect">
              <a:avLst/>
            </a:prstGeom>
            <a:solidFill>
              <a:schemeClr val="accent1"/>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15" name="TextBox 14">
              <a:extLst>
                <a:ext uri="{FF2B5EF4-FFF2-40B4-BE49-F238E27FC236}">
                  <a16:creationId xmlns:a16="http://schemas.microsoft.com/office/drawing/2014/main" id="{7CFEE093-07AF-7F4E-95E5-DA2EFD95753B}"/>
                </a:ext>
              </a:extLst>
            </p:cNvPr>
            <p:cNvSpPr txBox="1"/>
            <p:nvPr/>
          </p:nvSpPr>
          <p:spPr>
            <a:xfrm>
              <a:off x="3854245"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đèn</a:t>
              </a:r>
            </a:p>
          </p:txBody>
        </p:sp>
        <p:sp>
          <p:nvSpPr>
            <p:cNvPr id="16" name="TextBox 15">
              <a:extLst>
                <a:ext uri="{FF2B5EF4-FFF2-40B4-BE49-F238E27FC236}">
                  <a16:creationId xmlns:a16="http://schemas.microsoft.com/office/drawing/2014/main" id="{9D099163-E183-271A-E53F-A69FA7BBA075}"/>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C67CEAF-9184-4C7D-9F18-E00551FF24EC}"/>
              </a:ext>
            </a:extLst>
          </p:cNvPr>
          <p:cNvGrpSpPr/>
          <p:nvPr/>
        </p:nvGrpSpPr>
        <p:grpSpPr>
          <a:xfrm>
            <a:off x="6349196" y="4282581"/>
            <a:ext cx="2079932" cy="646332"/>
            <a:chOff x="6349196" y="4371069"/>
            <a:chExt cx="2079932" cy="646332"/>
          </a:xfrm>
        </p:grpSpPr>
        <p:sp>
          <p:nvSpPr>
            <p:cNvPr id="18" name="i$ḻíďè">
              <a:extLst>
                <a:ext uri="{FF2B5EF4-FFF2-40B4-BE49-F238E27FC236}">
                  <a16:creationId xmlns:a16="http://schemas.microsoft.com/office/drawing/2014/main" id="{C1F6C859-618B-C6E9-EB6B-CBE8EDC6BB7E}"/>
                </a:ext>
              </a:extLst>
            </p:cNvPr>
            <p:cNvSpPr/>
            <p:nvPr/>
          </p:nvSpPr>
          <p:spPr>
            <a:xfrm flipH="1">
              <a:off x="6349196" y="4371069"/>
              <a:ext cx="2079932" cy="646332"/>
            </a:xfrm>
            <a:prstGeom prst="homePlate">
              <a:avLst/>
            </a:prstGeom>
            <a:noFill/>
            <a:ln w="19050">
              <a:solidFill>
                <a:srgbClr val="FFC000"/>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9" name="TextBox 18">
              <a:extLst>
                <a:ext uri="{FF2B5EF4-FFF2-40B4-BE49-F238E27FC236}">
                  <a16:creationId xmlns:a16="http://schemas.microsoft.com/office/drawing/2014/main" id="{7C6EBA9F-E7A8-3D64-6DA7-03F2E9457ED8}"/>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2</a:t>
              </a:r>
              <a:endParaRPr lang="vi-VN" sz="3000" dirty="0">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BF14D16-C086-29C2-63F5-283F980CE106}"/>
              </a:ext>
            </a:extLst>
          </p:cNvPr>
          <p:cNvGrpSpPr/>
          <p:nvPr/>
        </p:nvGrpSpPr>
        <p:grpSpPr>
          <a:xfrm>
            <a:off x="5687779" y="5056443"/>
            <a:ext cx="2109429" cy="646332"/>
            <a:chOff x="3711268" y="4352264"/>
            <a:chExt cx="2109429" cy="646332"/>
          </a:xfrm>
        </p:grpSpPr>
        <p:sp>
          <p:nvSpPr>
            <p:cNvPr id="22" name="isḷïdè">
              <a:extLst>
                <a:ext uri="{FF2B5EF4-FFF2-40B4-BE49-F238E27FC236}">
                  <a16:creationId xmlns:a16="http://schemas.microsoft.com/office/drawing/2014/main" id="{94EAAAD5-339C-9B4C-C991-44D8FACF097F}"/>
                </a:ext>
              </a:extLst>
            </p:cNvPr>
            <p:cNvSpPr txBox="1"/>
            <p:nvPr/>
          </p:nvSpPr>
          <p:spPr bwMode="auto">
            <a:xfrm>
              <a:off x="3740764" y="4352264"/>
              <a:ext cx="2079933" cy="646332"/>
            </a:xfrm>
            <a:prstGeom prst="rect">
              <a:avLst/>
            </a:prstGeom>
            <a:solidFill>
              <a:schemeClr val="accent2">
                <a:lumMod val="60000"/>
                <a:lumOff val="4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23" name="TextBox 22">
              <a:extLst>
                <a:ext uri="{FF2B5EF4-FFF2-40B4-BE49-F238E27FC236}">
                  <a16:creationId xmlns:a16="http://schemas.microsoft.com/office/drawing/2014/main" id="{9269BA5E-6457-678D-1656-BB8499696A05}"/>
                </a:ext>
              </a:extLst>
            </p:cNvPr>
            <p:cNvSpPr txBox="1"/>
            <p:nvPr/>
          </p:nvSpPr>
          <p:spPr>
            <a:xfrm>
              <a:off x="3923069"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chim</a:t>
              </a:r>
            </a:p>
          </p:txBody>
        </p:sp>
        <p:sp>
          <p:nvSpPr>
            <p:cNvPr id="24" name="TextBox 23">
              <a:extLst>
                <a:ext uri="{FF2B5EF4-FFF2-40B4-BE49-F238E27FC236}">
                  <a16:creationId xmlns:a16="http://schemas.microsoft.com/office/drawing/2014/main" id="{90B7819B-50DC-19CA-13B2-F413C9277527}"/>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(2)</a:t>
              </a:r>
              <a:endParaRPr lang="en-US" sz="2000"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09A7B9C1-72BB-1D6B-583B-D8F4D5E12291}"/>
              </a:ext>
            </a:extLst>
          </p:cNvPr>
          <p:cNvGrpSpPr/>
          <p:nvPr/>
        </p:nvGrpSpPr>
        <p:grpSpPr>
          <a:xfrm>
            <a:off x="7826704" y="5059865"/>
            <a:ext cx="2079932" cy="646332"/>
            <a:chOff x="6349196" y="4371069"/>
            <a:chExt cx="2079932" cy="646332"/>
          </a:xfrm>
        </p:grpSpPr>
        <p:sp>
          <p:nvSpPr>
            <p:cNvPr id="26" name="i$ḻíďè">
              <a:extLst>
                <a:ext uri="{FF2B5EF4-FFF2-40B4-BE49-F238E27FC236}">
                  <a16:creationId xmlns:a16="http://schemas.microsoft.com/office/drawing/2014/main" id="{EA7A47E4-80FF-2589-0151-9120FEEC80DD}"/>
                </a:ext>
              </a:extLst>
            </p:cNvPr>
            <p:cNvSpPr/>
            <p:nvPr/>
          </p:nvSpPr>
          <p:spPr>
            <a:xfrm flipH="1">
              <a:off x="6349196" y="4371069"/>
              <a:ext cx="2079932" cy="646332"/>
            </a:xfrm>
            <a:prstGeom prst="homePlate">
              <a:avLst/>
            </a:prstGeom>
            <a:no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7" name="TextBox 26">
              <a:extLst>
                <a:ext uri="{FF2B5EF4-FFF2-40B4-BE49-F238E27FC236}">
                  <a16:creationId xmlns:a16="http://schemas.microsoft.com/office/drawing/2014/main" id="{2D7A6345-9C43-1016-DCEB-0B5C805AC91A}"/>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0C11EC6E-23AC-F77C-31B1-09BBDD40F9D0}"/>
              </a:ext>
            </a:extLst>
          </p:cNvPr>
          <p:cNvGrpSpPr/>
          <p:nvPr/>
        </p:nvGrpSpPr>
        <p:grpSpPr>
          <a:xfrm>
            <a:off x="6742494" y="5819196"/>
            <a:ext cx="2237243" cy="667708"/>
            <a:chOff x="3681772" y="4330888"/>
            <a:chExt cx="2237243" cy="667708"/>
          </a:xfrm>
        </p:grpSpPr>
        <p:sp>
          <p:nvSpPr>
            <p:cNvPr id="29" name="isḷïdè">
              <a:extLst>
                <a:ext uri="{FF2B5EF4-FFF2-40B4-BE49-F238E27FC236}">
                  <a16:creationId xmlns:a16="http://schemas.microsoft.com/office/drawing/2014/main" id="{17B3F2DB-3F9C-910B-1CFF-0EA44AE0277E}"/>
                </a:ext>
              </a:extLst>
            </p:cNvPr>
            <p:cNvSpPr txBox="1"/>
            <p:nvPr/>
          </p:nvSpPr>
          <p:spPr bwMode="auto">
            <a:xfrm>
              <a:off x="3740764" y="4352264"/>
              <a:ext cx="2079933" cy="646332"/>
            </a:xfrm>
            <a:prstGeom prst="rect">
              <a:avLst/>
            </a:prstGeom>
            <a:solidFill>
              <a:schemeClr val="accent3">
                <a:lumMod val="40000"/>
                <a:lumOff val="6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30" name="TextBox 29">
              <a:extLst>
                <a:ext uri="{FF2B5EF4-FFF2-40B4-BE49-F238E27FC236}">
                  <a16:creationId xmlns:a16="http://schemas.microsoft.com/office/drawing/2014/main" id="{78A64DDE-630A-C94A-9151-8DF7262F24EF}"/>
                </a:ext>
              </a:extLst>
            </p:cNvPr>
            <p:cNvSpPr txBox="1"/>
            <p:nvPr/>
          </p:nvSpPr>
          <p:spPr>
            <a:xfrm>
              <a:off x="3839082" y="4406977"/>
              <a:ext cx="2079933"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người</a:t>
              </a:r>
            </a:p>
          </p:txBody>
        </p:sp>
        <p:sp>
          <p:nvSpPr>
            <p:cNvPr id="31" name="TextBox 30">
              <a:extLst>
                <a:ext uri="{FF2B5EF4-FFF2-40B4-BE49-F238E27FC236}">
                  <a16:creationId xmlns:a16="http://schemas.microsoft.com/office/drawing/2014/main" id="{EA79049B-ACFC-8B58-94E4-B3DCBA76F218}"/>
                </a:ext>
              </a:extLst>
            </p:cNvPr>
            <p:cNvSpPr txBox="1"/>
            <p:nvPr/>
          </p:nvSpPr>
          <p:spPr>
            <a:xfrm>
              <a:off x="3681772" y="4330888"/>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(3)</a:t>
              </a:r>
              <a:endParaRPr lang="en-US" sz="2000" dirty="0">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D517CF60-E464-F2E5-08F7-A5CCBC47FC28}"/>
              </a:ext>
            </a:extLst>
          </p:cNvPr>
          <p:cNvGrpSpPr/>
          <p:nvPr/>
        </p:nvGrpSpPr>
        <p:grpSpPr>
          <a:xfrm>
            <a:off x="8910915" y="5843994"/>
            <a:ext cx="2079932" cy="646332"/>
            <a:chOff x="6349196" y="4371069"/>
            <a:chExt cx="2079932" cy="646332"/>
          </a:xfrm>
        </p:grpSpPr>
        <p:sp>
          <p:nvSpPr>
            <p:cNvPr id="33" name="i$ḻíďè">
              <a:extLst>
                <a:ext uri="{FF2B5EF4-FFF2-40B4-BE49-F238E27FC236}">
                  <a16:creationId xmlns:a16="http://schemas.microsoft.com/office/drawing/2014/main" id="{F56CD3FB-FE50-38CF-D025-019308D999E6}"/>
                </a:ext>
              </a:extLst>
            </p:cNvPr>
            <p:cNvSpPr/>
            <p:nvPr/>
          </p:nvSpPr>
          <p:spPr>
            <a:xfrm flipH="1">
              <a:off x="6349196" y="4371069"/>
              <a:ext cx="2079932" cy="646332"/>
            </a:xfrm>
            <a:prstGeom prst="homePlate">
              <a:avLst/>
            </a:prstGeom>
            <a:no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34" name="TextBox 33">
              <a:extLst>
                <a:ext uri="{FF2B5EF4-FFF2-40B4-BE49-F238E27FC236}">
                  <a16:creationId xmlns:a16="http://schemas.microsoft.com/office/drawing/2014/main" id="{D831B931-66BC-39C4-22F4-7F39ECEA8051}"/>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14523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1+#ppt_w/2"/>
                                          </p:val>
                                        </p:tav>
                                        <p:tav tm="100000">
                                          <p:val>
                                            <p:strVal val="#ppt_x"/>
                                          </p:val>
                                        </p:tav>
                                      </p:tavLst>
                                    </p:anim>
                                    <p:anim calcmode="lin" valueType="num">
                                      <p:cBhvr additive="base">
                                        <p:cTn id="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lose up of a yellow bird's eye&#10;&#10;Description automatically generated">
            <a:extLst>
              <a:ext uri="{FF2B5EF4-FFF2-40B4-BE49-F238E27FC236}">
                <a16:creationId xmlns:a16="http://schemas.microsoft.com/office/drawing/2014/main" id="{EC81E48E-E38E-0CD3-5204-2DC5A2845E2C}"/>
              </a:ext>
            </a:extLst>
          </p:cNvPr>
          <p:cNvPicPr>
            <a:picLocks noChangeAspect="1"/>
          </p:cNvPicPr>
          <p:nvPr/>
        </p:nvPicPr>
        <p:blipFill>
          <a:blip r:embed="rId2" cstate="hqprint">
            <a:extLst>
              <a:ext uri="{28A0092B-C50C-407E-A947-70E740481C1C}">
                <a14:useLocalDpi xmlns:a14="http://schemas.microsoft.com/office/drawing/2010/main" val="0"/>
              </a:ext>
            </a:extLst>
          </a:blip>
          <a:srcRect t="10853" r="-2" b="9489"/>
          <a:stretch/>
        </p:blipFill>
        <p:spPr>
          <a:xfrm>
            <a:off x="321731" y="3311270"/>
            <a:ext cx="5674897" cy="3017405"/>
          </a:xfrm>
          <a:prstGeom prst="rect">
            <a:avLst/>
          </a:prstGeom>
        </p:spPr>
      </p:pic>
      <p:pic>
        <p:nvPicPr>
          <p:cNvPr id="7" name="Picture 6" descr="A close-up of a blue eye&#10;&#10;Description automatically generated">
            <a:extLst>
              <a:ext uri="{FF2B5EF4-FFF2-40B4-BE49-F238E27FC236}">
                <a16:creationId xmlns:a16="http://schemas.microsoft.com/office/drawing/2014/main" id="{CF884CA2-D77C-4F57-62FD-FEC8BEB70553}"/>
              </a:ext>
            </a:extLst>
          </p:cNvPr>
          <p:cNvPicPr>
            <a:picLocks noChangeAspect="1"/>
          </p:cNvPicPr>
          <p:nvPr/>
        </p:nvPicPr>
        <p:blipFill>
          <a:blip r:embed="rId3">
            <a:extLst>
              <a:ext uri="{28A0092B-C50C-407E-A947-70E740481C1C}">
                <a14:useLocalDpi xmlns:a14="http://schemas.microsoft.com/office/drawing/2010/main" val="0"/>
              </a:ext>
            </a:extLst>
          </a:blip>
          <a:srcRect t="12019" r="-2" b="14327"/>
          <a:stretch/>
        </p:blipFill>
        <p:spPr>
          <a:xfrm>
            <a:off x="321731" y="321733"/>
            <a:ext cx="5674897" cy="2789954"/>
          </a:xfrm>
          <a:prstGeom prst="rect">
            <a:avLst/>
          </a:prstGeom>
        </p:spPr>
      </p:pic>
      <p:pic>
        <p:nvPicPr>
          <p:cNvPr id="3" name="Picture 2" descr="A close up of a headlight of a green car&#10;&#10;Description automatically generated">
            <a:extLst>
              <a:ext uri="{FF2B5EF4-FFF2-40B4-BE49-F238E27FC236}">
                <a16:creationId xmlns:a16="http://schemas.microsoft.com/office/drawing/2014/main" id="{3833F8A8-A215-E47F-E84E-994D5EB0A828}"/>
              </a:ext>
            </a:extLst>
          </p:cNvPr>
          <p:cNvPicPr>
            <a:picLocks noChangeAspect="1"/>
          </p:cNvPicPr>
          <p:nvPr/>
        </p:nvPicPr>
        <p:blipFill>
          <a:blip r:embed="rId4" cstate="hqprint">
            <a:extLst>
              <a:ext uri="{28A0092B-C50C-407E-A947-70E740481C1C}">
                <a14:useLocalDpi xmlns:a14="http://schemas.microsoft.com/office/drawing/2010/main" val="0"/>
              </a:ext>
            </a:extLst>
          </a:blip>
          <a:srcRect l="26795" r="19817" b="1"/>
          <a:stretch/>
        </p:blipFill>
        <p:spPr>
          <a:xfrm>
            <a:off x="6195373" y="321733"/>
            <a:ext cx="5674897" cy="5979074"/>
          </a:xfrm>
          <a:prstGeom prst="rect">
            <a:avLst/>
          </a:prstGeom>
        </p:spPr>
      </p:pic>
      <p:sp>
        <p:nvSpPr>
          <p:cNvPr id="8" name="TextBox 7">
            <a:extLst>
              <a:ext uri="{FF2B5EF4-FFF2-40B4-BE49-F238E27FC236}">
                <a16:creationId xmlns:a16="http://schemas.microsoft.com/office/drawing/2014/main" id="{45E985D9-E0BD-8C0D-65A4-03460A5BF0BD}"/>
              </a:ext>
            </a:extLst>
          </p:cNvPr>
          <p:cNvSpPr txBox="1"/>
          <p:nvPr/>
        </p:nvSpPr>
        <p:spPr>
          <a:xfrm>
            <a:off x="1553035" y="2698913"/>
            <a:ext cx="2836984"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người</a:t>
            </a:r>
            <a:endParaRPr lang="en-US" sz="3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2A2DAE5-C43A-858A-4382-850DE522C732}"/>
              </a:ext>
            </a:extLst>
          </p:cNvPr>
          <p:cNvSpPr txBox="1"/>
          <p:nvPr/>
        </p:nvSpPr>
        <p:spPr>
          <a:xfrm>
            <a:off x="1889532" y="6300807"/>
            <a:ext cx="2836984"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chim</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1E0372E-307F-6FA9-7974-EEEFDE2583EC}"/>
              </a:ext>
            </a:extLst>
          </p:cNvPr>
          <p:cNvSpPr txBox="1"/>
          <p:nvPr/>
        </p:nvSpPr>
        <p:spPr>
          <a:xfrm>
            <a:off x="6711189" y="6275293"/>
            <a:ext cx="4554688"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đèn (xe ô tô)</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637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889</TotalTime>
  <Words>1622</Words>
  <Application>Microsoft Office PowerPoint</Application>
  <PresentationFormat>Widescreen</PresentationFormat>
  <Paragraphs>167</Paragraphs>
  <Slides>34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等线</vt:lpstr>
      <vt:lpstr>Arial</vt:lpstr>
      <vt:lpstr>Cambria</vt:lpstr>
      <vt:lpstr>Tahoma</vt:lpstr>
      <vt:lpstr>Wingdings</vt:lpstr>
      <vt:lpstr>思源黑体 CN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XYZ</dc:creator>
  <cp:lastModifiedBy>Mrs HAI ANH</cp:lastModifiedBy>
  <cp:revision>63</cp:revision>
  <dcterms:created xsi:type="dcterms:W3CDTF">2020-01-22T07:16:24Z</dcterms:created>
  <dcterms:modified xsi:type="dcterms:W3CDTF">2025-10-27T04:51:40Z</dcterms:modified>
</cp:coreProperties>
</file>