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318" r:id="rId2"/>
    <p:sldId id="314" r:id="rId3"/>
    <p:sldId id="288" r:id="rId4"/>
    <p:sldId id="315" r:id="rId5"/>
    <p:sldId id="316" r:id="rId6"/>
    <p:sldId id="290" r:id="rId7"/>
    <p:sldId id="293" r:id="rId8"/>
    <p:sldId id="319" r:id="rId9"/>
    <p:sldId id="320" r:id="rId10"/>
    <p:sldId id="303" r:id="rId11"/>
    <p:sldId id="298" r:id="rId12"/>
    <p:sldId id="299" r:id="rId13"/>
    <p:sldId id="300" r:id="rId14"/>
    <p:sldId id="321" r:id="rId15"/>
    <p:sldId id="304" r:id="rId16"/>
    <p:sldId id="308" r:id="rId17"/>
    <p:sldId id="322" r:id="rId18"/>
    <p:sldId id="323" r:id="rId19"/>
    <p:sldId id="312" r:id="rId20"/>
    <p:sldId id="30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8F26"/>
    <a:srgbClr val="A06100"/>
    <a:srgbClr val="FF0066"/>
    <a:srgbClr val="F25549"/>
    <a:srgbClr val="FFFFFF"/>
    <a:srgbClr val="608E21"/>
    <a:srgbClr val="E8F5ED"/>
    <a:srgbClr val="FFAD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80" autoAdjust="0"/>
    <p:restoredTop sz="86424" autoAdjust="0"/>
  </p:normalViewPr>
  <p:slideViewPr>
    <p:cSldViewPr snapToGrid="0">
      <p:cViewPr varScale="1">
        <p:scale>
          <a:sx n="64" d="100"/>
          <a:sy n="64" d="100"/>
        </p:scale>
        <p:origin x="825" y="4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99358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71961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空白">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51849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772823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D2EF945-E5DE-B1AB-3113-A45B85E0EDE5}"/>
              </a:ext>
            </a:extLst>
          </p:cNvPr>
          <p:cNvSpPr>
            <a:spLocks noGrp="1"/>
          </p:cNvSpPr>
          <p:nvPr>
            <p:ph type="ftr" sz="quarter" idx="11"/>
          </p:nvPr>
        </p:nvSpPr>
        <p:spPr>
          <a:xfrm>
            <a:off x="2082800" y="4237567"/>
            <a:ext cx="1930400" cy="243417"/>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5718FDA-591B-B1DB-25AE-12D88ECF7C77}"/>
              </a:ext>
            </a:extLst>
          </p:cNvPr>
          <p:cNvSpPr>
            <a:spLocks noGrp="1"/>
          </p:cNvSpPr>
          <p:nvPr>
            <p:ph type="sldNum" sz="quarter" idx="12"/>
          </p:nvPr>
        </p:nvSpPr>
        <p:spPr>
          <a:xfrm>
            <a:off x="4368800" y="4237567"/>
            <a:ext cx="1422400" cy="243417"/>
          </a:xfrm>
          <a:prstGeom prst="rect">
            <a:avLst/>
          </a:prstGeom>
        </p:spPr>
        <p:txBody>
          <a:bodyPr/>
          <a:lstStyle/>
          <a:p>
            <a:fld id="{09C6AB30-58F0-4D51-9DB7-22984DF57313}" type="slidenum">
              <a:rPr lang="en-US" smtClean="0"/>
              <a:t>‹#›</a:t>
            </a:fld>
            <a:endParaRPr lang="en-US"/>
          </a:p>
        </p:txBody>
      </p:sp>
    </p:spTree>
    <p:extLst>
      <p:ext uri="{BB962C8B-B14F-4D97-AF65-F5344CB8AC3E}">
        <p14:creationId xmlns:p14="http://schemas.microsoft.com/office/powerpoint/2010/main" val="4256010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pic>
        <p:nvPicPr>
          <p:cNvPr id="6" name="Picture 5">
            <a:extLst>
              <a:ext uri="{FF2B5EF4-FFF2-40B4-BE49-F238E27FC236}">
                <a16:creationId xmlns:a16="http://schemas.microsoft.com/office/drawing/2014/main" id="{F36BD8CF-CC01-BD32-A3E2-1C880F6231EC}"/>
              </a:ext>
            </a:extLst>
          </p:cNvPr>
          <p:cNvPicPr>
            <a:picLocks noChangeAspect="1"/>
          </p:cNvPicPr>
          <p:nvPr userDrawn="1"/>
        </p:nvPicPr>
        <p:blipFill>
          <a:blip r:embed="rId7"/>
          <a:stretch>
            <a:fillRect/>
          </a:stretch>
        </p:blipFill>
        <p:spPr>
          <a:xfrm>
            <a:off x="0" y="0"/>
            <a:ext cx="12192000" cy="6857999"/>
          </a:xfrm>
          <a:prstGeom prst="rect">
            <a:avLst/>
          </a:prstGeom>
        </p:spPr>
      </p:pic>
      <p:pic>
        <p:nvPicPr>
          <p:cNvPr id="18" name="Picture 6">
            <a:extLst>
              <a:ext uri="{FF2B5EF4-FFF2-40B4-BE49-F238E27FC236}">
                <a16:creationId xmlns:a16="http://schemas.microsoft.com/office/drawing/2014/main" id="{26A5C72A-1330-3B96-A71F-A173C341D276}"/>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9" name="Picture 6">
            <a:extLst>
              <a:ext uri="{FF2B5EF4-FFF2-40B4-BE49-F238E27FC236}">
                <a16:creationId xmlns:a16="http://schemas.microsoft.com/office/drawing/2014/main" id="{ADEC4183-0E5A-7258-5617-DACA2277AC9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20" name="Picture 6">
            <a:extLst>
              <a:ext uri="{FF2B5EF4-FFF2-40B4-BE49-F238E27FC236}">
                <a16:creationId xmlns:a16="http://schemas.microsoft.com/office/drawing/2014/main" id="{84D9F6F3-B831-0E93-D52E-D5257298F13C}"/>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21" name="Picture 6">
            <a:extLst>
              <a:ext uri="{FF2B5EF4-FFF2-40B4-BE49-F238E27FC236}">
                <a16:creationId xmlns:a16="http://schemas.microsoft.com/office/drawing/2014/main" id="{22E41342-E687-AB80-92A2-76529C2ECB75}"/>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22" name="Picture 6">
            <a:extLst>
              <a:ext uri="{FF2B5EF4-FFF2-40B4-BE49-F238E27FC236}">
                <a16:creationId xmlns:a16="http://schemas.microsoft.com/office/drawing/2014/main" id="{1B4B4821-2EA4-4405-DBDE-09F0063683A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23" name="Picture 6">
            <a:extLst>
              <a:ext uri="{FF2B5EF4-FFF2-40B4-BE49-F238E27FC236}">
                <a16:creationId xmlns:a16="http://schemas.microsoft.com/office/drawing/2014/main" id="{B983A0FD-4ADF-75E3-4802-2222F685183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4" name="Picture 6">
            <a:extLst>
              <a:ext uri="{FF2B5EF4-FFF2-40B4-BE49-F238E27FC236}">
                <a16:creationId xmlns:a16="http://schemas.microsoft.com/office/drawing/2014/main" id="{51929556-5910-604E-F4C0-6D8E02D7DA2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5" name="Picture 6">
            <a:extLst>
              <a:ext uri="{FF2B5EF4-FFF2-40B4-BE49-F238E27FC236}">
                <a16:creationId xmlns:a16="http://schemas.microsoft.com/office/drawing/2014/main" id="{DF2C3EC3-F910-DE11-8DE5-872A592C7AAA}"/>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spTree>
    <p:extLst>
      <p:ext uri="{BB962C8B-B14F-4D97-AF65-F5344CB8AC3E}">
        <p14:creationId xmlns:p14="http://schemas.microsoft.com/office/powerpoint/2010/main" val="61807227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microsoft.com/office/2007/relationships/hdphoto" Target="../media/hdphoto2.wdp"/><Relationship Id="rId4" Type="http://schemas.microsoft.com/office/2007/relationships/hdphoto" Target="../media/hdphoto1.wdp"/><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5.xml"/><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png"/><Relationship Id="rId1" Type="http://schemas.openxmlformats.org/officeDocument/2006/relationships/slideLayout" Target="../slideLayouts/slideLayout2.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7.png"/><Relationship Id="rId1" Type="http://schemas.openxmlformats.org/officeDocument/2006/relationships/slideLayout" Target="../slideLayouts/slideLayout5.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e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8.png"/><Relationship Id="rId1" Type="http://schemas.openxmlformats.org/officeDocument/2006/relationships/slideLayout" Target="../slideLayouts/slideLayout5.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Layout" Target="../slideLayouts/slideLayout2.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yellow leaves and a path&#10;&#10;Description automatically generated with medium confidence">
            <a:extLst>
              <a:ext uri="{FF2B5EF4-FFF2-40B4-BE49-F238E27FC236}">
                <a16:creationId xmlns:a16="http://schemas.microsoft.com/office/drawing/2014/main" id="{7F6A0E26-6A3E-3F7C-A284-89C64F957AB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tree with leaves falling&#10;&#10;Description automatically generated">
            <a:extLst>
              <a:ext uri="{FF2B5EF4-FFF2-40B4-BE49-F238E27FC236}">
                <a16:creationId xmlns:a16="http://schemas.microsoft.com/office/drawing/2014/main" id="{F1A4C2A5-F7B8-C257-0ADE-117DF0B2D3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600" b="99500" l="300" r="99050">
                        <a14:foregroundMark x1="82600" y1="900" x2="52800" y2="9350"/>
                        <a14:foregroundMark x1="63650" y1="600" x2="65250" y2="4000"/>
                        <a14:foregroundMark x1="87200" y1="6950" x2="87350" y2="11850"/>
                        <a14:foregroundMark x1="95661" y1="13331" x2="98550" y2="12750"/>
                        <a14:foregroundMark x1="98550" y1="12750" x2="98900" y2="12600"/>
                        <a14:foregroundMark x1="9250" y1="42350" x2="1100" y2="64150"/>
                        <a14:foregroundMark x1="1100" y1="64150" x2="2450" y2="92000"/>
                        <a14:foregroundMark x1="3650" y1="96150" x2="5400" y2="99550"/>
                        <a14:foregroundMark x1="24650" y1="7850" x2="28800" y2="15400"/>
                        <a14:foregroundMark x1="28200" y1="14800" x2="11350" y2="43400"/>
                        <a14:foregroundMark x1="18600" y1="32900" x2="46050" y2="11650"/>
                        <a14:foregroundMark x1="46050" y1="11650" x2="53550" y2="8750"/>
                        <a14:foregroundMark x1="53550" y1="8750" x2="54000" y2="8750"/>
                        <a14:foregroundMark x1="53700" y1="11100" x2="67450" y2="13350"/>
                        <a14:foregroundMark x1="67450" y1="13350" x2="75200" y2="12250"/>
                        <a14:foregroundMark x1="75200" y1="12250" x2="75650" y2="10950"/>
                        <a14:foregroundMark x1="78150" y1="12300" x2="84950" y2="10350"/>
                        <a14:foregroundMark x1="84950" y1="10350" x2="84950" y2="10350"/>
                        <a14:foregroundMark x1="6750" y1="14650" x2="7350" y2="18350"/>
                        <a14:foregroundMark x1="350" y1="18800" x2="2750" y2="19100"/>
                        <a14:foregroundMark x1="98000" y1="47250" x2="99050" y2="45500"/>
                        <a14:foregroundMark x1="72350" y1="87700" x2="76050" y2="93800"/>
                        <a14:foregroundMark x1="76050" y1="93800" x2="76050" y2="93800"/>
                        <a14:foregroundMark x1="79950" y1="84900" x2="84050" y2="85200"/>
                        <a14:foregroundMark x1="25850" y1="83400" x2="26750" y2="88000"/>
                        <a14:foregroundMark x1="17400" y1="81950" x2="19200" y2="83550"/>
                        <a14:foregroundMark x1="84500" y1="44900" x2="86150" y2="42650"/>
                        <a14:foregroundMark x1="84950" y1="52900" x2="88050" y2="54050"/>
                        <a14:backgroundMark x1="63650" y1="18200" x2="83300" y2="26650"/>
                        <a14:backgroundMark x1="83300" y1="26650" x2="83500" y2="26650"/>
                        <a14:backgroundMark x1="94000" y1="2350" x2="97100" y2="7250"/>
                        <a14:backgroundMark x1="4800" y1="2800" x2="20950" y2="14200"/>
                        <a14:backgroundMark x1="4050" y1="35100" x2="3350" y2="45950"/>
                        <a14:backgroundMark x1="17250" y1="55850" x2="63250" y2="49650"/>
                        <a14:backgroundMark x1="63250" y1="49650" x2="70550" y2="50500"/>
                        <a14:backgroundMark x1="70550" y1="50500" x2="72050" y2="51550"/>
                        <a14:backgroundMark x1="70750" y1="1800" x2="78500" y2="800"/>
                        <a14:backgroundMark x1="78500" y1="800" x2="78750" y2="300"/>
                        <a14:backgroundMark x1="82000" y1="12900" x2="91600" y2="13650"/>
                        <a14:backgroundMark x1="91600" y1="13650" x2="95650" y2="13350"/>
                      </a14:backgroundRemoval>
                    </a14:imgEffect>
                  </a14:imgLayer>
                </a14:imgProps>
              </a:ext>
              <a:ext uri="{28A0092B-C50C-407E-A947-70E740481C1C}">
                <a14:useLocalDpi xmlns:a14="http://schemas.microsoft.com/office/drawing/2010/main" val="0"/>
              </a:ext>
            </a:extLst>
          </a:blip>
          <a:srcRect l="18196" t="40926"/>
          <a:stretch/>
        </p:blipFill>
        <p:spPr>
          <a:xfrm>
            <a:off x="123336" y="3386552"/>
            <a:ext cx="5090160" cy="3675814"/>
          </a:xfrm>
          <a:prstGeom prst="rect">
            <a:avLst/>
          </a:prstGeom>
        </p:spPr>
      </p:pic>
      <p:pic>
        <p:nvPicPr>
          <p:cNvPr id="5" name="Picture 4">
            <a:extLst>
              <a:ext uri="{FF2B5EF4-FFF2-40B4-BE49-F238E27FC236}">
                <a16:creationId xmlns:a16="http://schemas.microsoft.com/office/drawing/2014/main" id="{9CCAE855-0872-71E1-7939-88D5D9BC49F2}"/>
              </a:ext>
            </a:extLst>
          </p:cNvPr>
          <p:cNvPicPr>
            <a:picLocks noChangeAspect="1"/>
          </p:cNvPicPr>
          <p:nvPr/>
        </p:nvPicPr>
        <p:blipFill>
          <a:blip r:embed="rId5"/>
          <a:stretch>
            <a:fillRect/>
          </a:stretch>
        </p:blipFill>
        <p:spPr>
          <a:xfrm>
            <a:off x="2313772" y="1039500"/>
            <a:ext cx="7848936" cy="3711244"/>
          </a:xfrm>
          <a:prstGeom prst="rect">
            <a:avLst/>
          </a:prstGeom>
        </p:spPr>
      </p:pic>
      <p:pic>
        <p:nvPicPr>
          <p:cNvPr id="6" name="Picture 5">
            <a:extLst>
              <a:ext uri="{FF2B5EF4-FFF2-40B4-BE49-F238E27FC236}">
                <a16:creationId xmlns:a16="http://schemas.microsoft.com/office/drawing/2014/main" id="{D1136B28-5A80-32D5-3676-1E453DDCFADA}"/>
              </a:ext>
            </a:extLst>
          </p:cNvPr>
          <p:cNvPicPr>
            <a:picLocks noChangeAspect="1"/>
          </p:cNvPicPr>
          <p:nvPr/>
        </p:nvPicPr>
        <p:blipFill>
          <a:blip r:embed="rId6"/>
          <a:stretch>
            <a:fillRect/>
          </a:stretch>
        </p:blipFill>
        <p:spPr>
          <a:xfrm>
            <a:off x="4627851" y="552450"/>
            <a:ext cx="2620062" cy="1297710"/>
          </a:xfrm>
          <a:prstGeom prst="rect">
            <a:avLst/>
          </a:prstGeom>
        </p:spPr>
      </p:pic>
      <p:pic>
        <p:nvPicPr>
          <p:cNvPr id="7" name="Picture 6">
            <a:extLst>
              <a:ext uri="{FF2B5EF4-FFF2-40B4-BE49-F238E27FC236}">
                <a16:creationId xmlns:a16="http://schemas.microsoft.com/office/drawing/2014/main" id="{8BDBEB28-EB35-53F4-C268-78FBBB88E099}"/>
              </a:ext>
            </a:extLst>
          </p:cNvPr>
          <p:cNvPicPr>
            <a:picLocks noChangeAspect="1"/>
          </p:cNvPicPr>
          <p:nvPr/>
        </p:nvPicPr>
        <p:blipFill>
          <a:blip r:embed="rId7"/>
          <a:stretch>
            <a:fillRect/>
          </a:stretch>
        </p:blipFill>
        <p:spPr>
          <a:xfrm>
            <a:off x="10672583" y="-236007"/>
            <a:ext cx="1640581" cy="1624338"/>
          </a:xfrm>
          <a:prstGeom prst="rect">
            <a:avLst/>
          </a:prstGeom>
        </p:spPr>
      </p:pic>
      <p:pic>
        <p:nvPicPr>
          <p:cNvPr id="8" name="Picture 7">
            <a:extLst>
              <a:ext uri="{FF2B5EF4-FFF2-40B4-BE49-F238E27FC236}">
                <a16:creationId xmlns:a16="http://schemas.microsoft.com/office/drawing/2014/main" id="{D9F09260-06FB-BA0E-492E-25BA25AD6197}"/>
              </a:ext>
            </a:extLst>
          </p:cNvPr>
          <p:cNvPicPr>
            <a:picLocks noChangeAspect="1"/>
          </p:cNvPicPr>
          <p:nvPr/>
        </p:nvPicPr>
        <p:blipFill>
          <a:blip r:embed="rId8"/>
          <a:stretch>
            <a:fillRect/>
          </a:stretch>
        </p:blipFill>
        <p:spPr>
          <a:xfrm>
            <a:off x="6131542" y="3709475"/>
            <a:ext cx="2572735" cy="816935"/>
          </a:xfrm>
          <a:prstGeom prst="rect">
            <a:avLst/>
          </a:prstGeom>
        </p:spPr>
      </p:pic>
      <p:pic>
        <p:nvPicPr>
          <p:cNvPr id="9" name="Picture 8" descr="Cartoon children walking on a path in a park&#10;&#10;Description automatically generated">
            <a:extLst>
              <a:ext uri="{FF2B5EF4-FFF2-40B4-BE49-F238E27FC236}">
                <a16:creationId xmlns:a16="http://schemas.microsoft.com/office/drawing/2014/main" id="{4759017D-C99F-6ADB-6E0C-09EBD361061F}"/>
              </a:ext>
            </a:extLst>
          </p:cNvPr>
          <p:cNvPicPr>
            <a:picLocks noChangeAspect="1"/>
          </p:cNvPicPr>
          <p:nvPr/>
        </p:nvPicPr>
        <p:blipFill rotWithShape="1">
          <a:blip r:embed="rId9" cstate="hqprint">
            <a:extLst>
              <a:ext uri="{BEBA8EAE-BF5A-486C-A8C5-ECC9F3942E4B}">
                <a14:imgProps xmlns:a14="http://schemas.microsoft.com/office/drawing/2010/main">
                  <a14:imgLayer r:embed="rId10">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7756501" y="2596123"/>
            <a:ext cx="4361388" cy="4598072"/>
          </a:xfrm>
          <a:prstGeom prst="rect">
            <a:avLst/>
          </a:prstGeom>
        </p:spPr>
      </p:pic>
      <p:pic>
        <p:nvPicPr>
          <p:cNvPr id="11" name="Picture 10" descr="Cartoon children running on a path in the woods&#10;&#10;Description automatically generated">
            <a:extLst>
              <a:ext uri="{FF2B5EF4-FFF2-40B4-BE49-F238E27FC236}">
                <a16:creationId xmlns:a16="http://schemas.microsoft.com/office/drawing/2014/main" id="{1BFAD613-5884-1291-24A8-9DB4470A079D}"/>
              </a:ext>
            </a:extLst>
          </p:cNvPr>
          <p:cNvPicPr>
            <a:picLocks noChangeAspect="1"/>
          </p:cNvPicPr>
          <p:nvPr/>
        </p:nvPicPr>
        <p:blipFill rotWithShape="1">
          <a:blip r:embed="rId11" cstate="hqprint">
            <a:extLst>
              <a:ext uri="{BEBA8EAE-BF5A-486C-A8C5-ECC9F3942E4B}">
                <a14:imgProps xmlns:a14="http://schemas.microsoft.com/office/drawing/2010/main">
                  <a14:imgLayer r:embed="rId12">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4184615" y="3590330"/>
            <a:ext cx="3342653" cy="3292763"/>
          </a:xfrm>
          <a:prstGeom prst="rect">
            <a:avLst/>
          </a:prstGeom>
        </p:spPr>
      </p:pic>
    </p:spTree>
    <p:extLst>
      <p:ext uri="{BB962C8B-B14F-4D97-AF65-F5344CB8AC3E}">
        <p14:creationId xmlns:p14="http://schemas.microsoft.com/office/powerpoint/2010/main" val="2686384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Scale>
                                      <p:cBhvr>
                                        <p:cTn id="12"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5"/>
                                        </p:tgtEl>
                                        <p:attrNameLst>
                                          <p:attrName>ppt_x</p:attrName>
                                          <p:attrName>ppt_y</p:attrName>
                                        </p:attrNameLst>
                                      </p:cBhvr>
                                    </p:animMotion>
                                    <p:animEffect transition="in" filter="fade">
                                      <p:cBhvr>
                                        <p:cTn id="14" dur="1000"/>
                                        <p:tgtEl>
                                          <p:spTgt spid="5"/>
                                        </p:tgtEl>
                                      </p:cBhvr>
                                    </p:animEffect>
                                  </p:childTnLst>
                                </p:cTn>
                              </p:par>
                              <p:par>
                                <p:cTn id="15" presetID="5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Scale>
                                      <p:cBhvr>
                                        <p:cTn id="17"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8"/>
                                        </p:tgtEl>
                                        <p:attrNameLst>
                                          <p:attrName>ppt_x</p:attrName>
                                          <p:attrName>ppt_y</p:attrName>
                                        </p:attrNameLst>
                                      </p:cBhvr>
                                    </p:animMotion>
                                    <p:animEffect transition="in" filter="fade">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EF1B0A-9BB5-55F9-321A-ABBBDA7E2A0B}"/>
              </a:ext>
            </a:extLst>
          </p:cNvPr>
          <p:cNvPicPr>
            <a:picLocks noChangeAspect="1"/>
          </p:cNvPicPr>
          <p:nvPr/>
        </p:nvPicPr>
        <p:blipFill>
          <a:blip r:embed="rId2"/>
          <a:stretch>
            <a:fillRect/>
          </a:stretch>
        </p:blipFill>
        <p:spPr>
          <a:xfrm>
            <a:off x="3248787" y="605640"/>
            <a:ext cx="8266892" cy="4499238"/>
          </a:xfrm>
          <a:prstGeom prst="rect">
            <a:avLst/>
          </a:prstGeom>
        </p:spPr>
      </p:pic>
      <p:pic>
        <p:nvPicPr>
          <p:cNvPr id="2" name="Picture 1" descr="Cartoon children walking on a path in a park&#10;&#10;Description automatically generated">
            <a:extLst>
              <a:ext uri="{FF2B5EF4-FFF2-40B4-BE49-F238E27FC236}">
                <a16:creationId xmlns:a16="http://schemas.microsoft.com/office/drawing/2014/main" id="{D395AF0D-6DF4-2AAC-1830-C17F71F8EDE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2060028" y="2580908"/>
            <a:ext cx="4298731" cy="4532014"/>
          </a:xfrm>
          <a:prstGeom prst="rect">
            <a:avLst/>
          </a:prstGeom>
        </p:spPr>
      </p:pic>
    </p:spTree>
    <p:extLst>
      <p:ext uri="{BB962C8B-B14F-4D97-AF65-F5344CB8AC3E}">
        <p14:creationId xmlns:p14="http://schemas.microsoft.com/office/powerpoint/2010/main" val="1386561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44C3D1B-1521-6CFD-3982-3661BF224ACE}"/>
              </a:ext>
            </a:extLst>
          </p:cNvPr>
          <p:cNvSpPr/>
          <p:nvPr/>
        </p:nvSpPr>
        <p:spPr>
          <a:xfrm>
            <a:off x="1866482" y="192633"/>
            <a:ext cx="9789607" cy="124653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3E40C547-C3CB-51B2-2016-A3A3960B2813}"/>
              </a:ext>
            </a:extLst>
          </p:cNvPr>
          <p:cNvSpPr/>
          <p:nvPr/>
        </p:nvSpPr>
        <p:spPr>
          <a:xfrm>
            <a:off x="262753" y="495050"/>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1:</a:t>
            </a:r>
          </a:p>
        </p:txBody>
      </p:sp>
      <p:sp>
        <p:nvSpPr>
          <p:cNvPr id="3" name="TextBox 2">
            <a:extLst>
              <a:ext uri="{FF2B5EF4-FFF2-40B4-BE49-F238E27FC236}">
                <a16:creationId xmlns:a16="http://schemas.microsoft.com/office/drawing/2014/main" id="{172C36AF-90FC-E739-26E2-87199DD05DC8}"/>
              </a:ext>
            </a:extLst>
          </p:cNvPr>
          <p:cNvSpPr txBox="1"/>
          <p:nvPr/>
        </p:nvSpPr>
        <p:spPr>
          <a:xfrm>
            <a:off x="1792850" y="167325"/>
            <a:ext cx="9936870" cy="1231106"/>
          </a:xfrm>
          <a:prstGeom prst="rect">
            <a:avLst/>
          </a:prstGeom>
          <a:noFill/>
        </p:spPr>
        <p:txBody>
          <a:bodyPr wrap="square">
            <a:spAutoFit/>
          </a:bodyPr>
          <a:lstStyle/>
          <a:p>
            <a:pPr algn="ctr"/>
            <a:r>
              <a:rPr lang="vi-VN" sz="3700" b="1" dirty="0">
                <a:solidFill>
                  <a:srgbClr val="002060"/>
                </a:solidFill>
                <a:latin typeface="Cambria" panose="02040503050406030204" pitchFamily="18" charset="0"/>
                <a:ea typeface="Cambria" panose="02040503050406030204" pitchFamily="18" charset="0"/>
              </a:rPr>
              <a:t>Trong 2 khổ thơ đầu, mầm non được miêu tả như thế nào? Cách miêu tả đó có gì thú vị?</a:t>
            </a:r>
          </a:p>
        </p:txBody>
      </p:sp>
      <p:sp>
        <p:nvSpPr>
          <p:cNvPr id="6" name="Rectangle: Rounded Corners 5">
            <a:extLst>
              <a:ext uri="{FF2B5EF4-FFF2-40B4-BE49-F238E27FC236}">
                <a16:creationId xmlns:a16="http://schemas.microsoft.com/office/drawing/2014/main" id="{879C164D-7212-D3C1-5315-0E4CEAF04BBF}"/>
              </a:ext>
            </a:extLst>
          </p:cNvPr>
          <p:cNvSpPr/>
          <p:nvPr/>
        </p:nvSpPr>
        <p:spPr>
          <a:xfrm>
            <a:off x="5273040" y="1757556"/>
            <a:ext cx="6918960" cy="490781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AF1683-BB7F-C520-8C56-4853E28E7DA5}"/>
              </a:ext>
            </a:extLst>
          </p:cNvPr>
          <p:cNvSpPr txBox="1"/>
          <p:nvPr/>
        </p:nvSpPr>
        <p:spPr>
          <a:xfrm>
            <a:off x="5473700" y="1940961"/>
            <a:ext cx="6517640" cy="4708981"/>
          </a:xfrm>
          <a:prstGeom prst="rect">
            <a:avLst/>
          </a:prstGeom>
          <a:noFill/>
        </p:spPr>
        <p:txBody>
          <a:bodyPr wrap="square">
            <a:spAutoFit/>
          </a:bodyPr>
          <a:lstStyle/>
          <a:p>
            <a:pPr lvl="0" algn="just">
              <a:defRPr/>
            </a:pPr>
            <a:r>
              <a:rPr lang="vi-VN" sz="3000" b="1" dirty="0">
                <a:solidFill>
                  <a:prstClr val="black"/>
                </a:solidFill>
                <a:latin typeface="Cambria" panose="02040503050406030204" pitchFamily="18" charset="0"/>
                <a:ea typeface="Cambria" panose="02040503050406030204" pitchFamily="18" charset="0"/>
              </a:rPr>
              <a:t>Nhà thơ sử dụng những động từ chỉ hành động của con người để miêu tả mầm non khiến cho mầm non hiện lên rất sinh động. Cũng giống như con người, mầm non biết đi trốn cái rét, biết co mình lại vì sợ lạnh, cũng tò mò, muốn biết cảnh vật quanh mình thế nào. Biện pháp nhân ho</a:t>
            </a:r>
            <a:r>
              <a:rPr lang="en-US" sz="3000" b="1" dirty="0">
                <a:solidFill>
                  <a:prstClr val="black"/>
                </a:solidFill>
                <a:latin typeface="Cambria" panose="02040503050406030204" pitchFamily="18" charset="0"/>
                <a:ea typeface="Cambria" panose="02040503050406030204" pitchFamily="18" charset="0"/>
              </a:rPr>
              <a:t>á</a:t>
            </a:r>
            <a:r>
              <a:rPr lang="vi-VN" sz="3000" b="1" dirty="0">
                <a:solidFill>
                  <a:prstClr val="black"/>
                </a:solidFill>
                <a:latin typeface="Cambria" panose="02040503050406030204" pitchFamily="18" charset="0"/>
                <a:ea typeface="Cambria" panose="02040503050406030204" pitchFamily="18" charset="0"/>
              </a:rPr>
              <a:t> đã khiến cho mầm non hiện ra thật ngộ nghĩnh, đáng yêu. </a:t>
            </a:r>
            <a:endParaRPr kumimoji="0" lang="vi-VN"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E1574510-9EA1-12D6-F7F2-58AE2F8D5250}"/>
              </a:ext>
            </a:extLst>
          </p:cNvPr>
          <p:cNvSpPr/>
          <p:nvPr/>
        </p:nvSpPr>
        <p:spPr>
          <a:xfrm>
            <a:off x="0" y="1660116"/>
            <a:ext cx="5090160" cy="4263164"/>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200" b="1" dirty="0">
                <a:solidFill>
                  <a:srgbClr val="3F8F26"/>
                </a:solidFill>
                <a:latin typeface="Cambria" panose="02040503050406030204" pitchFamily="18" charset="0"/>
                <a:ea typeface="Cambria" panose="02040503050406030204" pitchFamily="18" charset="0"/>
              </a:rPr>
              <a:t>Mầm non được miêu tả như một sinh vật nhỏ bé, yếu đuối, đang nằm nép lặng im dưới vỏ của một cành bàng. Mầm non mắt lim dim, cố nhìn qua kẽ lá để thấy cuộc sống bên ngoài.</a:t>
            </a:r>
            <a:endParaRPr lang="en-US" sz="3200" b="1" dirty="0">
              <a:solidFill>
                <a:srgbClr val="3F8F2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936216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6" grpId="0" animBg="1"/>
      <p:bldP spid="7"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2D80D1B9-306D-D64A-6EC6-C937E86F0E60}"/>
              </a:ext>
            </a:extLst>
          </p:cNvPr>
          <p:cNvSpPr/>
          <p:nvPr/>
        </p:nvSpPr>
        <p:spPr>
          <a:xfrm>
            <a:off x="1657004" y="75578"/>
            <a:ext cx="7991494" cy="124653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EC6CC5A9-0A4A-1DF5-371C-4DD6CB0816C5}"/>
              </a:ext>
            </a:extLst>
          </p:cNvPr>
          <p:cNvSpPr/>
          <p:nvPr/>
        </p:nvSpPr>
        <p:spPr>
          <a:xfrm>
            <a:off x="53274" y="495050"/>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2:</a:t>
            </a:r>
          </a:p>
        </p:txBody>
      </p:sp>
      <p:sp>
        <p:nvSpPr>
          <p:cNvPr id="3" name="TextBox 2">
            <a:extLst>
              <a:ext uri="{FF2B5EF4-FFF2-40B4-BE49-F238E27FC236}">
                <a16:creationId xmlns:a16="http://schemas.microsoft.com/office/drawing/2014/main" id="{7564BEA9-9EA0-6D0A-7908-74FE2AA500CD}"/>
              </a:ext>
            </a:extLst>
          </p:cNvPr>
          <p:cNvSpPr txBox="1"/>
          <p:nvPr/>
        </p:nvSpPr>
        <p:spPr>
          <a:xfrm>
            <a:off x="1780984" y="114067"/>
            <a:ext cx="7405057" cy="1169551"/>
          </a:xfrm>
          <a:prstGeom prst="rect">
            <a:avLst/>
          </a:prstGeom>
          <a:noFill/>
        </p:spPr>
        <p:txBody>
          <a:bodyPr wrap="square">
            <a:spAutoFit/>
          </a:bodyPr>
          <a:lstStyle/>
          <a:p>
            <a:pPr algn="ctr"/>
            <a:r>
              <a:rPr lang="vi-VN" sz="3500" b="1" dirty="0">
                <a:solidFill>
                  <a:srgbClr val="002060"/>
                </a:solidFill>
                <a:latin typeface="Cambria" panose="02040503050406030204" pitchFamily="18" charset="0"/>
                <a:ea typeface="Cambria" panose="02040503050406030204" pitchFamily="18" charset="0"/>
              </a:rPr>
              <a:t>Cảnh vật mùa đông hiện ra như thế nào qua cảm nhận của mầm non?</a:t>
            </a:r>
          </a:p>
        </p:txBody>
      </p:sp>
      <p:graphicFrame>
        <p:nvGraphicFramePr>
          <p:cNvPr id="7" name="Table 6">
            <a:extLst>
              <a:ext uri="{FF2B5EF4-FFF2-40B4-BE49-F238E27FC236}">
                <a16:creationId xmlns:a16="http://schemas.microsoft.com/office/drawing/2014/main" id="{3AA25E87-FF01-3A78-5A01-7A02FAE668A6}"/>
              </a:ext>
            </a:extLst>
          </p:cNvPr>
          <p:cNvGraphicFramePr>
            <a:graphicFrameLocks noGrp="1"/>
          </p:cNvGraphicFramePr>
          <p:nvPr>
            <p:extLst>
              <p:ext uri="{D42A27DB-BD31-4B8C-83A1-F6EECF244321}">
                <p14:modId xmlns:p14="http://schemas.microsoft.com/office/powerpoint/2010/main" val="2918896413"/>
              </p:ext>
            </p:extLst>
          </p:nvPr>
        </p:nvGraphicFramePr>
        <p:xfrm>
          <a:off x="145696" y="1556217"/>
          <a:ext cx="7741004" cy="5303520"/>
        </p:xfrm>
        <a:graphic>
          <a:graphicData uri="http://schemas.openxmlformats.org/drawingml/2006/table">
            <a:tbl>
              <a:tblPr firstRow="1" bandRow="1">
                <a:tableStyleId>{5C22544A-7EE6-4342-B048-85BDC9FD1C3A}</a:tableStyleId>
              </a:tblPr>
              <a:tblGrid>
                <a:gridCol w="2483693">
                  <a:extLst>
                    <a:ext uri="{9D8B030D-6E8A-4147-A177-3AD203B41FA5}">
                      <a16:colId xmlns:a16="http://schemas.microsoft.com/office/drawing/2014/main" val="234970993"/>
                    </a:ext>
                  </a:extLst>
                </a:gridCol>
                <a:gridCol w="5257311">
                  <a:extLst>
                    <a:ext uri="{9D8B030D-6E8A-4147-A177-3AD203B41FA5}">
                      <a16:colId xmlns:a16="http://schemas.microsoft.com/office/drawing/2014/main" val="2736276558"/>
                    </a:ext>
                  </a:extLst>
                </a:gridCol>
              </a:tblGrid>
              <a:tr h="415650">
                <a:tc>
                  <a:txBody>
                    <a:bodyPr/>
                    <a:lstStyle/>
                    <a:p>
                      <a:pPr algn="ctr"/>
                      <a:r>
                        <a:rPr lang="vi-VN" sz="3000" dirty="0">
                          <a:latin typeface="Cambria" panose="02040503050406030204" pitchFamily="18" charset="0"/>
                          <a:ea typeface="Cambria" panose="02040503050406030204" pitchFamily="18" charset="0"/>
                        </a:rPr>
                        <a:t>Cảnh vật</a:t>
                      </a:r>
                      <a:endParaRPr lang="en-SG" sz="3000" dirty="0">
                        <a:latin typeface="Cambria" panose="02040503050406030204" pitchFamily="18" charset="0"/>
                        <a:ea typeface="Cambria" panose="02040503050406030204" pitchFamily="18" charset="0"/>
                      </a:endParaRPr>
                    </a:p>
                  </a:txBody>
                  <a:tcPr>
                    <a:solidFill>
                      <a:srgbClr val="3F8F26"/>
                    </a:solidFill>
                  </a:tcPr>
                </a:tc>
                <a:tc>
                  <a:txBody>
                    <a:bodyPr/>
                    <a:lstStyle/>
                    <a:p>
                      <a:pPr algn="ctr"/>
                      <a:r>
                        <a:rPr lang="vi-VN" sz="3000" dirty="0">
                          <a:latin typeface="Cambria" panose="02040503050406030204" pitchFamily="18" charset="0"/>
                          <a:ea typeface="Cambria" panose="02040503050406030204" pitchFamily="18" charset="0"/>
                        </a:rPr>
                        <a:t>Từ ngữ miêu tả cảm nhận</a:t>
                      </a:r>
                      <a:endParaRPr lang="en-SG" sz="3000" dirty="0">
                        <a:latin typeface="Cambria" panose="02040503050406030204" pitchFamily="18" charset="0"/>
                        <a:ea typeface="Cambria" panose="02040503050406030204" pitchFamily="18" charset="0"/>
                      </a:endParaRPr>
                    </a:p>
                  </a:txBody>
                  <a:tcPr>
                    <a:solidFill>
                      <a:srgbClr val="3F8F26"/>
                    </a:solidFill>
                  </a:tcPr>
                </a:tc>
                <a:extLst>
                  <a:ext uri="{0D108BD9-81ED-4DB2-BD59-A6C34878D82A}">
                    <a16:rowId xmlns:a16="http://schemas.microsoft.com/office/drawing/2014/main" val="913826650"/>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Mây</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en-SG" dirty="0"/>
                    </a:p>
                  </a:txBody>
                  <a:tcPr>
                    <a:solidFill>
                      <a:schemeClr val="accent6">
                        <a:lumMod val="60000"/>
                        <a:lumOff val="40000"/>
                      </a:schemeClr>
                    </a:solidFill>
                  </a:tcPr>
                </a:tc>
                <a:extLst>
                  <a:ext uri="{0D108BD9-81ED-4DB2-BD59-A6C34878D82A}">
                    <a16:rowId xmlns:a16="http://schemas.microsoft.com/office/drawing/2014/main" val="2320878164"/>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Mưa</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en-SG" dirty="0"/>
                    </a:p>
                  </a:txBody>
                  <a:tcPr>
                    <a:solidFill>
                      <a:schemeClr val="accent6">
                        <a:lumMod val="20000"/>
                        <a:lumOff val="80000"/>
                      </a:schemeClr>
                    </a:solidFill>
                  </a:tcPr>
                </a:tc>
                <a:extLst>
                  <a:ext uri="{0D108BD9-81ED-4DB2-BD59-A6C34878D82A}">
                    <a16:rowId xmlns:a16="http://schemas.microsoft.com/office/drawing/2014/main" val="2775507628"/>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Gió</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en-SG" dirty="0"/>
                    </a:p>
                  </a:txBody>
                  <a:tcPr>
                    <a:solidFill>
                      <a:schemeClr val="accent6">
                        <a:lumMod val="60000"/>
                        <a:lumOff val="40000"/>
                      </a:schemeClr>
                    </a:solidFill>
                  </a:tcPr>
                </a:tc>
                <a:extLst>
                  <a:ext uri="{0D108BD9-81ED-4DB2-BD59-A6C34878D82A}">
                    <a16:rowId xmlns:a16="http://schemas.microsoft.com/office/drawing/2014/main" val="2307617041"/>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Rừng cây</a:t>
                      </a:r>
                    </a:p>
                    <a:p>
                      <a:pPr algn="ct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en-SG" dirty="0"/>
                    </a:p>
                  </a:txBody>
                  <a:tcPr>
                    <a:solidFill>
                      <a:schemeClr val="accent6">
                        <a:lumMod val="20000"/>
                        <a:lumOff val="80000"/>
                      </a:schemeClr>
                    </a:solidFill>
                  </a:tcPr>
                </a:tc>
                <a:extLst>
                  <a:ext uri="{0D108BD9-81ED-4DB2-BD59-A6C34878D82A}">
                    <a16:rowId xmlns:a16="http://schemas.microsoft.com/office/drawing/2014/main" val="320581969"/>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Các loài thú</a:t>
                      </a:r>
                    </a:p>
                    <a:p>
                      <a:pPr algn="ctr"/>
                      <a:endParaRPr lang="vi-VN" sz="3000" b="1" dirty="0">
                        <a:solidFill>
                          <a:schemeClr val="accent6">
                            <a:lumMod val="50000"/>
                          </a:schemeClr>
                        </a:solidFill>
                        <a:latin typeface="Cambria" panose="02040503050406030204" pitchFamily="18" charset="0"/>
                        <a:ea typeface="Cambria" panose="02040503050406030204" pitchFamily="18" charset="0"/>
                      </a:endParaRPr>
                    </a:p>
                    <a:p>
                      <a:pPr algn="ct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60000"/>
                        <a:lumOff val="40000"/>
                      </a:schemeClr>
                    </a:solidFill>
                  </a:tcPr>
                </a:tc>
                <a:tc>
                  <a:txBody>
                    <a:bodyPr/>
                    <a:lstStyle/>
                    <a:p>
                      <a:endParaRPr lang="vi-VN" dirty="0"/>
                    </a:p>
                    <a:p>
                      <a:endParaRPr lang="vi-VN" dirty="0"/>
                    </a:p>
                    <a:p>
                      <a:endParaRPr lang="vi-VN" dirty="0"/>
                    </a:p>
                    <a:p>
                      <a:endParaRPr lang="en-SG" dirty="0"/>
                    </a:p>
                  </a:txBody>
                  <a:tcPr>
                    <a:solidFill>
                      <a:schemeClr val="accent6">
                        <a:lumMod val="60000"/>
                        <a:lumOff val="40000"/>
                      </a:schemeClr>
                    </a:solidFill>
                  </a:tcPr>
                </a:tc>
                <a:extLst>
                  <a:ext uri="{0D108BD9-81ED-4DB2-BD59-A6C34878D82A}">
                    <a16:rowId xmlns:a16="http://schemas.microsoft.com/office/drawing/2014/main" val="2796050633"/>
                  </a:ext>
                </a:extLst>
              </a:tr>
              <a:tr h="514491">
                <a:tc>
                  <a:txBody>
                    <a:bodyPr/>
                    <a:lstStyle/>
                    <a:p>
                      <a:pPr algn="ctr"/>
                      <a:r>
                        <a:rPr lang="vi-VN" sz="3000" b="1" dirty="0">
                          <a:solidFill>
                            <a:schemeClr val="accent6">
                              <a:lumMod val="50000"/>
                            </a:schemeClr>
                          </a:solidFill>
                          <a:latin typeface="Cambria" panose="02040503050406030204" pitchFamily="18" charset="0"/>
                          <a:ea typeface="Cambria" panose="02040503050406030204" pitchFamily="18" charset="0"/>
                        </a:rPr>
                        <a:t>Không gian</a:t>
                      </a:r>
                      <a:endParaRPr lang="en-SG" sz="3000" b="1" dirty="0">
                        <a:solidFill>
                          <a:schemeClr val="accent6">
                            <a:lumMod val="50000"/>
                          </a:schemeClr>
                        </a:solidFill>
                        <a:latin typeface="Cambria" panose="02040503050406030204" pitchFamily="18" charset="0"/>
                        <a:ea typeface="Cambria" panose="02040503050406030204" pitchFamily="18" charset="0"/>
                      </a:endParaRPr>
                    </a:p>
                  </a:txBody>
                  <a:tcPr>
                    <a:solidFill>
                      <a:schemeClr val="accent6">
                        <a:lumMod val="20000"/>
                        <a:lumOff val="80000"/>
                      </a:schemeClr>
                    </a:solidFill>
                  </a:tcPr>
                </a:tc>
                <a:tc>
                  <a:txBody>
                    <a:bodyPr/>
                    <a:lstStyle/>
                    <a:p>
                      <a:endParaRPr lang="vi-VN" dirty="0"/>
                    </a:p>
                    <a:p>
                      <a:endParaRPr lang="en-SG" dirty="0"/>
                    </a:p>
                  </a:txBody>
                  <a:tcPr>
                    <a:solidFill>
                      <a:schemeClr val="accent6">
                        <a:lumMod val="20000"/>
                        <a:lumOff val="80000"/>
                      </a:schemeClr>
                    </a:solidFill>
                  </a:tcPr>
                </a:tc>
                <a:extLst>
                  <a:ext uri="{0D108BD9-81ED-4DB2-BD59-A6C34878D82A}">
                    <a16:rowId xmlns:a16="http://schemas.microsoft.com/office/drawing/2014/main" val="1044447056"/>
                  </a:ext>
                </a:extLst>
              </a:tr>
            </a:tbl>
          </a:graphicData>
        </a:graphic>
      </p:graphicFrame>
      <p:pic>
        <p:nvPicPr>
          <p:cNvPr id="9" name="Picture 8" descr="A group of kids sitting at a table&#10;&#10;Description automatically generated">
            <a:extLst>
              <a:ext uri="{FF2B5EF4-FFF2-40B4-BE49-F238E27FC236}">
                <a16:creationId xmlns:a16="http://schemas.microsoft.com/office/drawing/2014/main" id="{AD67891D-476D-23A9-DC1E-B0C26588B57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984504" y="3772011"/>
            <a:ext cx="4207495" cy="2871209"/>
          </a:xfrm>
          <a:prstGeom prst="rect">
            <a:avLst/>
          </a:prstGeom>
        </p:spPr>
      </p:pic>
      <p:sp>
        <p:nvSpPr>
          <p:cNvPr id="11" name="TextBox 10">
            <a:extLst>
              <a:ext uri="{FF2B5EF4-FFF2-40B4-BE49-F238E27FC236}">
                <a16:creationId xmlns:a16="http://schemas.microsoft.com/office/drawing/2014/main" id="{AB880FF1-DD80-650D-C339-4666187F7DB2}"/>
              </a:ext>
            </a:extLst>
          </p:cNvPr>
          <p:cNvSpPr txBox="1"/>
          <p:nvPr/>
        </p:nvSpPr>
        <p:spPr>
          <a:xfrm>
            <a:off x="3631324" y="2115676"/>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Bay hối hả</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7D5AD88D-C9D1-2012-483C-A385C898DA59}"/>
              </a:ext>
            </a:extLst>
          </p:cNvPr>
          <p:cNvSpPr txBox="1"/>
          <p:nvPr/>
        </p:nvSpPr>
        <p:spPr>
          <a:xfrm>
            <a:off x="3387484" y="2643006"/>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Phùn lất phất</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0B5C0C32-C54F-FEF1-8473-A743549CC58E}"/>
              </a:ext>
            </a:extLst>
          </p:cNvPr>
          <p:cNvSpPr txBox="1"/>
          <p:nvPr/>
        </p:nvSpPr>
        <p:spPr>
          <a:xfrm>
            <a:off x="3552788" y="3238831"/>
            <a:ext cx="2921876" cy="492443"/>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Thổi ào ào</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E952EBE5-9807-8974-A269-A15B9ADE1900}"/>
              </a:ext>
            </a:extLst>
          </p:cNvPr>
          <p:cNvSpPr txBox="1"/>
          <p:nvPr/>
        </p:nvSpPr>
        <p:spPr>
          <a:xfrm>
            <a:off x="2599704" y="4695341"/>
            <a:ext cx="5286996" cy="1631216"/>
          </a:xfrm>
          <a:prstGeom prst="rect">
            <a:avLst/>
          </a:prstGeom>
          <a:noFill/>
        </p:spPr>
        <p:txBody>
          <a:bodyPr wrap="square" rtlCol="0">
            <a:spAutoFit/>
          </a:bodyPr>
          <a:lstStyle/>
          <a:p>
            <a:pPr algn="just"/>
            <a:r>
              <a:rPr lang="vi-VN" sz="2500" b="1" dirty="0">
                <a:solidFill>
                  <a:schemeClr val="accent2">
                    <a:lumMod val="50000"/>
                  </a:schemeClr>
                </a:solidFill>
                <a:latin typeface="Cambria" panose="02040503050406030204" pitchFamily="18" charset="0"/>
                <a:ea typeface="Cambria" panose="02040503050406030204" pitchFamily="18" charset="0"/>
              </a:rPr>
              <a:t>Các loài thú vắng bóng, một chú thỏ, dẫu có xuất hiện trong bức tranh mùa đông nhưng cũng chỉ là đi tìm nơi trú nấp.</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8B40CECA-373B-E7E0-AACD-F663565B53DF}"/>
              </a:ext>
            </a:extLst>
          </p:cNvPr>
          <p:cNvSpPr txBox="1"/>
          <p:nvPr/>
        </p:nvSpPr>
        <p:spPr>
          <a:xfrm>
            <a:off x="2599704" y="3782420"/>
            <a:ext cx="5074292" cy="861774"/>
          </a:xfrm>
          <a:prstGeom prst="rect">
            <a:avLst/>
          </a:prstGeom>
          <a:noFill/>
        </p:spPr>
        <p:txBody>
          <a:bodyPr wrap="square" rtlCol="0">
            <a:spAutoFit/>
          </a:bodyPr>
          <a:lstStyle/>
          <a:p>
            <a:pPr algn="ctr"/>
            <a:r>
              <a:rPr lang="vi-VN" sz="2500" b="1" dirty="0">
                <a:solidFill>
                  <a:schemeClr val="accent2">
                    <a:lumMod val="50000"/>
                  </a:schemeClr>
                </a:solidFill>
                <a:latin typeface="Cambria" panose="02040503050406030204" pitchFamily="18" charset="0"/>
                <a:ea typeface="Cambria" panose="02040503050406030204" pitchFamily="18" charset="0"/>
              </a:rPr>
              <a:t>Rừng cây thưa thớt là cành, lá vàng rụng đầy mặt đất.</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323BDDBA-D2EB-AD73-D085-53D8F533752F}"/>
              </a:ext>
            </a:extLst>
          </p:cNvPr>
          <p:cNvSpPr txBox="1"/>
          <p:nvPr/>
        </p:nvSpPr>
        <p:spPr>
          <a:xfrm>
            <a:off x="2789182" y="6297288"/>
            <a:ext cx="5097518" cy="477054"/>
          </a:xfrm>
          <a:prstGeom prst="rect">
            <a:avLst/>
          </a:prstGeom>
          <a:noFill/>
        </p:spPr>
        <p:txBody>
          <a:bodyPr wrap="square" rtlCol="0">
            <a:spAutoFit/>
          </a:bodyPr>
          <a:lstStyle/>
          <a:p>
            <a:r>
              <a:rPr lang="vi-VN" sz="2500" b="1" dirty="0">
                <a:solidFill>
                  <a:schemeClr val="accent2">
                    <a:lumMod val="50000"/>
                  </a:schemeClr>
                </a:solidFill>
                <a:latin typeface="Cambria" panose="02040503050406030204" pitchFamily="18" charset="0"/>
                <a:ea typeface="Cambria" panose="02040503050406030204" pitchFamily="18" charset="0"/>
              </a:rPr>
              <a:t>Không gian yên ẳng, tĩnh mịch</a:t>
            </a:r>
            <a:endParaRPr lang="en-SG" sz="2500" b="1" dirty="0">
              <a:solidFill>
                <a:schemeClr val="accent2">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24695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3" grpId="0"/>
      <p:bldP spid="11" grpId="0"/>
      <p:bldP spid="12" grpId="0"/>
      <p:bldP spid="13" grpId="0"/>
      <p:bldP spid="14" grpId="0"/>
      <p:bldP spid="15"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A045D7-C4F7-90B9-F8D2-350464F8E1B2}"/>
              </a:ext>
            </a:extLst>
          </p:cNvPr>
          <p:cNvSpPr/>
          <p:nvPr/>
        </p:nvSpPr>
        <p:spPr>
          <a:xfrm>
            <a:off x="1876037" y="317422"/>
            <a:ext cx="8741163" cy="772436"/>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3C897B7-0819-9A5A-BD8E-2ABE2E39876A}"/>
              </a:ext>
            </a:extLst>
          </p:cNvPr>
          <p:cNvSpPr/>
          <p:nvPr/>
        </p:nvSpPr>
        <p:spPr>
          <a:xfrm>
            <a:off x="292628" y="326917"/>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3:</a:t>
            </a:r>
          </a:p>
        </p:txBody>
      </p:sp>
      <p:sp>
        <p:nvSpPr>
          <p:cNvPr id="3" name="TextBox 2">
            <a:extLst>
              <a:ext uri="{FF2B5EF4-FFF2-40B4-BE49-F238E27FC236}">
                <a16:creationId xmlns:a16="http://schemas.microsoft.com/office/drawing/2014/main" id="{AAEEC9D7-61C3-05F2-2AB6-8E38281A50E1}"/>
              </a:ext>
            </a:extLst>
          </p:cNvPr>
          <p:cNvSpPr txBox="1"/>
          <p:nvPr/>
        </p:nvSpPr>
        <p:spPr>
          <a:xfrm>
            <a:off x="1876037" y="388135"/>
            <a:ext cx="9072870" cy="630942"/>
          </a:xfrm>
          <a:prstGeom prst="rect">
            <a:avLst/>
          </a:prstGeom>
          <a:noFill/>
        </p:spPr>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Nhờ đâu mầm non nhận ra mùa xuân đến?</a:t>
            </a:r>
          </a:p>
        </p:txBody>
      </p:sp>
      <p:sp>
        <p:nvSpPr>
          <p:cNvPr id="11" name="Rectangle: Rounded Corners 10">
            <a:extLst>
              <a:ext uri="{FF2B5EF4-FFF2-40B4-BE49-F238E27FC236}">
                <a16:creationId xmlns:a16="http://schemas.microsoft.com/office/drawing/2014/main" id="{88BF5F8F-07EA-076E-737F-BBDC77B0C80F}"/>
              </a:ext>
            </a:extLst>
          </p:cNvPr>
          <p:cNvSpPr/>
          <p:nvPr/>
        </p:nvSpPr>
        <p:spPr>
          <a:xfrm>
            <a:off x="3457903" y="1388988"/>
            <a:ext cx="8544910" cy="4080024"/>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500" b="1" dirty="0" err="1">
                <a:solidFill>
                  <a:srgbClr val="3F8F26"/>
                </a:solidFill>
                <a:latin typeface="Cambria" panose="02040503050406030204" pitchFamily="18" charset="0"/>
                <a:ea typeface="Cambria" panose="02040503050406030204" pitchFamily="18" charset="0"/>
              </a:rPr>
              <a:t>Mầm</a:t>
            </a:r>
            <a:r>
              <a:rPr lang="en-US" sz="4500" b="1" dirty="0">
                <a:solidFill>
                  <a:srgbClr val="3F8F26"/>
                </a:solidFill>
                <a:latin typeface="Cambria" panose="02040503050406030204" pitchFamily="18" charset="0"/>
                <a:ea typeface="Cambria" panose="02040503050406030204" pitchFamily="18" charset="0"/>
              </a:rPr>
              <a:t> non </a:t>
            </a:r>
            <a:r>
              <a:rPr lang="en-US" sz="4500" b="1" dirty="0" err="1">
                <a:solidFill>
                  <a:srgbClr val="3F8F26"/>
                </a:solidFill>
                <a:latin typeface="Cambria" panose="02040503050406030204" pitchFamily="18" charset="0"/>
                <a:ea typeface="Cambria" panose="02040503050406030204" pitchFamily="18" charset="0"/>
              </a:rPr>
              <a:t>nhận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ra</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mùa</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xuân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đến</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nhờ</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vào</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tiếng</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chim</a:t>
            </a:r>
            <a:r>
              <a:rPr lang="en-US" sz="4500" b="1" dirty="0">
                <a:solidFill>
                  <a:srgbClr val="3F8F26"/>
                </a:solidFill>
                <a:latin typeface="Cambria" panose="02040503050406030204" pitchFamily="18" charset="0"/>
                <a:ea typeface="Cambria" panose="02040503050406030204" pitchFamily="18" charset="0"/>
              </a:rPr>
              <a:t> </a:t>
            </a:r>
            <a:r>
              <a:rPr lang="en-US" sz="4500" b="1" dirty="0" err="1">
                <a:solidFill>
                  <a:srgbClr val="3F8F26"/>
                </a:solidFill>
                <a:latin typeface="Cambria" panose="02040503050406030204" pitchFamily="18" charset="0"/>
                <a:ea typeface="Cambria" panose="02040503050406030204" pitchFamily="18" charset="0"/>
              </a:rPr>
              <a:t>kêu</a:t>
            </a:r>
            <a:r>
              <a:rPr lang="en-US" sz="4500" b="1" dirty="0">
                <a:solidFill>
                  <a:srgbClr val="3F8F26"/>
                </a:solidFill>
                <a:latin typeface="Cambria" panose="02040503050406030204" pitchFamily="18" charset="0"/>
                <a:ea typeface="Cambria" panose="02040503050406030204" pitchFamily="18" charset="0"/>
              </a:rPr>
              <a:t> vang </a:t>
            </a:r>
            <a:r>
              <a:rPr lang="vi-VN" sz="4500" b="1" dirty="0">
                <a:solidFill>
                  <a:srgbClr val="3F8F26"/>
                </a:solidFill>
                <a:latin typeface="Cambria" panose="02040503050406030204" pitchFamily="18" charset="0"/>
                <a:ea typeface="Cambria" panose="02040503050406030204" pitchFamily="18" charset="0"/>
              </a:rPr>
              <a:t>lên, âm thanh róc rách của trăm ngàn con suối, tiếng ca vang của ngàn chim muông.</a:t>
            </a:r>
            <a:endParaRPr lang="en-US" sz="4500" b="1" dirty="0">
              <a:solidFill>
                <a:srgbClr val="3F8F26"/>
              </a:solidFill>
              <a:latin typeface="Cambria" panose="02040503050406030204" pitchFamily="18" charset="0"/>
              <a:ea typeface="Cambria" panose="02040503050406030204" pitchFamily="18" charset="0"/>
            </a:endParaRPr>
          </a:p>
        </p:txBody>
      </p:sp>
      <p:pic>
        <p:nvPicPr>
          <p:cNvPr id="7" name="Picture 6" descr="Cartoon children running on a path in the woods&#10;&#10;Description automatically generated">
            <a:extLst>
              <a:ext uri="{FF2B5EF4-FFF2-40B4-BE49-F238E27FC236}">
                <a16:creationId xmlns:a16="http://schemas.microsoft.com/office/drawing/2014/main" id="{210806E5-2C6D-C5B0-5A9D-249262F67E6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639388" y="2716793"/>
            <a:ext cx="4319984" cy="4255507"/>
          </a:xfrm>
          <a:prstGeom prst="rect">
            <a:avLst/>
          </a:prstGeom>
        </p:spPr>
      </p:pic>
    </p:spTree>
    <p:extLst>
      <p:ext uri="{BB962C8B-B14F-4D97-AF65-F5344CB8AC3E}">
        <p14:creationId xmlns:p14="http://schemas.microsoft.com/office/powerpoint/2010/main" val="31677612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Scale>
                                      <p:cBhvr>
                                        <p:cTn id="24"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1"/>
                                        </p:tgtEl>
                                        <p:attrNameLst>
                                          <p:attrName>ppt_x</p:attrName>
                                          <p:attrName>ppt_y</p:attrName>
                                        </p:attrNameLst>
                                      </p:cBhvr>
                                    </p:animMotion>
                                    <p:animEffect transition="in" filter="fade">
                                      <p:cBhvr>
                                        <p:cTn id="26"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BA045D7-C4F7-90B9-F8D2-350464F8E1B2}"/>
              </a:ext>
            </a:extLst>
          </p:cNvPr>
          <p:cNvSpPr/>
          <p:nvPr/>
        </p:nvSpPr>
        <p:spPr>
          <a:xfrm>
            <a:off x="1876037" y="120665"/>
            <a:ext cx="8047609" cy="1169551"/>
          </a:xfrm>
          <a:prstGeom prst="roundRect">
            <a:avLst>
              <a:gd name="adj" fmla="val 14884"/>
            </a:avLst>
          </a:prstGeom>
          <a:solidFill>
            <a:srgbClr val="E8F5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03C897B7-0819-9A5A-BD8E-2ABE2E39876A}"/>
              </a:ext>
            </a:extLst>
          </p:cNvPr>
          <p:cNvSpPr/>
          <p:nvPr/>
        </p:nvSpPr>
        <p:spPr>
          <a:xfrm>
            <a:off x="292628" y="326917"/>
            <a:ext cx="1603729" cy="641695"/>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 name="TextBox 2">
            <a:extLst>
              <a:ext uri="{FF2B5EF4-FFF2-40B4-BE49-F238E27FC236}">
                <a16:creationId xmlns:a16="http://schemas.microsoft.com/office/drawing/2014/main" id="{AAEEC9D7-61C3-05F2-2AB6-8E38281A50E1}"/>
              </a:ext>
            </a:extLst>
          </p:cNvPr>
          <p:cNvSpPr txBox="1"/>
          <p:nvPr/>
        </p:nvSpPr>
        <p:spPr>
          <a:xfrm>
            <a:off x="1876037" y="120665"/>
            <a:ext cx="8047609" cy="1169551"/>
          </a:xfrm>
          <a:prstGeom prst="rect">
            <a:avLst/>
          </a:prstGeom>
          <a:noFill/>
        </p:spPr>
        <p:txBody>
          <a:bodyPr wrap="square">
            <a:spAutoFit/>
          </a:bodyPr>
          <a:lstStyle/>
          <a:p>
            <a:pPr lvl="0" algn="ctr"/>
            <a:r>
              <a:rPr lang="vi-VN" sz="3500" b="1" dirty="0">
                <a:solidFill>
                  <a:srgbClr val="002060"/>
                </a:solidFill>
                <a:latin typeface="Cambria" panose="02040503050406030204" pitchFamily="18" charset="0"/>
                <a:ea typeface="Cambria" panose="02040503050406030204" pitchFamily="18" charset="0"/>
              </a:rPr>
              <a:t>Nêu nhận xét của em về hình ảnh mầm non trong khổ thơ cuối.</a:t>
            </a:r>
            <a:endParaRPr kumimoji="0" lang="vi-VN" sz="3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1" name="Rectangle: Rounded Corners 10">
            <a:extLst>
              <a:ext uri="{FF2B5EF4-FFF2-40B4-BE49-F238E27FC236}">
                <a16:creationId xmlns:a16="http://schemas.microsoft.com/office/drawing/2014/main" id="{88BF5F8F-07EA-076E-737F-BBDC77B0C80F}"/>
              </a:ext>
            </a:extLst>
          </p:cNvPr>
          <p:cNvSpPr/>
          <p:nvPr/>
        </p:nvSpPr>
        <p:spPr>
          <a:xfrm>
            <a:off x="3457902" y="1388988"/>
            <a:ext cx="8734098" cy="5348347"/>
          </a:xfrm>
          <a:prstGeom prst="roundRect">
            <a:avLst>
              <a:gd name="adj" fmla="val 16905"/>
            </a:avLst>
          </a:prstGeom>
          <a:solidFill>
            <a:schemeClr val="bg1"/>
          </a:solidFill>
          <a:ln w="28575">
            <a:solidFill>
              <a:srgbClr val="3F8F26"/>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3F8F26"/>
                </a:solidFill>
                <a:latin typeface="Cambria" panose="02040503050406030204" pitchFamily="18" charset="0"/>
                <a:ea typeface="Cambria" panose="02040503050406030204" pitchFamily="18" charset="0"/>
              </a:rPr>
              <a:t>Sử dụng những từ ngữ chỉ hoạt động của con người: nghe thấy, vội, đứng dậy, khoác áo để miêu tả mầm non, nhà thơ đã làm cho người đọc như nhìn thấy được sự trỗi dậy, vươn lên, bung nở đầy sức sống của mầm non. Mầm non cũng giống con người hào hứng trước vẻ đẹp của đất trời. Mầm non cũng tự hào, hãnh diện chào đón cuộc sống mới. Hình ảnh mầm non trong khổ thơ cuối thật đẹp, thật đáng yêu!</a:t>
            </a:r>
            <a:endParaRPr kumimoji="0" lang="en-US" sz="3200" b="1" i="0" u="none" strike="noStrike" kern="1200" cap="none" spc="0" normalizeH="0" baseline="0" noProof="0" dirty="0">
              <a:ln>
                <a:noFill/>
              </a:ln>
              <a:solidFill>
                <a:srgbClr val="3F8F26"/>
              </a:solidFill>
              <a:effectLst/>
              <a:uLnTx/>
              <a:uFillTx/>
              <a:latin typeface="Cambria" panose="02040503050406030204" pitchFamily="18" charset="0"/>
              <a:ea typeface="Cambria" panose="02040503050406030204" pitchFamily="18" charset="0"/>
            </a:endParaRPr>
          </a:p>
        </p:txBody>
      </p:sp>
      <p:pic>
        <p:nvPicPr>
          <p:cNvPr id="8" name="Picture 7" descr="A couple of kids sitting at desks&#10;&#10;Description automatically generated">
            <a:extLst>
              <a:ext uri="{FF2B5EF4-FFF2-40B4-BE49-F238E27FC236}">
                <a16:creationId xmlns:a16="http://schemas.microsoft.com/office/drawing/2014/main" id="{50A34DC2-C8CC-DEC8-97EE-7F34CD01E723}"/>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4291625"/>
            <a:ext cx="3766565" cy="2544482"/>
          </a:xfrm>
          <a:prstGeom prst="rect">
            <a:avLst/>
          </a:prstGeom>
        </p:spPr>
      </p:pic>
    </p:spTree>
    <p:extLst>
      <p:ext uri="{BB962C8B-B14F-4D97-AF65-F5344CB8AC3E}">
        <p14:creationId xmlns:p14="http://schemas.microsoft.com/office/powerpoint/2010/main" val="28053242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Scale>
                                      <p:cBhvr>
                                        <p:cTn id="24"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8"/>
                                        </p:tgtEl>
                                        <p:attrNameLst>
                                          <p:attrName>ppt_x</p:attrName>
                                          <p:attrName>ppt_y</p:attrName>
                                        </p:attrNameLst>
                                      </p:cBhvr>
                                    </p:animMotion>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2"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Scale>
                                      <p:cBhvr>
                                        <p:cTn id="31" dur="1000" decel="50000" fill="hold">
                                          <p:stCondLst>
                                            <p:cond delay="0"/>
                                          </p:stCondLst>
                                        </p:cTn>
                                        <p:tgtEl>
                                          <p:spTgt spid="1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2" dur="1000" decel="50000" fill="hold">
                                          <p:stCondLst>
                                            <p:cond delay="0"/>
                                          </p:stCondLst>
                                        </p:cTn>
                                        <p:tgtEl>
                                          <p:spTgt spid="11"/>
                                        </p:tgtEl>
                                        <p:attrNameLst>
                                          <p:attrName>ppt_x</p:attrName>
                                          <p:attrName>ppt_y</p:attrName>
                                        </p:attrNameLst>
                                      </p:cBhvr>
                                    </p:animMotion>
                                    <p:animEffect transition="in" filter="fade">
                                      <p:cBhvr>
                                        <p:cTn id="3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C6CC5A9-0A4A-1DF5-371C-4DD6CB0816C5}"/>
              </a:ext>
            </a:extLst>
          </p:cNvPr>
          <p:cNvSpPr/>
          <p:nvPr/>
        </p:nvSpPr>
        <p:spPr>
          <a:xfrm>
            <a:off x="518558" y="905222"/>
            <a:ext cx="2019301" cy="729237"/>
          </a:xfrm>
          <a:prstGeom prst="roundRect">
            <a:avLst>
              <a:gd name="adj" fmla="val 50000"/>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5" name="Freeform 4">
            <a:extLst>
              <a:ext uri="{FF2B5EF4-FFF2-40B4-BE49-F238E27FC236}">
                <a16:creationId xmlns:a16="http://schemas.microsoft.com/office/drawing/2014/main" id="{F8F023FC-072C-229C-2DDF-C022E072CDBF}"/>
              </a:ext>
            </a:extLst>
          </p:cNvPr>
          <p:cNvSpPr/>
          <p:nvPr/>
        </p:nvSpPr>
        <p:spPr>
          <a:xfrm rot="5326155">
            <a:off x="4300391" y="-1395225"/>
            <a:ext cx="4285321" cy="10595498"/>
          </a:xfrm>
          <a:custGeom>
            <a:avLst/>
            <a:gdLst/>
            <a:ahLst/>
            <a:cxnLst/>
            <a:rect l="l" t="t" r="r" b="b"/>
            <a:pathLst>
              <a:path w="6875835" h="9822621">
                <a:moveTo>
                  <a:pt x="0" y="0"/>
                </a:moveTo>
                <a:lnTo>
                  <a:pt x="6875836" y="0"/>
                </a:lnTo>
                <a:lnTo>
                  <a:pt x="6875836" y="9822621"/>
                </a:lnTo>
                <a:lnTo>
                  <a:pt x="0" y="98226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Rounded Corners 6">
            <a:extLst>
              <a:ext uri="{FF2B5EF4-FFF2-40B4-BE49-F238E27FC236}">
                <a16:creationId xmlns:a16="http://schemas.microsoft.com/office/drawing/2014/main" id="{C78E9255-2303-BC88-BEBE-E1DA5884A96E}"/>
              </a:ext>
            </a:extLst>
          </p:cNvPr>
          <p:cNvSpPr/>
          <p:nvPr/>
        </p:nvSpPr>
        <p:spPr>
          <a:xfrm>
            <a:off x="2537859" y="622416"/>
            <a:ext cx="8866741" cy="973351"/>
          </a:xfrm>
          <a:prstGeom prst="round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thơ là gì?</a:t>
            </a:r>
            <a:endParaRPr kumimoji="0" lang="en-SG" sz="45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C99853E-9120-461A-DDB3-BFB0CFB22300}"/>
              </a:ext>
            </a:extLst>
          </p:cNvPr>
          <p:cNvSpPr txBox="1"/>
          <p:nvPr/>
        </p:nvSpPr>
        <p:spPr>
          <a:xfrm>
            <a:off x="1868899" y="2092134"/>
            <a:ext cx="9222599" cy="317009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Bài thơ miêu tả sự chuyển mùa kì diệu của thiên nhiên, niềm vui của cuộc sống mới mẻ và sự tái sinh của tự nhiên. </a:t>
            </a:r>
            <a:endParaRPr lang="en-SG"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72613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par>
                                <p:cTn id="20" presetID="5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2B321D-8C77-8C59-C776-46988D588E64}"/>
              </a:ext>
            </a:extLst>
          </p:cNvPr>
          <p:cNvPicPr>
            <a:picLocks noChangeAspect="1"/>
          </p:cNvPicPr>
          <p:nvPr/>
        </p:nvPicPr>
        <p:blipFill>
          <a:blip r:embed="rId2"/>
          <a:stretch>
            <a:fillRect/>
          </a:stretch>
        </p:blipFill>
        <p:spPr>
          <a:xfrm>
            <a:off x="3038319" y="975380"/>
            <a:ext cx="8266892" cy="3670110"/>
          </a:xfrm>
          <a:prstGeom prst="rect">
            <a:avLst/>
          </a:prstGeom>
        </p:spPr>
      </p:pic>
      <p:pic>
        <p:nvPicPr>
          <p:cNvPr id="6" name="Picture 5" descr="Cartoon children walking on a path in a park&#10;&#10;Description automatically generated">
            <a:extLst>
              <a:ext uri="{FF2B5EF4-FFF2-40B4-BE49-F238E27FC236}">
                <a16:creationId xmlns:a16="http://schemas.microsoft.com/office/drawing/2014/main" id="{9397DC8D-4877-5FAF-4B44-9B5CAEF5885B}"/>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2108200" y="2294530"/>
            <a:ext cx="4459890" cy="4701919"/>
          </a:xfrm>
          <a:prstGeom prst="rect">
            <a:avLst/>
          </a:prstGeom>
        </p:spPr>
      </p:pic>
    </p:spTree>
    <p:extLst>
      <p:ext uri="{BB962C8B-B14F-4D97-AF65-F5344CB8AC3E}">
        <p14:creationId xmlns:p14="http://schemas.microsoft.com/office/powerpoint/2010/main" val="3775949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 m</a:t>
            </a:r>
            <a:r>
              <a:rPr lang="en-US" sz="2500" b="1" dirty="0">
                <a:solidFill>
                  <a:schemeClr val="accent2">
                    <a:lumMod val="50000"/>
                  </a:schemeClr>
                </a:solidFill>
                <a:latin typeface="Cambria" panose="02040503050406030204" pitchFamily="18" charset="0"/>
                <a:ea typeface="Cambria" panose="02040503050406030204" pitchFamily="18" charset="0"/>
              </a:rPr>
              <a:t>â</a:t>
            </a: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y 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chemeClr val="accent2">
                  <a:lumMod val="50000"/>
                </a:schemeClr>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327493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8381608-0E86-A3DE-DD70-EFE3DAF8013C}"/>
              </a:ext>
            </a:extLst>
          </p:cNvPr>
          <p:cNvPicPr>
            <a:picLocks noChangeAspect="1"/>
          </p:cNvPicPr>
          <p:nvPr/>
        </p:nvPicPr>
        <p:blipFill>
          <a:blip r:embed="rId2"/>
          <a:stretch>
            <a:fillRect/>
          </a:stretch>
        </p:blipFill>
        <p:spPr>
          <a:xfrm>
            <a:off x="2078414" y="935421"/>
            <a:ext cx="9013130" cy="2345781"/>
          </a:xfrm>
          <a:prstGeom prst="rect">
            <a:avLst/>
          </a:prstGeom>
        </p:spPr>
      </p:pic>
      <p:pic>
        <p:nvPicPr>
          <p:cNvPr id="11" name="Picture 10" descr="Cartoon children running on a path in the woods&#10;&#10;Description automatically generated">
            <a:extLst>
              <a:ext uri="{FF2B5EF4-FFF2-40B4-BE49-F238E27FC236}">
                <a16:creationId xmlns:a16="http://schemas.microsoft.com/office/drawing/2014/main" id="{C5517194-50BE-4A27-C1E1-480482E11C2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914001" y="2718107"/>
            <a:ext cx="4319984" cy="4255507"/>
          </a:xfrm>
          <a:prstGeom prst="rect">
            <a:avLst/>
          </a:prstGeom>
        </p:spPr>
      </p:pic>
    </p:spTree>
    <p:extLst>
      <p:ext uri="{BB962C8B-B14F-4D97-AF65-F5344CB8AC3E}">
        <p14:creationId xmlns:p14="http://schemas.microsoft.com/office/powerpoint/2010/main" val="2171994863"/>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B3F75FD-D206-4165-5C14-D13B84DF7B61}"/>
              </a:ext>
            </a:extLst>
          </p:cNvPr>
          <p:cNvSpPr/>
          <p:nvPr/>
        </p:nvSpPr>
        <p:spPr>
          <a:xfrm>
            <a:off x="1859644" y="2091109"/>
            <a:ext cx="7992826" cy="773187"/>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Học thuộc lòng bài thơ</a:t>
            </a:r>
            <a:endPar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sp>
        <p:nvSpPr>
          <p:cNvPr id="8" name="Rectangle: Rounded Corners 7">
            <a:extLst>
              <a:ext uri="{FF2B5EF4-FFF2-40B4-BE49-F238E27FC236}">
                <a16:creationId xmlns:a16="http://schemas.microsoft.com/office/drawing/2014/main" id="{4867825A-714A-FBB7-E699-DF43991BDCF2}"/>
              </a:ext>
            </a:extLst>
          </p:cNvPr>
          <p:cNvSpPr/>
          <p:nvPr/>
        </p:nvSpPr>
        <p:spPr>
          <a:xfrm>
            <a:off x="5406710" y="3274430"/>
            <a:ext cx="5572849" cy="773187"/>
          </a:xfrm>
          <a:prstGeom prst="roundRect">
            <a:avLst>
              <a:gd name="adj" fmla="val 50000"/>
            </a:avLst>
          </a:prstGeom>
          <a:solidFill>
            <a:schemeClr val="bg1"/>
          </a:solidFill>
          <a:ln w="28575">
            <a:solidFill>
              <a:srgbClr val="3F8F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Chuẩn</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bị</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bài</a:t>
            </a:r>
            <a:r>
              <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chemeClr val="tx1"/>
                </a:solidFill>
                <a:effectLst/>
                <a:uLnTx/>
                <a:uFillTx/>
                <a:latin typeface="Cambria" panose="02040503050406030204" pitchFamily="18" charset="0"/>
                <a:ea typeface="Cambria" panose="02040503050406030204" pitchFamily="18" charset="0"/>
                <a:cs typeface="+mn-cs"/>
              </a:rPr>
              <a:t>mới</a:t>
            </a:r>
            <a:endParaRPr kumimoji="0" lang="en-US" sz="5000" b="1" i="0" u="none" strike="noStrike" kern="120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C5500412-28C4-4FAF-62B1-13C0902E753B}"/>
              </a:ext>
            </a:extLst>
          </p:cNvPr>
          <p:cNvPicPr>
            <a:picLocks noChangeAspect="1"/>
          </p:cNvPicPr>
          <p:nvPr/>
        </p:nvPicPr>
        <p:blipFill>
          <a:blip r:embed="rId2"/>
          <a:stretch>
            <a:fillRect/>
          </a:stretch>
        </p:blipFill>
        <p:spPr>
          <a:xfrm>
            <a:off x="3514990" y="203200"/>
            <a:ext cx="4682134" cy="2091109"/>
          </a:xfrm>
          <a:prstGeom prst="rect">
            <a:avLst/>
          </a:prstGeom>
        </p:spPr>
      </p:pic>
      <p:pic>
        <p:nvPicPr>
          <p:cNvPr id="4" name="Picture 3" descr="Cartoon children running on a path in the woods&#10;&#10;Description automatically generated">
            <a:extLst>
              <a:ext uri="{FF2B5EF4-FFF2-40B4-BE49-F238E27FC236}">
                <a16:creationId xmlns:a16="http://schemas.microsoft.com/office/drawing/2014/main" id="{06CF7F6A-E630-6AFB-7E51-B7E3EA45960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798388" y="2602493"/>
            <a:ext cx="4319984" cy="4255507"/>
          </a:xfrm>
          <a:prstGeom prst="rect">
            <a:avLst/>
          </a:prstGeom>
        </p:spPr>
      </p:pic>
    </p:spTree>
    <p:extLst>
      <p:ext uri="{BB962C8B-B14F-4D97-AF65-F5344CB8AC3E}">
        <p14:creationId xmlns:p14="http://schemas.microsoft.com/office/powerpoint/2010/main" val="10602488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tree with yellow leaves and a path&#10;&#10;Description automatically generated with medium confidence">
            <a:extLst>
              <a:ext uri="{FF2B5EF4-FFF2-40B4-BE49-F238E27FC236}">
                <a16:creationId xmlns:a16="http://schemas.microsoft.com/office/drawing/2014/main" id="{C3695100-7999-274E-551E-E94FF5447B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9C7ADFD-8E29-40B0-968B-C70C19903AA1}"/>
              </a:ext>
            </a:extLst>
          </p:cNvPr>
          <p:cNvPicPr>
            <a:picLocks noChangeAspect="1"/>
          </p:cNvPicPr>
          <p:nvPr/>
        </p:nvPicPr>
        <p:blipFill>
          <a:blip r:embed="rId3"/>
          <a:stretch>
            <a:fillRect/>
          </a:stretch>
        </p:blipFill>
        <p:spPr>
          <a:xfrm>
            <a:off x="4987325" y="1474172"/>
            <a:ext cx="6564442" cy="4989754"/>
          </a:xfrm>
          <a:prstGeom prst="rect">
            <a:avLst/>
          </a:prstGeom>
        </p:spPr>
      </p:pic>
      <p:pic>
        <p:nvPicPr>
          <p:cNvPr id="2" name="Picture 1" descr="Cartoon children running on a path in the woods&#10;&#10;Description automatically generated">
            <a:extLst>
              <a:ext uri="{FF2B5EF4-FFF2-40B4-BE49-F238E27FC236}">
                <a16:creationId xmlns:a16="http://schemas.microsoft.com/office/drawing/2014/main" id="{C96B076B-D2C5-9612-F7EE-BD51C20BF73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396128" y="2147985"/>
            <a:ext cx="4319984" cy="4255507"/>
          </a:xfrm>
          <a:prstGeom prst="rect">
            <a:avLst/>
          </a:prstGeom>
        </p:spPr>
      </p:pic>
    </p:spTree>
    <p:extLst>
      <p:ext uri="{BB962C8B-B14F-4D97-AF65-F5344CB8AC3E}">
        <p14:creationId xmlns:p14="http://schemas.microsoft.com/office/powerpoint/2010/main" val="1158368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AD833C-F6DD-9EC0-5E29-9E26C37E7AC5}"/>
              </a:ext>
            </a:extLst>
          </p:cNvPr>
          <p:cNvPicPr>
            <a:picLocks noChangeAspect="1"/>
          </p:cNvPicPr>
          <p:nvPr/>
        </p:nvPicPr>
        <p:blipFill>
          <a:blip r:embed="rId2"/>
          <a:stretch>
            <a:fillRect/>
          </a:stretch>
        </p:blipFill>
        <p:spPr>
          <a:xfrm>
            <a:off x="3474871" y="1413461"/>
            <a:ext cx="8907493" cy="4031077"/>
          </a:xfrm>
          <a:prstGeom prst="rect">
            <a:avLst/>
          </a:prstGeom>
        </p:spPr>
      </p:pic>
      <p:pic>
        <p:nvPicPr>
          <p:cNvPr id="4" name="Picture 3" descr="Cartoon children running on a path in the woods&#10;&#10;Description automatically generated">
            <a:extLst>
              <a:ext uri="{FF2B5EF4-FFF2-40B4-BE49-F238E27FC236}">
                <a16:creationId xmlns:a16="http://schemas.microsoft.com/office/drawing/2014/main" id="{27DB0752-5CFD-7AB1-F8D4-D6AD3D4E631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226888" y="2602493"/>
            <a:ext cx="4319984" cy="4255507"/>
          </a:xfrm>
          <a:prstGeom prst="rect">
            <a:avLst/>
          </a:prstGeom>
        </p:spPr>
      </p:pic>
    </p:spTree>
    <p:extLst>
      <p:ext uri="{BB962C8B-B14F-4D97-AF65-F5344CB8AC3E}">
        <p14:creationId xmlns:p14="http://schemas.microsoft.com/office/powerpoint/2010/main" val="2203730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BDB3C3B-3FA5-805F-99ED-81DB7BE9BC8E}"/>
              </a:ext>
            </a:extLst>
          </p:cNvPr>
          <p:cNvGrpSpPr/>
          <p:nvPr/>
        </p:nvGrpSpPr>
        <p:grpSpPr>
          <a:xfrm>
            <a:off x="1090506" y="2042955"/>
            <a:ext cx="10010987" cy="2071844"/>
            <a:chOff x="2007549" y="2152715"/>
            <a:chExt cx="8666009" cy="1821790"/>
          </a:xfrm>
        </p:grpSpPr>
        <p:sp>
          <p:nvSpPr>
            <p:cNvPr id="4" name="Rectangle: Rounded Corners 3">
              <a:extLst>
                <a:ext uri="{FF2B5EF4-FFF2-40B4-BE49-F238E27FC236}">
                  <a16:creationId xmlns:a16="http://schemas.microsoft.com/office/drawing/2014/main" id="{964DF360-5036-590C-3509-E5A617F19239}"/>
                </a:ext>
              </a:extLst>
            </p:cNvPr>
            <p:cNvSpPr/>
            <p:nvPr/>
          </p:nvSpPr>
          <p:spPr>
            <a:xfrm>
              <a:off x="2007549" y="2152715"/>
              <a:ext cx="8666009" cy="1821790"/>
            </a:xfrm>
            <a:prstGeom prst="roundRect">
              <a:avLst/>
            </a:prstGeom>
            <a:solidFill>
              <a:schemeClr val="bg1"/>
            </a:solidFill>
            <a:ln w="38100">
              <a:solidFill>
                <a:srgbClr val="45A73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6EAFD5B-4B0D-D562-5326-D214B64DAD48}"/>
                </a:ext>
              </a:extLst>
            </p:cNvPr>
            <p:cNvSpPr txBox="1"/>
            <p:nvPr/>
          </p:nvSpPr>
          <p:spPr>
            <a:xfrm>
              <a:off x="2252104" y="2224185"/>
              <a:ext cx="8421454" cy="1623783"/>
            </a:xfrm>
            <a:prstGeom prst="rect">
              <a:avLst/>
            </a:prstGeom>
            <a:noFill/>
          </p:spPr>
          <p:txBody>
            <a:bodyPr wrap="square">
              <a:spAutoFit/>
            </a:bodyPr>
            <a:lstStyle/>
            <a:p>
              <a:pPr algn="just"/>
              <a:r>
                <a:rPr lang="vi-VN" sz="3800" b="1" dirty="0">
                  <a:solidFill>
                    <a:srgbClr val="002060"/>
                  </a:solidFill>
                  <a:latin typeface="Cambria" panose="02040503050406030204" pitchFamily="18" charset="0"/>
                  <a:ea typeface="Cambria" panose="02040503050406030204" pitchFamily="18" charset="0"/>
                </a:rPr>
                <a:t>Em hãy nêu sự thay đổi của thời tiết, cỏ cây,... khi mùa đông chuyển sang mùa xuân hoặc mùa khô chuyển sang mùa mưa.</a:t>
              </a:r>
            </a:p>
          </p:txBody>
        </p:sp>
      </p:grpSp>
      <p:pic>
        <p:nvPicPr>
          <p:cNvPr id="6" name="Picture 5" descr="Cartoon children walking on a path in a park&#10;&#10;Description automatically generated">
            <a:extLst>
              <a:ext uri="{FF2B5EF4-FFF2-40B4-BE49-F238E27FC236}">
                <a16:creationId xmlns:a16="http://schemas.microsoft.com/office/drawing/2014/main" id="{F90A01CC-57E9-E5C6-B08D-B79245D4DFC1}"/>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3625935" y="3094187"/>
            <a:ext cx="3888962" cy="4100008"/>
          </a:xfrm>
          <a:prstGeom prst="rect">
            <a:avLst/>
          </a:prstGeom>
        </p:spPr>
      </p:pic>
    </p:spTree>
    <p:extLst>
      <p:ext uri="{BB962C8B-B14F-4D97-AF65-F5344CB8AC3E}">
        <p14:creationId xmlns:p14="http://schemas.microsoft.com/office/powerpoint/2010/main" val="4735204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E89E0-4C52-134B-2AC6-328389B115B4}"/>
              </a:ext>
            </a:extLst>
          </p:cNvPr>
          <p:cNvPicPr>
            <a:picLocks noChangeAspect="1"/>
          </p:cNvPicPr>
          <p:nvPr/>
        </p:nvPicPr>
        <p:blipFill>
          <a:blip r:embed="rId2"/>
          <a:stretch>
            <a:fillRect/>
          </a:stretch>
        </p:blipFill>
        <p:spPr>
          <a:xfrm>
            <a:off x="4180058" y="1287824"/>
            <a:ext cx="7062764" cy="4838656"/>
          </a:xfrm>
          <a:prstGeom prst="rect">
            <a:avLst/>
          </a:prstGeom>
        </p:spPr>
      </p:pic>
      <p:pic>
        <p:nvPicPr>
          <p:cNvPr id="5" name="Picture 4" descr="Cartoon children running on a path in the woods&#10;&#10;Description automatically generated">
            <a:extLst>
              <a:ext uri="{FF2B5EF4-FFF2-40B4-BE49-F238E27FC236}">
                <a16:creationId xmlns:a16="http://schemas.microsoft.com/office/drawing/2014/main" id="{0EBB0C28-E8F9-9BEC-B76D-DA26D836D6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1912652" y="2341837"/>
            <a:ext cx="4319984" cy="4255507"/>
          </a:xfrm>
          <a:prstGeom prst="rect">
            <a:avLst/>
          </a:prstGeom>
        </p:spPr>
      </p:pic>
    </p:spTree>
    <p:extLst>
      <p:ext uri="{BB962C8B-B14F-4D97-AF65-F5344CB8AC3E}">
        <p14:creationId xmlns:p14="http://schemas.microsoft.com/office/powerpoint/2010/main" val="1474839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D42E4-4DCE-11F1-5C5B-9265032B6704}"/>
              </a:ext>
            </a:extLst>
          </p:cNvPr>
          <p:cNvPicPr>
            <a:picLocks noChangeAspect="1"/>
          </p:cNvPicPr>
          <p:nvPr/>
        </p:nvPicPr>
        <p:blipFill>
          <a:blip r:embed="rId2"/>
          <a:stretch>
            <a:fillRect/>
          </a:stretch>
        </p:blipFill>
        <p:spPr>
          <a:xfrm>
            <a:off x="4336080" y="1310641"/>
            <a:ext cx="6897238" cy="5092926"/>
          </a:xfrm>
          <a:prstGeom prst="rect">
            <a:avLst/>
          </a:prstGeom>
        </p:spPr>
      </p:pic>
      <p:pic>
        <p:nvPicPr>
          <p:cNvPr id="5" name="Picture 4" descr="Cartoon children running on a path in the woods&#10;&#10;Description automatically generated">
            <a:extLst>
              <a:ext uri="{FF2B5EF4-FFF2-40B4-BE49-F238E27FC236}">
                <a16:creationId xmlns:a16="http://schemas.microsoft.com/office/drawing/2014/main" id="{22034E69-44A8-9A94-4A8B-9DA882A70B0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1310" b="92765" l="31878" r="67624">
                        <a14:foregroundMark x1="50982" y1="85247" x2="55406" y2="90461"/>
                        <a14:foregroundMark x1="50425" y1="92926" x2="55816" y2="92765"/>
                        <a14:foregroundMark x1="55816" y1="92765" x2="55845" y2="92765"/>
                        <a14:foregroundMark x1="32318" y1="66087" x2="32318" y2="64268"/>
                        <a14:backgroundMark x1="54761" y1="41269" x2="60299" y2="54931"/>
                        <a14:backgroundMark x1="54966" y1="43250" x2="52183" y2="55053"/>
                        <a14:backgroundMark x1="47085" y1="41431" x2="48520" y2="43897"/>
                      </a14:backgroundRemoval>
                    </a14:imgEffect>
                  </a14:imgLayer>
                </a14:imgProps>
              </a:ext>
              <a:ext uri="{28A0092B-C50C-407E-A947-70E740481C1C}">
                <a14:useLocalDpi xmlns:a14="http://schemas.microsoft.com/office/drawing/2010/main" val="0"/>
              </a:ext>
            </a:extLst>
          </a:blip>
          <a:srcRect l="27448" t="35289" r="27893" b="4022"/>
          <a:stretch/>
        </p:blipFill>
        <p:spPr>
          <a:xfrm>
            <a:off x="2176088" y="2602493"/>
            <a:ext cx="4319984" cy="4255507"/>
          </a:xfrm>
          <a:prstGeom prst="rect">
            <a:avLst/>
          </a:prstGeom>
        </p:spPr>
      </p:pic>
    </p:spTree>
    <p:extLst>
      <p:ext uri="{BB962C8B-B14F-4D97-AF65-F5344CB8AC3E}">
        <p14:creationId xmlns:p14="http://schemas.microsoft.com/office/powerpoint/2010/main" val="29324293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r>
              <a:rPr lang="vi-VN" sz="2500" b="1" dirty="0">
                <a:solidFill>
                  <a:srgbClr val="A06100"/>
                </a:solidFill>
                <a:latin typeface="Cambria" panose="02040503050406030204" pitchFamily="18" charset="0"/>
                <a:ea typeface="Cambria" panose="02040503050406030204" pitchFamily="18" charset="0"/>
              </a:rPr>
              <a:t>Dưới vỏ một cành bàng</a:t>
            </a:r>
          </a:p>
          <a:p>
            <a:r>
              <a:rPr lang="vi-VN" sz="2500" b="1" dirty="0">
                <a:solidFill>
                  <a:srgbClr val="A06100"/>
                </a:solidFill>
                <a:latin typeface="Cambria" panose="02040503050406030204" pitchFamily="18" charset="0"/>
                <a:ea typeface="Cambria" panose="02040503050406030204" pitchFamily="18" charset="0"/>
              </a:rPr>
              <a:t>Còn một vài lá đỏ</a:t>
            </a:r>
          </a:p>
          <a:p>
            <a:r>
              <a:rPr lang="vi-VN" sz="2500" b="1" dirty="0">
                <a:solidFill>
                  <a:srgbClr val="A06100"/>
                </a:solidFill>
                <a:latin typeface="Cambria" panose="02040503050406030204" pitchFamily="18" charset="0"/>
                <a:ea typeface="Cambria" panose="02040503050406030204" pitchFamily="18" charset="0"/>
              </a:rPr>
              <a:t>Một mầm non nho nhỏ</a:t>
            </a:r>
          </a:p>
          <a:p>
            <a:r>
              <a:rPr lang="vi-VN" sz="2500" b="1" dirty="0">
                <a:solidFill>
                  <a:srgbClr val="A06100"/>
                </a:solidFill>
                <a:latin typeface="Cambria" panose="02040503050406030204" pitchFamily="18" charset="0"/>
                <a:ea typeface="Cambria" panose="02040503050406030204" pitchFamily="18" charset="0"/>
              </a:rPr>
              <a:t>Còn nằm nép lặng im...</a:t>
            </a:r>
          </a:p>
          <a:p>
            <a:endParaRPr lang="vi-VN" sz="2500" b="1" dirty="0">
              <a:solidFill>
                <a:srgbClr val="A06100"/>
              </a:solidFill>
              <a:latin typeface="Cambria" panose="02040503050406030204" pitchFamily="18" charset="0"/>
              <a:ea typeface="Cambria" panose="02040503050406030204" pitchFamily="18" charset="0"/>
            </a:endParaRPr>
          </a:p>
          <a:p>
            <a:r>
              <a:rPr lang="vi-VN" sz="2500" b="1" dirty="0">
                <a:solidFill>
                  <a:srgbClr val="A06100"/>
                </a:solidFill>
                <a:latin typeface="Cambria" panose="02040503050406030204" pitchFamily="18" charset="0"/>
                <a:ea typeface="Cambria" panose="02040503050406030204" pitchFamily="18" charset="0"/>
              </a:rPr>
              <a:t>Mầm non mắt lim dim</a:t>
            </a:r>
          </a:p>
          <a:p>
            <a:r>
              <a:rPr lang="vi-VN" sz="2500" b="1" dirty="0">
                <a:solidFill>
                  <a:srgbClr val="A06100"/>
                </a:solidFill>
                <a:latin typeface="Cambria" panose="02040503050406030204" pitchFamily="18" charset="0"/>
                <a:ea typeface="Cambria" panose="02040503050406030204" pitchFamily="18" charset="0"/>
              </a:rPr>
              <a:t>Cố nhìn qua kẽ lá</a:t>
            </a:r>
          </a:p>
          <a:p>
            <a:r>
              <a:rPr lang="vi-VN" sz="2500" b="1" dirty="0">
                <a:solidFill>
                  <a:srgbClr val="A06100"/>
                </a:solidFill>
                <a:latin typeface="Cambria" panose="02040503050406030204" pitchFamily="18" charset="0"/>
                <a:ea typeface="Cambria" panose="02040503050406030204" pitchFamily="18" charset="0"/>
              </a:rPr>
              <a:t>Thấy m</a:t>
            </a:r>
            <a:r>
              <a:rPr lang="en-US" sz="2500" b="1" dirty="0" err="1">
                <a:solidFill>
                  <a:srgbClr val="A06100"/>
                </a:solidFill>
                <a:latin typeface="Cambria" panose="02040503050406030204" pitchFamily="18" charset="0"/>
                <a:ea typeface="Cambria" panose="02040503050406030204" pitchFamily="18" charset="0"/>
              </a:rPr>
              <a:t>ây</a:t>
            </a:r>
            <a:r>
              <a:rPr lang="vi-VN" sz="2500" b="1" dirty="0">
                <a:solidFill>
                  <a:srgbClr val="A06100"/>
                </a:solidFill>
                <a:latin typeface="Cambria" panose="02040503050406030204" pitchFamily="18" charset="0"/>
                <a:ea typeface="Cambria" panose="02040503050406030204" pitchFamily="18" charset="0"/>
              </a:rPr>
              <a:t> bay hối hả</a:t>
            </a:r>
          </a:p>
          <a:p>
            <a:r>
              <a:rPr lang="vi-VN" sz="2500" b="1" dirty="0">
                <a:solidFill>
                  <a:srgbClr val="A06100"/>
                </a:solidFill>
                <a:latin typeface="Cambria" panose="02040503050406030204" pitchFamily="18" charset="0"/>
                <a:ea typeface="Cambria" panose="02040503050406030204" pitchFamily="18" charset="0"/>
              </a:rPr>
              <a:t>Thấy lất phất mưa phùn.</a:t>
            </a:r>
          </a:p>
          <a:p>
            <a:r>
              <a:rPr lang="vi-VN" sz="2500" b="1" dirty="0">
                <a:solidFill>
                  <a:srgbClr val="A06100"/>
                </a:solidFill>
                <a:latin typeface="Cambria" panose="02040503050406030204" pitchFamily="18" charset="0"/>
                <a:ea typeface="Cambria" panose="02040503050406030204" pitchFamily="18" charset="0"/>
              </a:rPr>
              <a:t>Rào rào trận lá tuôn</a:t>
            </a:r>
          </a:p>
          <a:p>
            <a:r>
              <a:rPr lang="vi-VN" sz="2500" b="1" dirty="0">
                <a:solidFill>
                  <a:srgbClr val="A06100"/>
                </a:solidFill>
                <a:latin typeface="Cambria" panose="02040503050406030204" pitchFamily="18" charset="0"/>
                <a:ea typeface="Cambria" panose="02040503050406030204" pitchFamily="18" charset="0"/>
              </a:rPr>
              <a:t>Rải vàng đầy mặt đất</a:t>
            </a:r>
          </a:p>
          <a:p>
            <a:r>
              <a:rPr lang="vi-VN" sz="2500" b="1" dirty="0">
                <a:solidFill>
                  <a:srgbClr val="A06100"/>
                </a:solidFill>
                <a:latin typeface="Cambria" panose="02040503050406030204" pitchFamily="18" charset="0"/>
                <a:ea typeface="Cambria" panose="02040503050406030204" pitchFamily="18" charset="0"/>
              </a:rPr>
              <a:t>Rừng cây trông thưa thớt</a:t>
            </a:r>
          </a:p>
          <a:p>
            <a:r>
              <a:rPr lang="en-SG" sz="2500" b="1" dirty="0" err="1">
                <a:solidFill>
                  <a:srgbClr val="A06100"/>
                </a:solidFill>
                <a:latin typeface="Cambria" panose="02040503050406030204" pitchFamily="18" charset="0"/>
                <a:ea typeface="Cambria" panose="02040503050406030204" pitchFamily="18" charset="0"/>
              </a:rPr>
              <a:t>Thấy</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chỉ</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cội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với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cành</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Một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chú</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thỏ</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phóng</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nhanh</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Chạy</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nấp</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vào</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bụi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vắng</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Và</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tất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cả</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ắng</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Từ</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ngọn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cỏ</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làn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rêu</a:t>
            </a:r>
            <a:r>
              <a:rPr lang="en-SG" sz="2500" b="1" dirty="0">
                <a:solidFill>
                  <a:srgbClr val="A06100"/>
                </a:solidFill>
                <a:latin typeface="Cambria" panose="02040503050406030204" pitchFamily="18" charset="0"/>
                <a:ea typeface="Cambria" panose="02040503050406030204" pitchFamily="18" charset="0"/>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r>
              <a:rPr lang="en-SG" sz="2500" b="1" dirty="0" err="1">
                <a:solidFill>
                  <a:srgbClr val="A06100"/>
                </a:solidFill>
                <a:latin typeface="Cambria" panose="02040503050406030204" pitchFamily="18" charset="0"/>
                <a:ea typeface="Cambria" panose="02040503050406030204" pitchFamily="18" charset="0"/>
              </a:rPr>
              <a:t>Chợt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một</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tiếng</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kêu</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Chíp</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chiu</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chiu</a:t>
            </a:r>
            <a:r>
              <a:rPr lang="en-SG" sz="2500" b="1" dirty="0">
                <a:solidFill>
                  <a:srgbClr val="A06100"/>
                </a:solidFill>
                <a:latin typeface="Cambria" panose="02040503050406030204" pitchFamily="18" charset="0"/>
                <a:ea typeface="Cambria" panose="02040503050406030204" pitchFamily="18" charset="0"/>
              </a:rPr>
              <a:t>! Xuân </a:t>
            </a:r>
            <a:r>
              <a:rPr lang="en-SG" sz="2500" b="1" dirty="0" err="1">
                <a:solidFill>
                  <a:srgbClr val="A06100"/>
                </a:solidFill>
                <a:latin typeface="Cambria" panose="02040503050406030204" pitchFamily="18" charset="0"/>
                <a:ea typeface="Cambria" panose="02040503050406030204" pitchFamily="18" charset="0"/>
              </a:rPr>
              <a:t>đến</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Tức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thì</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trăm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ngọn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suối</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Nổi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róc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rách</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reo</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mừng</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Tức</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thì</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ngàn</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chim</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muông</a:t>
            </a:r>
            <a:endParaRPr lang="vi-VN" sz="2500" b="1" dirty="0">
              <a:solidFill>
                <a:srgbClr val="A06100"/>
              </a:solidFill>
              <a:latin typeface="Cambria" panose="02040503050406030204" pitchFamily="18" charset="0"/>
              <a:ea typeface="Cambria" panose="02040503050406030204" pitchFamily="18" charset="0"/>
            </a:endParaRPr>
          </a:p>
          <a:p>
            <a:r>
              <a:rPr lang="en-SG" sz="2500" b="1" dirty="0" err="1">
                <a:solidFill>
                  <a:srgbClr val="A06100"/>
                </a:solidFill>
                <a:latin typeface="Cambria" panose="02040503050406030204" pitchFamily="18" charset="0"/>
                <a:ea typeface="Cambria" panose="02040503050406030204" pitchFamily="18" charset="0"/>
              </a:rPr>
              <a:t>Nổi</a:t>
            </a:r>
            <a:r>
              <a:rPr lang="en-SG" sz="2500" b="1" dirty="0">
                <a:solidFill>
                  <a:srgbClr val="A06100"/>
                </a:solidFill>
                <a:latin typeface="Cambria" panose="02040503050406030204" pitchFamily="18" charset="0"/>
                <a:ea typeface="Cambria" panose="02040503050406030204" pitchFamily="18" charset="0"/>
              </a:rPr>
              <a:t> </a:t>
            </a:r>
            <a:r>
              <a:rPr lang="en-SG" sz="2500" b="1" dirty="0" err="1">
                <a:solidFill>
                  <a:srgbClr val="A06100"/>
                </a:solidFill>
                <a:latin typeface="Cambria" panose="02040503050406030204" pitchFamily="18" charset="0"/>
                <a:ea typeface="Cambria" panose="02040503050406030204" pitchFamily="18" charset="0"/>
              </a:rPr>
              <a:t>hát</a:t>
            </a:r>
            <a:r>
              <a:rPr lang="en-SG" sz="2500" b="1" dirty="0">
                <a:solidFill>
                  <a:srgbClr val="A06100"/>
                </a:solidFill>
                <a:latin typeface="Cambria" panose="02040503050406030204" pitchFamily="18" charset="0"/>
                <a:ea typeface="Cambria" panose="02040503050406030204" pitchFamily="18" charset="0"/>
              </a:rPr>
              <a:t> ca vang </a:t>
            </a:r>
            <a:r>
              <a:rPr lang="en-SG" sz="2500" b="1" dirty="0" err="1">
                <a:solidFill>
                  <a:srgbClr val="A06100"/>
                </a:solidFill>
                <a:latin typeface="Cambria" panose="02040503050406030204" pitchFamily="18" charset="0"/>
                <a:ea typeface="Cambria" panose="02040503050406030204" pitchFamily="18" charset="0"/>
              </a:rPr>
              <a:t>dậy</a:t>
            </a:r>
            <a:r>
              <a:rPr lang="en-SG" sz="2500" b="1" dirty="0">
                <a:solidFill>
                  <a:srgbClr val="A06100"/>
                </a:solidFill>
                <a:latin typeface="Cambria" panose="02040503050406030204" pitchFamily="18" charset="0"/>
                <a:ea typeface="Cambria" panose="02040503050406030204" pitchFamily="18" charset="0"/>
              </a:rPr>
              <a:t>.</a:t>
            </a:r>
            <a:endParaRPr lang="vi-VN" sz="2500" b="1" dirty="0">
              <a:solidFill>
                <a:srgbClr val="A06100"/>
              </a:solidFill>
              <a:latin typeface="Cambria" panose="02040503050406030204" pitchFamily="18" charset="0"/>
              <a:ea typeface="Cambria" panose="02040503050406030204" pitchFamily="18" charset="0"/>
            </a:endParaRPr>
          </a:p>
          <a:p>
            <a:endParaRPr lang="vi-VN" sz="2500" b="1" dirty="0">
              <a:solidFill>
                <a:srgbClr val="A06100"/>
              </a:solidFill>
              <a:latin typeface="Cambria" panose="02040503050406030204" pitchFamily="18" charset="0"/>
              <a:ea typeface="Cambria" panose="02040503050406030204" pitchFamily="18" charset="0"/>
            </a:endParaRPr>
          </a:p>
          <a:p>
            <a:r>
              <a:rPr lang="vi-VN" sz="2500" b="1" dirty="0">
                <a:solidFill>
                  <a:srgbClr val="A06100"/>
                </a:solidFill>
                <a:latin typeface="Cambria" panose="02040503050406030204" pitchFamily="18" charset="0"/>
                <a:ea typeface="Cambria" panose="02040503050406030204" pitchFamily="18" charset="0"/>
              </a:rPr>
              <a:t>Mầm non vừa nghe thấy</a:t>
            </a:r>
          </a:p>
          <a:p>
            <a:r>
              <a:rPr lang="vi-VN" sz="2500" b="1" dirty="0">
                <a:solidFill>
                  <a:srgbClr val="A06100"/>
                </a:solidFill>
                <a:latin typeface="Cambria" panose="02040503050406030204" pitchFamily="18" charset="0"/>
                <a:ea typeface="Cambria" panose="02040503050406030204" pitchFamily="18" charset="0"/>
              </a:rPr>
              <a:t>Vội bật chiếc vỏ rơi</a:t>
            </a:r>
          </a:p>
          <a:p>
            <a:r>
              <a:rPr lang="vi-VN" sz="2500" b="1" dirty="0">
                <a:solidFill>
                  <a:srgbClr val="A06100"/>
                </a:solidFill>
                <a:latin typeface="Cambria" panose="02040503050406030204" pitchFamily="18" charset="0"/>
                <a:ea typeface="Cambria" panose="02040503050406030204" pitchFamily="18" charset="0"/>
              </a:rPr>
              <a:t>Nó đứng dậy giữa trời</a:t>
            </a:r>
          </a:p>
          <a:p>
            <a:r>
              <a:rPr lang="vi-VN" sz="2500" b="1" dirty="0">
                <a:solidFill>
                  <a:srgbClr val="A06100"/>
                </a:solidFill>
                <a:latin typeface="Cambria" panose="02040503050406030204" pitchFamily="18" charset="0"/>
                <a:ea typeface="Cambria" panose="02040503050406030204" pitchFamily="18" charset="0"/>
              </a:rPr>
              <a:t>Khoác áo màu xanh biếc.</a:t>
            </a:r>
          </a:p>
          <a:p>
            <a:r>
              <a:rPr lang="vi-VN" sz="2500" b="1" dirty="0">
                <a:solidFill>
                  <a:srgbClr val="A06100"/>
                </a:solidFill>
                <a:latin typeface="Cambria" panose="02040503050406030204" pitchFamily="18" charset="0"/>
                <a:ea typeface="Cambria" panose="02040503050406030204" pitchFamily="18" charset="0"/>
              </a:rPr>
              <a:t>                          (Võ Quảng) </a:t>
            </a:r>
            <a:endParaRPr lang="en-SG" sz="2500" b="1" dirty="0">
              <a:solidFill>
                <a:srgbClr val="A061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57408561"/>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artoon children walking on a path in a park&#10;&#10;Description automatically generated">
            <a:extLst>
              <a:ext uri="{FF2B5EF4-FFF2-40B4-BE49-F238E27FC236}">
                <a16:creationId xmlns:a16="http://schemas.microsoft.com/office/drawing/2014/main" id="{EA84C723-DC87-9C8A-F15C-71E135ECD7F7}"/>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27688" b="92967" l="46704" r="94433">
                        <a14:foregroundMark x1="89393" y1="50808" x2="85848" y2="55861"/>
                        <a14:foregroundMark x1="85848" y1="55861" x2="85614" y2="56023"/>
                        <a14:foregroundMark x1="46733" y1="64430" x2="51392" y2="63541"/>
                        <a14:foregroundMark x1="57955" y1="79466" x2="62496" y2="86419"/>
                        <a14:foregroundMark x1="62496" y1="86419" x2="64723" y2="88359"/>
                        <a14:foregroundMark x1="59391" y1="42239" x2="64401" y2="50647"/>
                        <a14:foregroundMark x1="58512" y1="60469" x2="55054" y2="92967"/>
                        <a14:foregroundMark x1="74626" y1="78537" x2="74626" y2="75182"/>
                        <a14:foregroundMark x1="85057" y1="77486" x2="88837" y2="78092"/>
                        <a14:foregroundMark x1="46938" y1="65966" x2="48608" y2="64753"/>
                        <a14:backgroundMark x1="73835" y1="27203" x2="70056" y2="51091"/>
                        <a14:backgroundMark x1="70056" y1="51091" x2="70056" y2="51091"/>
                        <a14:backgroundMark x1="68942" y1="57559" x2="70202" y2="67704"/>
                        <a14:backgroundMark x1="70202" y1="67704" x2="70935" y2="69644"/>
                        <a14:backgroundMark x1="62936" y1="66289" x2="65837" y2="69806"/>
                        <a14:backgroundMark x1="88075" y1="68351" x2="87958" y2="70816"/>
                        <a14:backgroundMark x1="79637" y1="72191" x2="81512" y2="72029"/>
                      </a14:backgroundRemoval>
                    </a14:imgEffect>
                    <a14:imgEffect>
                      <a14:saturation sat="200000"/>
                    </a14:imgEffect>
                  </a14:imgLayer>
                </a14:imgProps>
              </a:ext>
              <a:ext uri="{28A0092B-C50C-407E-A947-70E740481C1C}">
                <a14:useLocalDpi xmlns:a14="http://schemas.microsoft.com/office/drawing/2010/main" val="0"/>
              </a:ext>
            </a:extLst>
          </a:blip>
          <a:srcRect l="44762" t="19662"/>
          <a:stretch/>
        </p:blipFill>
        <p:spPr>
          <a:xfrm>
            <a:off x="8360707" y="3595645"/>
            <a:ext cx="2178958" cy="2297206"/>
          </a:xfrm>
          <a:prstGeom prst="rect">
            <a:avLst/>
          </a:prstGeom>
        </p:spPr>
      </p:pic>
      <p:sp>
        <p:nvSpPr>
          <p:cNvPr id="5" name="Rectangle: Rounded Corners 4">
            <a:extLst>
              <a:ext uri="{FF2B5EF4-FFF2-40B4-BE49-F238E27FC236}">
                <a16:creationId xmlns:a16="http://schemas.microsoft.com/office/drawing/2014/main" id="{623E4595-80FB-5DAB-260D-C31A4BC21047}"/>
              </a:ext>
            </a:extLst>
          </p:cNvPr>
          <p:cNvSpPr/>
          <p:nvPr/>
        </p:nvSpPr>
        <p:spPr>
          <a:xfrm>
            <a:off x="1177327" y="1746296"/>
            <a:ext cx="2810933" cy="92956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lim dim</a:t>
            </a:r>
            <a:endParaRPr lang="en-US" sz="4000" b="1" dirty="0">
              <a:solidFill>
                <a:schemeClr val="tx1"/>
              </a:solidFill>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1AB9AEDE-1F73-5447-0BD6-2DC40D40E3D3}"/>
              </a:ext>
            </a:extLst>
          </p:cNvPr>
          <p:cNvSpPr/>
          <p:nvPr/>
        </p:nvSpPr>
        <p:spPr>
          <a:xfrm>
            <a:off x="1177327" y="2877333"/>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hối hả</a:t>
            </a:r>
            <a:endParaRPr lang="en-US" sz="4000" b="1" dirty="0">
              <a:solidFill>
                <a:schemeClr val="tx1"/>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E6E7F565-8E8D-562D-4F4E-BEEC39BEECDE}"/>
              </a:ext>
            </a:extLst>
          </p:cNvPr>
          <p:cNvSpPr/>
          <p:nvPr/>
        </p:nvSpPr>
        <p:spPr>
          <a:xfrm>
            <a:off x="5242489" y="171367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lất phất</a:t>
            </a:r>
            <a:endParaRPr lang="en-US" sz="4000" b="1" dirty="0">
              <a:solidFill>
                <a:schemeClr val="tx1"/>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043E3A9-8060-1A28-D8EB-9C43338EE7DF}"/>
              </a:ext>
            </a:extLst>
          </p:cNvPr>
          <p:cNvPicPr>
            <a:picLocks noChangeAspect="1"/>
          </p:cNvPicPr>
          <p:nvPr/>
        </p:nvPicPr>
        <p:blipFill>
          <a:blip r:embed="rId4"/>
          <a:stretch>
            <a:fillRect/>
          </a:stretch>
        </p:blipFill>
        <p:spPr>
          <a:xfrm>
            <a:off x="2463589" y="375958"/>
            <a:ext cx="6175783" cy="1176630"/>
          </a:xfrm>
          <a:prstGeom prst="rect">
            <a:avLst/>
          </a:prstGeom>
        </p:spPr>
      </p:pic>
      <p:sp>
        <p:nvSpPr>
          <p:cNvPr id="2" name="Rectangle: Rounded Corners 1">
            <a:extLst>
              <a:ext uri="{FF2B5EF4-FFF2-40B4-BE49-F238E27FC236}">
                <a16:creationId xmlns:a16="http://schemas.microsoft.com/office/drawing/2014/main" id="{7C754821-3DF7-41FC-8832-E81F5604E31F}"/>
              </a:ext>
            </a:extLst>
          </p:cNvPr>
          <p:cNvSpPr/>
          <p:nvPr/>
        </p:nvSpPr>
        <p:spPr>
          <a:xfrm>
            <a:off x="5242488" y="2873645"/>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rào rào</a:t>
            </a:r>
            <a:endParaRPr lang="en-US" sz="4000" b="1" dirty="0">
              <a:solidFill>
                <a:schemeClr val="tx1"/>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470895F6-A74F-3AD4-3586-127BD33501AE}"/>
              </a:ext>
            </a:extLst>
          </p:cNvPr>
          <p:cNvSpPr/>
          <p:nvPr/>
        </p:nvSpPr>
        <p:spPr>
          <a:xfrm>
            <a:off x="1177327" y="4094467"/>
            <a:ext cx="2988839"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thưa thớt</a:t>
            </a:r>
            <a:endParaRPr lang="en-US" sz="4000" b="1" dirty="0">
              <a:solidFill>
                <a:schemeClr val="tx1"/>
              </a:solidFill>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391212C-07DB-23B2-A779-850936DF1088}"/>
              </a:ext>
            </a:extLst>
          </p:cNvPr>
          <p:cNvSpPr/>
          <p:nvPr/>
        </p:nvSpPr>
        <p:spPr>
          <a:xfrm>
            <a:off x="5137083" y="4033612"/>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hối hả</a:t>
            </a:r>
            <a:endParaRPr lang="en-US" sz="4000" b="1" dirty="0">
              <a:solidFill>
                <a:schemeClr val="tx1"/>
              </a:solidFill>
              <a:latin typeface="Cambria" panose="02040503050406030204" pitchFamily="18" charset="0"/>
              <a:ea typeface="Cambria" panose="02040503050406030204" pitchFamily="18" charset="0"/>
            </a:endParaRPr>
          </a:p>
        </p:txBody>
      </p:sp>
      <p:sp>
        <p:nvSpPr>
          <p:cNvPr id="7" name="Rectangle: Rounded Corners 6">
            <a:extLst>
              <a:ext uri="{FF2B5EF4-FFF2-40B4-BE49-F238E27FC236}">
                <a16:creationId xmlns:a16="http://schemas.microsoft.com/office/drawing/2014/main" id="{6F0A33A7-F7FE-AE18-0B0D-71F37757F1C4}"/>
              </a:ext>
            </a:extLst>
          </p:cNvPr>
          <p:cNvSpPr/>
          <p:nvPr/>
        </p:nvSpPr>
        <p:spPr>
          <a:xfrm>
            <a:off x="1266279" y="536523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mbria" panose="02040503050406030204" pitchFamily="18" charset="0"/>
                <a:ea typeface="Cambria" panose="02040503050406030204" pitchFamily="18" charset="0"/>
              </a:rPr>
              <a:t>chiu chiu</a:t>
            </a:r>
            <a:endParaRPr lang="en-US" sz="4000" b="1" dirty="0">
              <a:solidFill>
                <a:schemeClr val="tx1"/>
              </a:solidFill>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250D1649-25C1-E904-6FB7-DD9105E22362}"/>
              </a:ext>
            </a:extLst>
          </p:cNvPr>
          <p:cNvSpPr/>
          <p:nvPr/>
        </p:nvSpPr>
        <p:spPr>
          <a:xfrm>
            <a:off x="4974679" y="5273818"/>
            <a:ext cx="2810933" cy="101566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Cambria" panose="02040503050406030204" pitchFamily="18" charset="0"/>
                <a:ea typeface="Cambria" panose="02040503050406030204" pitchFamily="18" charset="0"/>
              </a:rPr>
              <a:t>róc rách</a:t>
            </a:r>
            <a:endParaRPr lang="en-US" sz="4000" b="1" dirty="0">
              <a:solidFill>
                <a:schemeClr val="tx1"/>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8632170B-A69D-6A39-B844-350CD1594065}"/>
              </a:ext>
            </a:extLst>
          </p:cNvPr>
          <p:cNvSpPr/>
          <p:nvPr/>
        </p:nvSpPr>
        <p:spPr>
          <a:xfrm>
            <a:off x="7948016" y="5599229"/>
            <a:ext cx="3520811" cy="1092874"/>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chim muông</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108435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p:cTn id="36" dur="500" fill="hold"/>
                                        <p:tgtEl>
                                          <p:spTgt spid="3"/>
                                        </p:tgtEl>
                                        <p:attrNameLst>
                                          <p:attrName>ppt_w</p:attrName>
                                        </p:attrNameLst>
                                      </p:cBhvr>
                                      <p:tavLst>
                                        <p:tav tm="0">
                                          <p:val>
                                            <p:fltVal val="0"/>
                                          </p:val>
                                        </p:tav>
                                        <p:tav tm="100000">
                                          <p:val>
                                            <p:strVal val="#ppt_w"/>
                                          </p:val>
                                        </p:tav>
                                      </p:tavLst>
                                    </p:anim>
                                    <p:anim calcmode="lin" valueType="num">
                                      <p:cBhvr>
                                        <p:cTn id="37" dur="500" fill="hold"/>
                                        <p:tgtEl>
                                          <p:spTgt spid="3"/>
                                        </p:tgtEl>
                                        <p:attrNameLst>
                                          <p:attrName>ppt_h</p:attrName>
                                        </p:attrNameLst>
                                      </p:cBhvr>
                                      <p:tavLst>
                                        <p:tav tm="0">
                                          <p:val>
                                            <p:fltVal val="0"/>
                                          </p:val>
                                        </p:tav>
                                        <p:tav tm="100000">
                                          <p:val>
                                            <p:strVal val="#ppt_h"/>
                                          </p:val>
                                        </p:tav>
                                      </p:tavLst>
                                    </p:anim>
                                    <p:animEffect transition="in" filter="fade">
                                      <p:cBhvr>
                                        <p:cTn id="38" dur="500"/>
                                        <p:tgtEl>
                                          <p:spTgt spid="3"/>
                                        </p:tgtEl>
                                      </p:cBhvr>
                                    </p:animEffect>
                                  </p:childTnLst>
                                </p:cTn>
                              </p:par>
                            </p:childTnLst>
                          </p:cTn>
                        </p:par>
                        <p:par>
                          <p:cTn id="39" fill="hold">
                            <p:stCondLst>
                              <p:cond delay="2500"/>
                            </p:stCondLst>
                            <p:childTnLst>
                              <p:par>
                                <p:cTn id="40" presetID="53" presetClass="entr" presetSubtype="16"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p:cTn id="42" dur="500" fill="hold"/>
                                        <p:tgtEl>
                                          <p:spTgt spid="4"/>
                                        </p:tgtEl>
                                        <p:attrNameLst>
                                          <p:attrName>ppt_w</p:attrName>
                                        </p:attrNameLst>
                                      </p:cBhvr>
                                      <p:tavLst>
                                        <p:tav tm="0">
                                          <p:val>
                                            <p:fltVal val="0"/>
                                          </p:val>
                                        </p:tav>
                                        <p:tav tm="100000">
                                          <p:val>
                                            <p:strVal val="#ppt_w"/>
                                          </p:val>
                                        </p:tav>
                                      </p:tavLst>
                                    </p:anim>
                                    <p:anim calcmode="lin" valueType="num">
                                      <p:cBhvr>
                                        <p:cTn id="43" dur="500" fill="hold"/>
                                        <p:tgtEl>
                                          <p:spTgt spid="4"/>
                                        </p:tgtEl>
                                        <p:attrNameLst>
                                          <p:attrName>ppt_h</p:attrName>
                                        </p:attrNameLst>
                                      </p:cBhvr>
                                      <p:tavLst>
                                        <p:tav tm="0">
                                          <p:val>
                                            <p:fltVal val="0"/>
                                          </p:val>
                                        </p:tav>
                                        <p:tav tm="100000">
                                          <p:val>
                                            <p:strVal val="#ppt_h"/>
                                          </p:val>
                                        </p:tav>
                                      </p:tavLst>
                                    </p:anim>
                                    <p:animEffect transition="in" filter="fade">
                                      <p:cBhvr>
                                        <p:cTn id="44" dur="500"/>
                                        <p:tgtEl>
                                          <p:spTgt spid="4"/>
                                        </p:tgtEl>
                                      </p:cBhvr>
                                    </p:animEffect>
                                  </p:childTnLst>
                                </p:cTn>
                              </p:par>
                            </p:childTnLst>
                          </p:cTn>
                        </p:par>
                        <p:par>
                          <p:cTn id="45" fill="hold">
                            <p:stCondLst>
                              <p:cond delay="3000"/>
                            </p:stCondLst>
                            <p:childTnLst>
                              <p:par>
                                <p:cTn id="46" presetID="53" presetClass="entr" presetSubtype="16" fill="hold" grpId="0" nodeType="after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ppt_w</p:attrName>
                                        </p:attrNameLst>
                                      </p:cBhvr>
                                      <p:tavLst>
                                        <p:tav tm="0">
                                          <p:val>
                                            <p:fltVal val="0"/>
                                          </p:val>
                                        </p:tav>
                                        <p:tav tm="100000">
                                          <p:val>
                                            <p:strVal val="#ppt_w"/>
                                          </p:val>
                                        </p:tav>
                                      </p:tavLst>
                                    </p:anim>
                                    <p:anim calcmode="lin" valueType="num">
                                      <p:cBhvr>
                                        <p:cTn id="49" dur="500" fill="hold"/>
                                        <p:tgtEl>
                                          <p:spTgt spid="7"/>
                                        </p:tgtEl>
                                        <p:attrNameLst>
                                          <p:attrName>ppt_h</p:attrName>
                                        </p:attrNameLst>
                                      </p:cBhvr>
                                      <p:tavLst>
                                        <p:tav tm="0">
                                          <p:val>
                                            <p:fltVal val="0"/>
                                          </p:val>
                                        </p:tav>
                                        <p:tav tm="100000">
                                          <p:val>
                                            <p:strVal val="#ppt_h"/>
                                          </p:val>
                                        </p:tav>
                                      </p:tavLst>
                                    </p:anim>
                                    <p:animEffect transition="in" filter="fade">
                                      <p:cBhvr>
                                        <p:cTn id="50" dur="500"/>
                                        <p:tgtEl>
                                          <p:spTgt spid="7"/>
                                        </p:tgtEl>
                                      </p:cBhvr>
                                    </p:animEffect>
                                  </p:childTnLst>
                                </p:cTn>
                              </p:par>
                            </p:childTnLst>
                          </p:cTn>
                        </p:par>
                        <p:par>
                          <p:cTn id="51" fill="hold">
                            <p:stCondLst>
                              <p:cond delay="3500"/>
                            </p:stCondLst>
                            <p:childTnLst>
                              <p:par>
                                <p:cTn id="52" presetID="53" presetClass="entr" presetSubtype="16"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animEffect transition="in" filter="fade">
                                      <p:cBhvr>
                                        <p:cTn id="56" dur="500"/>
                                        <p:tgtEl>
                                          <p:spTgt spid="8"/>
                                        </p:tgtEl>
                                      </p:cBhvr>
                                    </p:animEffect>
                                  </p:childTnLst>
                                </p:cTn>
                              </p:par>
                            </p:childTnLst>
                          </p:cTn>
                        </p:par>
                        <p:par>
                          <p:cTn id="57" fill="hold">
                            <p:stCondLst>
                              <p:cond delay="4000"/>
                            </p:stCondLst>
                            <p:childTnLst>
                              <p:par>
                                <p:cTn id="58" presetID="53" presetClass="entr" presetSubtype="16"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 calcmode="lin" valueType="num">
                                      <p:cBhvr>
                                        <p:cTn id="60" dur="500" fill="hold"/>
                                        <p:tgtEl>
                                          <p:spTgt spid="11"/>
                                        </p:tgtEl>
                                        <p:attrNameLst>
                                          <p:attrName>ppt_w</p:attrName>
                                        </p:attrNameLst>
                                      </p:cBhvr>
                                      <p:tavLst>
                                        <p:tav tm="0">
                                          <p:val>
                                            <p:fltVal val="0"/>
                                          </p:val>
                                        </p:tav>
                                        <p:tav tm="100000">
                                          <p:val>
                                            <p:strVal val="#ppt_w"/>
                                          </p:val>
                                        </p:tav>
                                      </p:tavLst>
                                    </p:anim>
                                    <p:anim calcmode="lin" valueType="num">
                                      <p:cBhvr>
                                        <p:cTn id="61" dur="500" fill="hold"/>
                                        <p:tgtEl>
                                          <p:spTgt spid="11"/>
                                        </p:tgtEl>
                                        <p:attrNameLst>
                                          <p:attrName>ppt_h</p:attrName>
                                        </p:attrNameLst>
                                      </p:cBhvr>
                                      <p:tavLst>
                                        <p:tav tm="0">
                                          <p:val>
                                            <p:fltVal val="0"/>
                                          </p:val>
                                        </p:tav>
                                        <p:tav tm="100000">
                                          <p:val>
                                            <p:strVal val="#ppt_h"/>
                                          </p:val>
                                        </p:tav>
                                      </p:tavLst>
                                    </p:anim>
                                    <p:animEffect transition="in" filter="fade">
                                      <p:cBhvr>
                                        <p:cTn id="6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2" grpId="0" animBg="1"/>
      <p:bldP spid="3" grpId="0" animBg="1"/>
      <p:bldP spid="4"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m</a:t>
            </a:r>
            <a:r>
              <a:rPr lang="en-US" sz="2500" b="1" dirty="0" err="1">
                <a:solidFill>
                  <a:srgbClr val="A06100"/>
                </a:solidFill>
                <a:latin typeface="Cambria" panose="02040503050406030204" pitchFamily="18" charset="0"/>
                <a:ea typeface="Cambria" panose="02040503050406030204" pitchFamily="18" charset="0"/>
              </a:rPr>
              <a:t>ây</a:t>
            </a: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3"/>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4A7B34A3-58DF-CF97-4B09-C33483B702BC}"/>
              </a:ext>
            </a:extLst>
          </p:cNvPr>
          <p:cNvSpPr/>
          <p:nvPr/>
        </p:nvSpPr>
        <p:spPr>
          <a:xfrm>
            <a:off x="444050" y="225415"/>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1</a:t>
            </a:r>
          </a:p>
        </p:txBody>
      </p:sp>
      <p:sp>
        <p:nvSpPr>
          <p:cNvPr id="3" name="Oval 2">
            <a:extLst>
              <a:ext uri="{FF2B5EF4-FFF2-40B4-BE49-F238E27FC236}">
                <a16:creationId xmlns:a16="http://schemas.microsoft.com/office/drawing/2014/main" id="{DA4E5ACC-EA30-4182-4F4B-B9F0B3B72FED}"/>
              </a:ext>
            </a:extLst>
          </p:cNvPr>
          <p:cNvSpPr/>
          <p:nvPr/>
        </p:nvSpPr>
        <p:spPr>
          <a:xfrm>
            <a:off x="399825" y="2122027"/>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2</a:t>
            </a:r>
          </a:p>
        </p:txBody>
      </p:sp>
      <p:sp>
        <p:nvSpPr>
          <p:cNvPr id="4" name="Oval 3">
            <a:extLst>
              <a:ext uri="{FF2B5EF4-FFF2-40B4-BE49-F238E27FC236}">
                <a16:creationId xmlns:a16="http://schemas.microsoft.com/office/drawing/2014/main" id="{4D15833A-B3FC-895A-ABC1-87A58F61CCC6}"/>
              </a:ext>
            </a:extLst>
          </p:cNvPr>
          <p:cNvSpPr/>
          <p:nvPr/>
        </p:nvSpPr>
        <p:spPr>
          <a:xfrm>
            <a:off x="5829797" y="1623149"/>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3</a:t>
            </a:r>
          </a:p>
        </p:txBody>
      </p:sp>
      <p:sp>
        <p:nvSpPr>
          <p:cNvPr id="5" name="Oval 4">
            <a:extLst>
              <a:ext uri="{FF2B5EF4-FFF2-40B4-BE49-F238E27FC236}">
                <a16:creationId xmlns:a16="http://schemas.microsoft.com/office/drawing/2014/main" id="{2CACFEA8-08AF-1C67-3FD5-1831FD41F42B}"/>
              </a:ext>
            </a:extLst>
          </p:cNvPr>
          <p:cNvSpPr/>
          <p:nvPr/>
        </p:nvSpPr>
        <p:spPr>
          <a:xfrm>
            <a:off x="6024880" y="4240574"/>
            <a:ext cx="457200" cy="457200"/>
          </a:xfrm>
          <a:prstGeom prst="ellipse">
            <a:avLst/>
          </a:prstGeom>
          <a:solidFill>
            <a:srgbClr val="3F8F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latin typeface="Cambria" panose="02040503050406030204" pitchFamily="18" charset="0"/>
                <a:ea typeface="Cambria" panose="02040503050406030204" pitchFamily="18" charset="0"/>
              </a:rPr>
              <a:t>4</a:t>
            </a:r>
          </a:p>
        </p:txBody>
      </p:sp>
    </p:spTree>
    <p:extLst>
      <p:ext uri="{BB962C8B-B14F-4D97-AF65-F5344CB8AC3E}">
        <p14:creationId xmlns:p14="http://schemas.microsoft.com/office/powerpoint/2010/main" val="40433762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tada1.wav"/>
                                        </p:tgtEl>
                                      </p:cMediaNode>
                                    </p:audio>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tada1.wav"/>
                                        </p:tgtEl>
                                      </p:cMediaNode>
                                    </p:audio>
                                  </p:sub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subTnLst>
                                    <p:audio>
                                      <p:cMediaNode>
                                        <p:cTn display="0" masterRel="sameClick">
                                          <p:stCondLst>
                                            <p:cond evt="begin" delay="0">
                                              <p:tn val="17"/>
                                            </p:cond>
                                          </p:stCondLst>
                                          <p:endCondLst>
                                            <p:cond evt="onStopAudio" delay="0">
                                              <p:tgtEl>
                                                <p:sldTgt/>
                                              </p:tgtEl>
                                            </p:cond>
                                          </p:endCondLst>
                                        </p:cTn>
                                        <p:tgtEl>
                                          <p:sndTgt r:embed="rId2" name="tada1.wav"/>
                                        </p:tgtEl>
                                      </p:cMediaNode>
                                    </p:audio>
                                  </p:sub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2" name="tada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EAE25706-5CCC-77AE-9A9F-A1F71C0461F4}"/>
              </a:ext>
            </a:extLst>
          </p:cNvPr>
          <p:cNvSpPr/>
          <p:nvPr/>
        </p:nvSpPr>
        <p:spPr>
          <a:xfrm>
            <a:off x="172720" y="162560"/>
            <a:ext cx="11704320" cy="6695440"/>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white"/>
              </a:solidFill>
              <a:effectLst/>
              <a:uLnTx/>
              <a:uFillTx/>
              <a:latin typeface="阿里巴巴普惠体"/>
              <a:cs typeface="+mn-cs"/>
            </a:endParaRPr>
          </a:p>
        </p:txBody>
      </p:sp>
      <p:sp>
        <p:nvSpPr>
          <p:cNvPr id="7" name="TextBox 6">
            <a:extLst>
              <a:ext uri="{FF2B5EF4-FFF2-40B4-BE49-F238E27FC236}">
                <a16:creationId xmlns:a16="http://schemas.microsoft.com/office/drawing/2014/main" id="{405C4B8B-5827-DE9F-B74C-FC658D85DA9C}"/>
              </a:ext>
            </a:extLst>
          </p:cNvPr>
          <p:cNvSpPr txBox="1"/>
          <p:nvPr/>
        </p:nvSpPr>
        <p:spPr>
          <a:xfrm>
            <a:off x="812800" y="225415"/>
            <a:ext cx="4602480" cy="6632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Dưới vỏ một cành bàng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một vài lá đỏ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Một mầm non nho nhỏ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Còn nằm nép lặng 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mắt lim dim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Cố nhìn qua kẽ lá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m</a:t>
            </a:r>
            <a:r>
              <a:rPr lang="en-US" sz="2500" b="1" dirty="0" err="1">
                <a:solidFill>
                  <a:srgbClr val="A06100"/>
                </a:solidFill>
                <a:latin typeface="Cambria" panose="02040503050406030204" pitchFamily="18" charset="0"/>
                <a:ea typeface="Cambria" panose="02040503050406030204" pitchFamily="18" charset="0"/>
              </a:rPr>
              <a:t>ây</a:t>
            </a: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bay hối hả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Thấy lất phất mưa phùn.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Rào rào trận lá tuôn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Rải vàng đầy mặt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Rừng cây trông thưa thớt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Thấy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chỉ</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cội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với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cành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chú</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phóng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nhanh</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Chạy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nấp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bụi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vắng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Và</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tất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cả</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ắng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Từ</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cỏ</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làn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p>
        </p:txBody>
      </p:sp>
      <p:pic>
        <p:nvPicPr>
          <p:cNvPr id="8" name="Picture 7">
            <a:extLst>
              <a:ext uri="{FF2B5EF4-FFF2-40B4-BE49-F238E27FC236}">
                <a16:creationId xmlns:a16="http://schemas.microsoft.com/office/drawing/2014/main" id="{A9D824EE-A467-274A-8181-3086E22487D0}"/>
              </a:ext>
            </a:extLst>
          </p:cNvPr>
          <p:cNvPicPr>
            <a:picLocks noChangeAspect="1"/>
          </p:cNvPicPr>
          <p:nvPr/>
        </p:nvPicPr>
        <p:blipFill>
          <a:blip r:embed="rId2"/>
          <a:stretch>
            <a:fillRect/>
          </a:stretch>
        </p:blipFill>
        <p:spPr>
          <a:xfrm>
            <a:off x="4646309" y="-83821"/>
            <a:ext cx="3100691" cy="1466112"/>
          </a:xfrm>
          <a:prstGeom prst="rect">
            <a:avLst/>
          </a:prstGeom>
        </p:spPr>
      </p:pic>
      <p:sp>
        <p:nvSpPr>
          <p:cNvPr id="10" name="TextBox 9">
            <a:extLst>
              <a:ext uri="{FF2B5EF4-FFF2-40B4-BE49-F238E27FC236}">
                <a16:creationId xmlns:a16="http://schemas.microsoft.com/office/drawing/2014/main" id="{F947311E-CDC8-CAEA-445B-31955D92FFDD}"/>
              </a:ext>
            </a:extLst>
          </p:cNvPr>
          <p:cNvSpPr txBox="1"/>
          <p:nvPr/>
        </p:nvSpPr>
        <p:spPr>
          <a:xfrm>
            <a:off x="6451600" y="1597749"/>
            <a:ext cx="4246880"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Chợt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một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tiếng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kêu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Chíp</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chiu</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Xuân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đến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trăm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ngọn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suối</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róc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rách</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reo</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mừng</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Tức</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thì</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ngàn</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chim</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muông</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Nổi</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hát</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ca vang </a:t>
            </a:r>
            <a:r>
              <a:rPr kumimoji="0" lang="en-SG" sz="2500" b="1" i="0" u="none" strike="noStrike" kern="1200" cap="none" spc="0" normalizeH="0" baseline="0" noProof="0" dirty="0" err="1">
                <a:ln>
                  <a:noFill/>
                </a:ln>
                <a:solidFill>
                  <a:srgbClr val="A06100"/>
                </a:solidFill>
                <a:effectLst/>
                <a:uLnTx/>
                <a:uFillTx/>
                <a:latin typeface="Cambria" panose="02040503050406030204" pitchFamily="18" charset="0"/>
                <a:ea typeface="Cambria" panose="02040503050406030204" pitchFamily="18" charset="0"/>
                <a:cs typeface="+mn-cs"/>
              </a:rPr>
              <a:t>dậy</a:t>
            </a:r>
            <a:r>
              <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a:t>
            </a: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Mầm non vừa nghe thấy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Vội bật chiếc vỏ rơi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Nó đứng dậy giữa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Khoác áo màu xanh biếc.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rPr>
              <a:t>                          (Võ Quảng) </a:t>
            </a:r>
            <a:endParaRPr kumimoji="0" lang="en-SG" sz="2500" b="1" i="0" u="none" strike="noStrike" kern="1200" cap="none" spc="0" normalizeH="0" baseline="0" noProof="0" dirty="0">
              <a:ln>
                <a:noFill/>
              </a:ln>
              <a:solidFill>
                <a:srgbClr val="A06100"/>
              </a:solidFill>
              <a:effectLst/>
              <a:uLnTx/>
              <a:uFillTx/>
              <a:latin typeface="Cambria" panose="02040503050406030204" pitchFamily="18" charset="0"/>
              <a:ea typeface="Cambria" panose="02040503050406030204" pitchFamily="18" charset="0"/>
              <a:cs typeface="+mn-cs"/>
            </a:endParaRPr>
          </a:p>
        </p:txBody>
      </p:sp>
      <p:pic>
        <p:nvPicPr>
          <p:cNvPr id="3" name="Picture 2" descr="A cartoon of a child and child holding books&#10;&#10;Description automatically generated">
            <a:extLst>
              <a:ext uri="{FF2B5EF4-FFF2-40B4-BE49-F238E27FC236}">
                <a16:creationId xmlns:a16="http://schemas.microsoft.com/office/drawing/2014/main" id="{FE42D050-AA96-1FA6-7AB5-779B4AEE22C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646309" y="4662151"/>
            <a:ext cx="2130413" cy="2033289"/>
          </a:xfrm>
          <a:prstGeom prst="rect">
            <a:avLst/>
          </a:prstGeom>
        </p:spPr>
      </p:pic>
    </p:spTree>
    <p:extLst>
      <p:ext uri="{BB962C8B-B14F-4D97-AF65-F5344CB8AC3E}">
        <p14:creationId xmlns:p14="http://schemas.microsoft.com/office/powerpoint/2010/main" val="1930065510"/>
      </p:ext>
    </p:extLst>
  </p:cSld>
  <p:clrMapOvr>
    <a:masterClrMapping/>
  </p:clrMapOvr>
  <p:transition spd="slow">
    <p:push dir="u"/>
  </p:transition>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阿里巴巴普惠">
      <a:majorFont>
        <a:latin typeface="阿里巴巴普惠体"/>
        <a:ea typeface="阿里巴巴普惠体"/>
        <a:cs typeface=""/>
      </a:majorFont>
      <a:minorFont>
        <a:latin typeface="阿里巴巴普惠体"/>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874</TotalTime>
  <Words>1107</Words>
  <Application>Microsoft Office PowerPoint</Application>
  <PresentationFormat>Widescreen</PresentationFormat>
  <Paragraphs>165</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#9Slide07 HoneyCream</vt:lpstr>
      <vt:lpstr>Arial</vt:lpstr>
      <vt:lpstr>Calibri</vt:lpstr>
      <vt:lpstr>Cambria</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MNT</cp:keywords>
  <cp:lastModifiedBy>Mrs HAI ANH</cp:lastModifiedBy>
  <cp:revision>34</cp:revision>
  <dcterms:created xsi:type="dcterms:W3CDTF">2024-01-02T12:25:35Z</dcterms:created>
  <dcterms:modified xsi:type="dcterms:W3CDTF">2025-10-27T04:50:01Z</dcterms:modified>
</cp:coreProperties>
</file>