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2"/>
  </p:notesMasterIdLst>
  <p:sldIdLst>
    <p:sldId id="539" r:id="rId3"/>
    <p:sldId id="352" r:id="rId4"/>
    <p:sldId id="511" r:id="rId5"/>
    <p:sldId id="265" r:id="rId6"/>
    <p:sldId id="514" r:id="rId7"/>
    <p:sldId id="516" r:id="rId8"/>
    <p:sldId id="517" r:id="rId9"/>
    <p:sldId id="537" r:id="rId10"/>
    <p:sldId id="540" r:id="rId11"/>
    <p:sldId id="541" r:id="rId12"/>
    <p:sldId id="544" r:id="rId13"/>
    <p:sldId id="545" r:id="rId14"/>
    <p:sldId id="546" r:id="rId15"/>
    <p:sldId id="547" r:id="rId16"/>
    <p:sldId id="548" r:id="rId17"/>
    <p:sldId id="549" r:id="rId18"/>
    <p:sldId id="542" r:id="rId19"/>
    <p:sldId id="543"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3FEA3-B385-4BC2-A0AB-5624C6C5E455}" type="datetimeFigureOut">
              <a:rPr lang="en-US" smtClean="0"/>
              <a:t>27/10/2025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FE35-4D14-4E16-8DB5-0AC742DBDC0F}" type="slidenum">
              <a:rPr lang="en-US" smtClean="0"/>
              <a:t>‹#›</a:t>
            </a:fld>
            <a:endParaRPr lang="en-US"/>
          </a:p>
        </p:txBody>
      </p:sp>
    </p:spTree>
    <p:extLst>
      <p:ext uri="{BB962C8B-B14F-4D97-AF65-F5344CB8AC3E}">
        <p14:creationId xmlns:p14="http://schemas.microsoft.com/office/powerpoint/2010/main" val="33647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026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448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287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9401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601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50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338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076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064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610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908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290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77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A78CB-E122-4D1E-B876-5D5FF80204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47D27-D5A9-4172-9C92-F5B3FAF8A3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84A1CB-3A11-45AA-8C90-2203D1F8E7B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5" name="页脚占位符 4">
            <a:extLst>
              <a:ext uri="{FF2B5EF4-FFF2-40B4-BE49-F238E27FC236}">
                <a16:creationId xmlns:a16="http://schemas.microsoft.com/office/drawing/2014/main" id="{CFA7BB8C-BAA7-4908-A871-6BE06E04CF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96ECB27-03B6-405C-82A8-C3775B036656}"/>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48914628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EDA16-ACD4-443D-879B-A9F9E6D338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1B8614-EB3D-413D-8ABF-B32A96FBAC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9629E-28D9-4594-8FFE-E8CD882CCEA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5" name="页脚占位符 4">
            <a:extLst>
              <a:ext uri="{FF2B5EF4-FFF2-40B4-BE49-F238E27FC236}">
                <a16:creationId xmlns:a16="http://schemas.microsoft.com/office/drawing/2014/main" id="{BEAF5105-5B27-4FE2-B5F6-E5617C07EAF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21F9262-CDBD-44AF-A51D-F3D07DA23810}"/>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899003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477C75-DEA1-487F-B024-C17F14C45A3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CE4021-24E7-4F1E-8094-A76D46210D4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B0F85D-B627-40D3-9686-47FB4AC6C19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5" name="页脚占位符 4">
            <a:extLst>
              <a:ext uri="{FF2B5EF4-FFF2-40B4-BE49-F238E27FC236}">
                <a16:creationId xmlns:a16="http://schemas.microsoft.com/office/drawing/2014/main" id="{3310ED89-2DEC-4E08-9A0C-02939559D5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2D3B7A0-35CB-4C1D-AB6E-CDEA5A01DA42}"/>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48181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2435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t>2025/10/27</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34921198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1966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8006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5958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4306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9CF981-E0EB-4022-9C64-ECCB7707A6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6B5B7C-60C9-4B63-82C2-5C3E50FE6A6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EC112F-F71E-4229-A317-A002963366B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5" name="页脚占位符 4">
            <a:extLst>
              <a:ext uri="{FF2B5EF4-FFF2-40B4-BE49-F238E27FC236}">
                <a16:creationId xmlns:a16="http://schemas.microsoft.com/office/drawing/2014/main" id="{36E7C300-B4D8-4E15-AFDE-00A89236C3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B4B86A-BFBA-4864-8215-CCC73B6389AA}"/>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0477601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E9F70-6EF9-4EF4-AC73-A58A6AB8B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3B9D8E-2DD1-4D4C-916F-02429108EA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EB3EB4-F9FE-4312-8BE8-6813AEC04D82}"/>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5" name="页脚占位符 4">
            <a:extLst>
              <a:ext uri="{FF2B5EF4-FFF2-40B4-BE49-F238E27FC236}">
                <a16:creationId xmlns:a16="http://schemas.microsoft.com/office/drawing/2014/main" id="{259740CD-E6E9-4839-9BD7-819238DEEA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87BEB5-4A59-41A1-AE12-D3896AD9550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5854545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4C430-93D6-4885-B17F-5145803255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23B1D-7D19-48D3-AE3F-1557828669B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B8CB3-61A1-4130-8496-B2D36E13BC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43EC49-F41C-4F4F-B618-53C4B0988EA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6" name="页脚占位符 5">
            <a:extLst>
              <a:ext uri="{FF2B5EF4-FFF2-40B4-BE49-F238E27FC236}">
                <a16:creationId xmlns:a16="http://schemas.microsoft.com/office/drawing/2014/main" id="{A81160F0-1EB6-43CE-9881-CA8C133CCF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3291198-8F57-4828-898C-AADF3785DA0C}"/>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382443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9C4B-F7B0-411C-B4EA-73A0792442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0B8AE7-09EC-4C64-9089-358B661DDA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5A0BA5-E838-4FA9-BFD5-D0F57CB72F8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57F8E12-DFA4-444F-B837-9AB8587BC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E6F9DF0-6BCF-495D-B4E1-7714E6E37B1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437C74-ACB6-47CD-9E98-9C2B589297C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8" name="页脚占位符 7">
            <a:extLst>
              <a:ext uri="{FF2B5EF4-FFF2-40B4-BE49-F238E27FC236}">
                <a16:creationId xmlns:a16="http://schemas.microsoft.com/office/drawing/2014/main" id="{22914722-6C47-4C1B-BB0E-B326F06B7E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9B61E16-E64C-4650-9EE3-8A6B662A36A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18155410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9F68B-903E-4D2F-BA12-8B9243FA27F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8381DD-404C-41D8-A1A4-FC9381814F87}"/>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4" name="页脚占位符 3">
            <a:extLst>
              <a:ext uri="{FF2B5EF4-FFF2-40B4-BE49-F238E27FC236}">
                <a16:creationId xmlns:a16="http://schemas.microsoft.com/office/drawing/2014/main" id="{4A8216B5-4B08-4299-9D24-4EA9811A67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3703182-5FD3-45F7-997D-84B021D4A99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5825790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7BF478-B6FB-4267-83DE-F4069BA8C3E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3" name="页脚占位符 2">
            <a:extLst>
              <a:ext uri="{FF2B5EF4-FFF2-40B4-BE49-F238E27FC236}">
                <a16:creationId xmlns:a16="http://schemas.microsoft.com/office/drawing/2014/main" id="{4E4A9D94-110E-495C-9234-74C544A639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E2D90AA-A76C-49F7-9D52-765A7B549CC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1881115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8C152-50D3-4472-B6DB-0F20E5E14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92E61C-6894-4274-8539-DD802F292D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B86838-E6D6-4C99-B08D-C5FF7AA365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0E5C83-4121-4563-9B3A-59DB3F3A42D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6" name="页脚占位符 5">
            <a:extLst>
              <a:ext uri="{FF2B5EF4-FFF2-40B4-BE49-F238E27FC236}">
                <a16:creationId xmlns:a16="http://schemas.microsoft.com/office/drawing/2014/main" id="{A48D18CE-6596-45C7-A5F1-6665E6BFBC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427E353-76D4-4591-B09C-0D1CD31A54A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92603593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DF4EC-6658-486A-BD04-75E6502031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D8D8E9-A797-4E59-820B-342E113E9A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D2CD28-F4B3-4207-9C0F-489858732F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90A812-4FC0-461C-A1A5-87FF88BF5DDE}"/>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2025/10/27</a:t>
            </a:fld>
            <a:endParaRPr lang="zh-CN" altLang="en-US"/>
          </a:p>
        </p:txBody>
      </p:sp>
      <p:sp>
        <p:nvSpPr>
          <p:cNvPr id="6" name="页脚占位符 5">
            <a:extLst>
              <a:ext uri="{FF2B5EF4-FFF2-40B4-BE49-F238E27FC236}">
                <a16:creationId xmlns:a16="http://schemas.microsoft.com/office/drawing/2014/main" id="{89A60833-0558-484E-8066-3FB97F115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DA8B28E-A0F6-4782-BDED-E1EDAB25B76D}"/>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8101670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7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1664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E32DBE8-1CB8-FEC6-4EA8-B606912DB183}"/>
              </a:ext>
            </a:extLst>
          </p:cNvPr>
          <p:cNvPicPr>
            <a:picLocks noChangeAspect="1"/>
          </p:cNvPicPr>
          <p:nvPr/>
        </p:nvPicPr>
        <p:blipFill>
          <a:blip r:embed="rId7"/>
          <a:stretch>
            <a:fillRect/>
          </a:stretch>
        </p:blipFill>
        <p:spPr>
          <a:xfrm>
            <a:off x="1261556" y="0"/>
            <a:ext cx="7291448" cy="6626926"/>
          </a:xfrm>
          <a:prstGeom prst="rect">
            <a:avLst/>
          </a:prstGeom>
        </p:spPr>
      </p:pic>
    </p:spTree>
    <p:extLst>
      <p:ext uri="{BB962C8B-B14F-4D97-AF65-F5344CB8AC3E}">
        <p14:creationId xmlns:p14="http://schemas.microsoft.com/office/powerpoint/2010/main" val="3211269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243638"/>
            <a:ext cx="5892800" cy="4401205"/>
          </a:xfrm>
          <a:prstGeom prst="rect">
            <a:avLst/>
          </a:prstGeom>
          <a:noFill/>
        </p:spPr>
        <p:txBody>
          <a:bodyPr wrap="square" rtlCol="0">
            <a:spAutoFit/>
          </a:bodyPr>
          <a:lstStyle/>
          <a:p>
            <a:pPr lvl="0" algn="just">
              <a:spcAft>
                <a:spcPts val="1000"/>
              </a:spcAft>
            </a:pPr>
            <a:r>
              <a:rPr lang="vi-VN" sz="4000" i="1" dirty="0">
                <a:solidFill>
                  <a:srgbClr val="FF0000"/>
                </a:solidFill>
                <a:latin typeface="Cambria" panose="02040503050406030204" pitchFamily="18" charset="0"/>
                <a:ea typeface="Cambria" panose="02040503050406030204" pitchFamily="18" charset="0"/>
              </a:rPr>
              <a:t>Việc đưa ra được nguyên tắc hợp tác sẽ giúp em làm việc nhóm được nhịp nhàng, kết quả làm việc của cả nhóm được tốt. Không nên khăng khăng chỉ biết mình.</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99F5ED8-AAA2-B3E1-14D8-6FF96B1E01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20458961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8FB9D2AC-4293-8DE3-0E37-BF96A3676ECB}"/>
              </a:ext>
            </a:extLst>
          </p:cNvPr>
          <p:cNvSpPr txBox="1"/>
          <p:nvPr/>
        </p:nvSpPr>
        <p:spPr>
          <a:xfrm rot="21161264">
            <a:off x="1539657" y="1926562"/>
            <a:ext cx="6065187" cy="1323439"/>
          </a:xfrm>
          <a:prstGeom prst="rect">
            <a:avLst/>
          </a:prstGeom>
          <a:noFill/>
        </p:spPr>
        <p:txBody>
          <a:bodyPr wrap="none" rtlCol="0">
            <a:spAutoFit/>
          </a:bodyPr>
          <a:lstStyle/>
          <a:p>
            <a:r>
              <a:rPr lang="vi-VN" sz="8000" b="1" dirty="0">
                <a:ln w="22225">
                  <a:solidFill>
                    <a:schemeClr val="accent2"/>
                  </a:solidFill>
                  <a:prstDash val="solid"/>
                </a:ln>
                <a:solidFill>
                  <a:schemeClr val="accent2">
                    <a:lumMod val="40000"/>
                    <a:lumOff val="60000"/>
                  </a:schemeClr>
                </a:solidFill>
                <a:latin typeface="+mj-lt"/>
              </a:rPr>
              <a:t>LUYỆN TẬP</a:t>
            </a:r>
          </a:p>
        </p:txBody>
      </p:sp>
    </p:spTree>
    <p:extLst>
      <p:ext uri="{BB962C8B-B14F-4D97-AF65-F5344CB8AC3E}">
        <p14:creationId xmlns:p14="http://schemas.microsoft.com/office/powerpoint/2010/main" val="22878748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1061663" y="1064652"/>
            <a:ext cx="10068674" cy="4435830"/>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1:</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là vấn đề nảy sinh giữa bạn bè trong học tập và rèn luyện?</a:t>
            </a:r>
            <a:endParaRPr lang="vi-VN" sz="3200" b="1"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 Cho bạn mượn đồ dùng khi không may hỏng, mất.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B. Thống nhất ý kiến khi làm việc tập thể.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C. Ghi chép bài cho bạn khi bạn nghỉ ốm.</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D. Khó khăn trong việc chia sẻ thông tin.</a:t>
            </a:r>
            <a:endParaRPr lang="vi-VN" sz="3200" dirty="0">
              <a:effectLst/>
              <a:latin typeface="Times New Roman" panose="02020603050405020304" pitchFamily="18" charset="0"/>
              <a:ea typeface="Times New Roman" panose="02020603050405020304" pitchFamily="18" charset="0"/>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965772" y="4904581"/>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20062632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1051387" y="630630"/>
            <a:ext cx="11863227" cy="5851602"/>
          </a:xfrm>
          <a:prstGeom prst="rect">
            <a:avLst/>
          </a:prstGeom>
          <a:noFill/>
        </p:spPr>
        <p:txBody>
          <a:bodyPr wrap="square">
            <a:spAutoFit/>
          </a:bodyPr>
          <a:lstStyle/>
          <a:p>
            <a:pPr>
              <a:lnSpc>
                <a:spcPct val="200000"/>
              </a:lnSpc>
            </a:pPr>
            <a:r>
              <a:rPr lang="vi-VN" sz="3200" b="1" dirty="0">
                <a:solidFill>
                  <a:srgbClr val="000000"/>
                </a:solidFill>
                <a:effectLst/>
                <a:latin typeface="Times New Roman" panose="02020603050405020304" pitchFamily="18" charset="0"/>
                <a:ea typeface="Times New Roman" panose="02020603050405020304" pitchFamily="18" charset="0"/>
              </a:rPr>
              <a:t>Câu 2:</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ý nghĩa của tình bạn đẹp?</a:t>
            </a:r>
            <a:endParaRPr lang="vi-VN" sz="3200" b="1"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A. Giúp con người tự tin trong cuộc sống.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B. Khiến con người dần chiếm được thiện cảm của mọi người</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C. Tạo động lực cho con người giải quyết các vấn đề gia đình.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D. Tạo được niềm tin đối với người thân.</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976046" y="1925075"/>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458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0746093" cy="5809732"/>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3:</a:t>
            </a:r>
            <a:r>
              <a:rPr lang="vi-VN" sz="3600" dirty="0">
                <a:solidFill>
                  <a:srgbClr val="000000"/>
                </a:solidFill>
                <a:effectLst/>
                <a:latin typeface="Times New Roman" panose="02020603050405020304" pitchFamily="18" charset="0"/>
                <a:ea typeface="Times New Roman" panose="02020603050405020304" pitchFamily="18" charset="0"/>
              </a:rPr>
              <a:t> Đâu là nguyên nhân dẫn đến các vấn đề nảy sinh trong mối quan hệ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a:t>
            </a:r>
            <a:r>
              <a:rPr lang="vi-VN" sz="3600" dirty="0">
                <a:effectLst/>
                <a:latin typeface="Times New Roman" panose="02020603050405020304" pitchFamily="18" charset="0"/>
                <a:ea typeface="Times New Roman" panose="02020603050405020304" pitchFamily="18" charset="0"/>
              </a:rPr>
              <a:t> </a:t>
            </a:r>
            <a:r>
              <a:rPr lang="vi-VN" sz="3600" dirty="0">
                <a:solidFill>
                  <a:srgbClr val="000000"/>
                </a:solidFill>
                <a:effectLst/>
                <a:latin typeface="Times New Roman" panose="02020603050405020304" pitchFamily="18" charset="0"/>
                <a:ea typeface="Times New Roman" panose="02020603050405020304" pitchFamily="18" charset="0"/>
              </a:rPr>
              <a:t>Cùng bạn vượt qua khó khăn.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Hỏi thăm khi bạn gặp vấn đề.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a:t>
            </a:r>
            <a:r>
              <a:rPr lang="en-US" sz="3600" dirty="0" err="1">
                <a:solidFill>
                  <a:srgbClr val="000000"/>
                </a:solidFill>
                <a:effectLst/>
                <a:latin typeface="Times New Roman" panose="02020603050405020304" pitchFamily="18" charset="0"/>
                <a:ea typeface="Times New Roman" panose="02020603050405020304" pitchFamily="18" charset="0"/>
              </a:rPr>
              <a:t>Hỗ</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học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tập</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a:t>
            </a:r>
            <a:r>
              <a:rPr lang="en-US" sz="3600" dirty="0" err="1">
                <a:solidFill>
                  <a:srgbClr val="000000"/>
                </a:solidFill>
                <a:effectLst/>
                <a:latin typeface="Times New Roman" panose="02020603050405020304" pitchFamily="18" charset="0"/>
                <a:ea typeface="Times New Roman" panose="02020603050405020304" pitchFamily="18" charset="0"/>
              </a:rPr>
              <a:t>Chỉ</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mắc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lỗi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sai</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50014" y="5007323"/>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95920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0746093" cy="5174493"/>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4:</a:t>
            </a:r>
            <a:r>
              <a:rPr lang="vi-VN" sz="3200" dirty="0">
                <a:solidFill>
                  <a:srgbClr val="000000"/>
                </a:solidFill>
                <a:effectLst/>
                <a:latin typeface="Times New Roman" panose="02020603050405020304" pitchFamily="18" charset="0"/>
                <a:ea typeface="Times New Roman" panose="02020603050405020304" pitchFamily="18" charset="0"/>
              </a:rPr>
              <a:t> Nội dung nào dưới đây không phải là ý kiến đúng về tình bạn?</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bè</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tôn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phía</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rPr>
              <a:t>Phê</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mọi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rPr>
              <a:t>Tồn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giữa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giới</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39740" y="3733327"/>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67856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1075540" cy="4978735"/>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5:</a:t>
            </a:r>
            <a:r>
              <a:rPr lang="vi-VN" sz="3600" dirty="0">
                <a:solidFill>
                  <a:srgbClr val="000000"/>
                </a:solidFill>
                <a:effectLst/>
                <a:latin typeface="Times New Roman" panose="02020603050405020304" pitchFamily="18" charset="0"/>
                <a:ea typeface="Times New Roman" panose="02020603050405020304" pitchFamily="18" charset="0"/>
              </a:rPr>
              <a:t> Nội dung nào dưới đây không phải là cách để giữ gìn tình bạn?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 Bắt ép bạn giúp đỡ mình lúc mình không làm được bài.</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Thường xuyên trò chuyện với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Luôn giúp đỡ bạn bè trong học tập, rèn luyện.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Động viên các bạn cùng tham gia hoạt động tập thể</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39740" y="2549226"/>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5762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3D97B1-2684-D875-7E85-DAAE381C1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0008" y="583949"/>
            <a:ext cx="7193903" cy="5791702"/>
          </a:xfrm>
          <a:prstGeom prst="rect">
            <a:avLst/>
          </a:prstGeom>
        </p:spPr>
      </p:pic>
    </p:spTree>
    <p:extLst>
      <p:ext uri="{BB962C8B-B14F-4D97-AF65-F5344CB8AC3E}">
        <p14:creationId xmlns:p14="http://schemas.microsoft.com/office/powerpoint/2010/main" val="58740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Speech Bubble: Rectangle with Corners Rounded 2">
            <a:extLst>
              <a:ext uri="{FF2B5EF4-FFF2-40B4-BE49-F238E27FC236}">
                <a16:creationId xmlns:a16="http://schemas.microsoft.com/office/drawing/2014/main" id="{580CD9EA-0469-C0B0-6D07-4E9DF7F7F6D3}"/>
              </a:ext>
            </a:extLst>
          </p:cNvPr>
          <p:cNvSpPr/>
          <p:nvPr/>
        </p:nvSpPr>
        <p:spPr>
          <a:xfrm>
            <a:off x="2834640" y="233680"/>
            <a:ext cx="6685280" cy="136144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dirty="0">
                <a:solidFill>
                  <a:prstClr val="black"/>
                </a:solidFill>
                <a:latin typeface="Cambria" panose="02040503050406030204" pitchFamily="18" charset="0"/>
                <a:ea typeface="Cambria" panose="02040503050406030204" pitchFamily="18" charset="0"/>
              </a:rPr>
              <a:t>Sưu tầm những câu nói về sức mạnh khi làm việc tập thể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8A4BB33E-0738-E1DA-0490-E845FFB265F5}"/>
              </a:ext>
            </a:extLst>
          </p:cNvPr>
          <p:cNvGrpSpPr/>
          <p:nvPr/>
        </p:nvGrpSpPr>
        <p:grpSpPr>
          <a:xfrm>
            <a:off x="1889408" y="2636396"/>
            <a:ext cx="8819231" cy="1163444"/>
            <a:chOff x="3829805" y="5503967"/>
            <a:chExt cx="4350808" cy="785553"/>
          </a:xfrm>
        </p:grpSpPr>
        <p:sp>
          <p:nvSpPr>
            <p:cNvPr id="6" name="矩形: 圆角 7">
              <a:extLst>
                <a:ext uri="{FF2B5EF4-FFF2-40B4-BE49-F238E27FC236}">
                  <a16:creationId xmlns:a16="http://schemas.microsoft.com/office/drawing/2014/main" id="{CD1FE128-A0A8-D12D-3547-34B211F3CE60}"/>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7" name="TextBox 6">
              <a:extLst>
                <a:ext uri="{FF2B5EF4-FFF2-40B4-BE49-F238E27FC236}">
                  <a16:creationId xmlns:a16="http://schemas.microsoft.com/office/drawing/2014/main" id="{232AF577-C0C8-FBB5-3E57-F30BD6445A11}"/>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Một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chẳng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Ba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chụm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lại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núi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cao</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9" name="Group 8">
            <a:extLst>
              <a:ext uri="{FF2B5EF4-FFF2-40B4-BE49-F238E27FC236}">
                <a16:creationId xmlns:a16="http://schemas.microsoft.com/office/drawing/2014/main" id="{F72269D1-28C2-0CDD-E40E-16B43DD0FF15}"/>
              </a:ext>
            </a:extLst>
          </p:cNvPr>
          <p:cNvGrpSpPr/>
          <p:nvPr/>
        </p:nvGrpSpPr>
        <p:grpSpPr>
          <a:xfrm>
            <a:off x="1869088" y="4414396"/>
            <a:ext cx="8819231" cy="1163444"/>
            <a:chOff x="3829805" y="5503967"/>
            <a:chExt cx="4350808" cy="785553"/>
          </a:xfrm>
        </p:grpSpPr>
        <p:sp>
          <p:nvSpPr>
            <p:cNvPr id="11" name="矩形: 圆角 7">
              <a:extLst>
                <a:ext uri="{FF2B5EF4-FFF2-40B4-BE49-F238E27FC236}">
                  <a16:creationId xmlns:a16="http://schemas.microsoft.com/office/drawing/2014/main" id="{94B64F8B-D7B1-616F-010A-2E9F9F71E404}"/>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8ECA085C-7C0E-20AF-82D0-C01BC1C4406A}"/>
                </a:ext>
              </a:extLst>
            </p:cNvPr>
            <p:cNvSpPr txBox="1"/>
            <p:nvPr/>
          </p:nvSpPr>
          <p:spPr>
            <a:xfrm>
              <a:off x="3976763" y="5702161"/>
              <a:ext cx="4089641" cy="3948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solidFill>
                    <a:srgbClr val="FF0000"/>
                  </a:solidFill>
                  <a:effectLst/>
                  <a:latin typeface="Cambria" panose="02040503050406030204" pitchFamily="18" charset="0"/>
                  <a:ea typeface="Cambria" panose="02040503050406030204" pitchFamily="18" charset="0"/>
                </a:rPr>
                <a:t>Một cánh én nhỏ chẳng làm nên mùa xuân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45164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691383" y="705455"/>
            <a:ext cx="9784431" cy="5093495"/>
            <a:chOff x="915635" y="960120"/>
            <a:chExt cx="10351488" cy="5083914"/>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915635" y="2362200"/>
              <a:ext cx="10351488" cy="3681834"/>
              <a:chOff x="785142" y="2484120"/>
              <a:chExt cx="10351488" cy="3681834"/>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785142" y="2874114"/>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cxnSpLocks/>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329E0A-2977-75FA-49E4-7E76CE7B6AA2}"/>
              </a:ext>
            </a:extLst>
          </p:cNvPr>
          <p:cNvGrpSpPr/>
          <p:nvPr/>
        </p:nvGrpSpPr>
        <p:grpSpPr>
          <a:xfrm>
            <a:off x="2611226" y="500284"/>
            <a:ext cx="7371760" cy="2224724"/>
            <a:chOff x="2153566" y="394277"/>
            <a:chExt cx="7353140" cy="2083553"/>
          </a:xfrm>
        </p:grpSpPr>
        <p:sp>
          <p:nvSpPr>
            <p:cNvPr id="10" name="Scroll: Horizontal 9">
              <a:extLst>
                <a:ext uri="{FF2B5EF4-FFF2-40B4-BE49-F238E27FC236}">
                  <a16:creationId xmlns:a16="http://schemas.microsoft.com/office/drawing/2014/main" id="{90521A8C-0199-356A-3672-BAC5CCB9298A}"/>
                </a:ext>
              </a:extLst>
            </p:cNvPr>
            <p:cNvSpPr/>
            <p:nvPr/>
          </p:nvSpPr>
          <p:spPr>
            <a:xfrm>
              <a:off x="2153566" y="394277"/>
              <a:ext cx="7353140" cy="208355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4CEFD0EB-59BE-E3D0-303A-5F961C27B500}"/>
                </a:ext>
              </a:extLst>
            </p:cNvPr>
            <p:cNvSpPr txBox="1"/>
            <p:nvPr/>
          </p:nvSpPr>
          <p:spPr>
            <a:xfrm>
              <a:off x="2572178" y="725760"/>
              <a:ext cx="6827333" cy="1470056"/>
            </a:xfrm>
            <a:prstGeom prst="rect">
              <a:avLst/>
            </a:prstGeom>
            <a:noFill/>
          </p:spPr>
          <p:txBody>
            <a:bodyPr wrap="square" rtlCol="0">
              <a:spAutoFit/>
            </a:bodyPr>
            <a:lstStyle/>
            <a:p>
              <a:pPr marL="0" marR="0" algn="ctr">
                <a:spcBef>
                  <a:spcPts val="0"/>
                </a:spcBef>
                <a:spcAft>
                  <a:spcPts val="1000"/>
                </a:spcAft>
              </a:pPr>
              <a:r>
                <a:rPr lang="vi-VN" sz="3200" b="1"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Hoạt động 1: Thảo luận về các vấn đề thường nảy sinh giữa bạn bè trong học tập và rèn luyện</a:t>
              </a:r>
              <a:endPar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BC37E3AB-FD1F-AE65-4FBC-7FC1228EE0C1}"/>
              </a:ext>
            </a:extLst>
          </p:cNvPr>
          <p:cNvPicPr>
            <a:picLocks noChangeAspect="1"/>
          </p:cNvPicPr>
          <p:nvPr/>
        </p:nvPicPr>
        <p:blipFill>
          <a:blip r:embed="rId4"/>
          <a:stretch>
            <a:fillRect/>
          </a:stretch>
        </p:blipFill>
        <p:spPr>
          <a:xfrm>
            <a:off x="206100" y="88361"/>
            <a:ext cx="3407959" cy="707197"/>
          </a:xfrm>
          <a:prstGeom prst="rect">
            <a:avLst/>
          </a:prstGeom>
        </p:spPr>
      </p:pic>
    </p:spTree>
    <p:extLst>
      <p:ext uri="{BB962C8B-B14F-4D97-AF65-F5344CB8AC3E}">
        <p14:creationId xmlns:p14="http://schemas.microsoft.com/office/powerpoint/2010/main" val="205247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401647" y="233680"/>
            <a:ext cx="11402960" cy="64109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TextBox 18">
            <a:extLst>
              <a:ext uri="{FF2B5EF4-FFF2-40B4-BE49-F238E27FC236}">
                <a16:creationId xmlns:a16="http://schemas.microsoft.com/office/drawing/2014/main" id="{7E87530D-499B-44E1-94EF-E76B014E376E}"/>
              </a:ext>
            </a:extLst>
          </p:cNvPr>
          <p:cNvSpPr txBox="1"/>
          <p:nvPr/>
        </p:nvSpPr>
        <p:spPr>
          <a:xfrm>
            <a:off x="1140743" y="311456"/>
            <a:ext cx="1017749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vấn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thường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giữa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bè</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rèn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luyện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D48431AA-31E4-027B-B8C3-62D9B7B5852C}"/>
              </a:ext>
            </a:extLst>
          </p:cNvPr>
          <p:cNvPicPr>
            <a:picLocks noChangeAspect="1"/>
          </p:cNvPicPr>
          <p:nvPr/>
        </p:nvPicPr>
        <p:blipFill>
          <a:blip r:embed="rId4"/>
          <a:stretch>
            <a:fillRect/>
          </a:stretch>
        </p:blipFill>
        <p:spPr>
          <a:xfrm>
            <a:off x="934720" y="2057672"/>
            <a:ext cx="10556240" cy="2505437"/>
          </a:xfrm>
          <a:prstGeom prst="rect">
            <a:avLst/>
          </a:prstGeom>
        </p:spPr>
      </p:pic>
    </p:spTree>
    <p:extLst>
      <p:ext uri="{BB962C8B-B14F-4D97-AF65-F5344CB8AC3E}">
        <p14:creationId xmlns:p14="http://schemas.microsoft.com/office/powerpoint/2010/main" val="2313333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6786D23C-2E60-679D-175D-6960240908AE}"/>
              </a:ext>
            </a:extLst>
          </p:cNvPr>
          <p:cNvGrpSpPr/>
          <p:nvPr/>
        </p:nvGrpSpPr>
        <p:grpSpPr>
          <a:xfrm>
            <a:off x="190289" y="2984562"/>
            <a:ext cx="5907431" cy="3202878"/>
            <a:chOff x="5890049" y="1511362"/>
            <a:chExt cx="5907431" cy="3202878"/>
          </a:xfrm>
        </p:grpSpPr>
        <p:pic>
          <p:nvPicPr>
            <p:cNvPr id="10" name="Picture 9">
              <a:extLst>
                <a:ext uri="{FF2B5EF4-FFF2-40B4-BE49-F238E27FC236}">
                  <a16:creationId xmlns:a16="http://schemas.microsoft.com/office/drawing/2014/main" id="{7212718D-36C0-BC26-3070-2A26452AF8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132" y1="60000" x2="41321" y2="60198"/>
                          <a14:foregroundMark x1="41038" y1="58218" x2="41038" y2="58218"/>
                          <a14:foregroundMark x1="41698" y1="59604" x2="41698" y2="59604"/>
                          <a14:foregroundMark x1="39151" y1="73267" x2="39151" y2="73267"/>
                          <a14:foregroundMark x1="40094" y1="75050" x2="40094" y2="75050"/>
                          <a14:foregroundMark x1="36792" y1="74257" x2="36792" y2="74257"/>
                          <a14:foregroundMark x1="35755" y1="75050" x2="35755" y2="75050"/>
                          <a14:foregroundMark x1="36981" y1="75446" x2="36981" y2="75446"/>
                          <a14:foregroundMark x1="36981" y1="69109" x2="36981" y2="69109"/>
                          <a14:foregroundMark x1="36981" y1="69703" x2="36981" y2="69703"/>
                          <a14:backgroundMark x1="38585" y1="71287" x2="38585" y2="71287"/>
                        </a14:backgroundRemoval>
                      </a14:imgEffect>
                    </a14:imgLayer>
                  </a14:imgProps>
                </a:ext>
                <a:ext uri="{28A0092B-C50C-407E-A947-70E740481C1C}">
                  <a14:useLocalDpi xmlns:a14="http://schemas.microsoft.com/office/drawing/2010/main" val="0"/>
                </a:ext>
              </a:extLst>
            </a:blip>
            <a:srcRect l="25698" t="16263" r="51812" b="17707"/>
            <a:stretch/>
          </p:blipFill>
          <p:spPr>
            <a:xfrm>
              <a:off x="10024663" y="1613937"/>
              <a:ext cx="1772817" cy="2479784"/>
            </a:xfrm>
            <a:prstGeom prst="rect">
              <a:avLst/>
            </a:prstGeom>
          </p:spPr>
        </p:pic>
        <p:pic>
          <p:nvPicPr>
            <p:cNvPr id="18" name="Picture 17">
              <a:extLst>
                <a:ext uri="{FF2B5EF4-FFF2-40B4-BE49-F238E27FC236}">
                  <a16:creationId xmlns:a16="http://schemas.microsoft.com/office/drawing/2014/main" id="{28426271-16CB-F21E-68F7-D002DFB73A1E}"/>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17624" b="78218" l="71321" r="95660">
                          <a14:foregroundMark x1="72642" y1="46535" x2="72642" y2="46535"/>
                          <a14:foregroundMark x1="71321" y1="46139" x2="71321" y2="46139"/>
                          <a14:foregroundMark x1="85566" y1="39208" x2="82358" y2="58020"/>
                          <a14:foregroundMark x1="86321" y1="44356" x2="88491" y2="45545"/>
                          <a14:foregroundMark x1="80472" y1="41584" x2="78774" y2="46139"/>
                          <a14:foregroundMark x1="95660" y1="46139" x2="95660" y2="46139"/>
                        </a14:backgroundRemoval>
                      </a14:imgEffect>
                    </a14:imgLayer>
                  </a14:imgProps>
                </a:ext>
                <a:ext uri="{28A0092B-C50C-407E-A947-70E740481C1C}">
                  <a14:useLocalDpi xmlns:a14="http://schemas.microsoft.com/office/drawing/2010/main" val="0"/>
                </a:ext>
              </a:extLst>
            </a:blip>
            <a:srcRect l="70037" t="10048" r="2382" b="14064"/>
            <a:stretch/>
          </p:blipFill>
          <p:spPr>
            <a:xfrm>
              <a:off x="5890049" y="1511362"/>
              <a:ext cx="2078128" cy="2724151"/>
            </a:xfrm>
            <a:prstGeom prst="rect">
              <a:avLst/>
            </a:prstGeom>
          </p:spPr>
        </p:pic>
        <p:pic>
          <p:nvPicPr>
            <p:cNvPr id="8" name="Picture 7">
              <a:extLst>
                <a:ext uri="{FF2B5EF4-FFF2-40B4-BE49-F238E27FC236}">
                  <a16:creationId xmlns:a16="http://schemas.microsoft.com/office/drawing/2014/main" id="{2966943F-4745-7102-7072-527E1B58C42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9901" b="89901" l="3302" r="90000">
                          <a14:foregroundMark x1="18774" y1="28911" x2="18679" y2="45941"/>
                          <a14:foregroundMark x1="6887" y1="48317" x2="8113" y2="52673"/>
                          <a14:foregroundMark x1="13208" y1="49901" x2="15000" y2="52277"/>
                          <a14:foregroundMark x1="16226" y1="54059" x2="16226" y2="54059"/>
                          <a14:foregroundMark x1="17547" y1="59010" x2="18868" y2="69505"/>
                          <a14:foregroundMark x1="15283" y1="48119" x2="16981" y2="57822"/>
                          <a14:foregroundMark x1="15943" y1="43960" x2="16792" y2="51089"/>
                          <a14:foregroundMark x1="19811" y1="46733" x2="20283" y2="48515"/>
                          <a14:foregroundMark x1="12075" y1="45149" x2="12642" y2="48515"/>
                          <a14:foregroundMark x1="3302" y1="51287" x2="3302" y2="51287"/>
                          <a14:foregroundMark x1="20849" y1="61188" x2="20849" y2="61188"/>
                          <a14:foregroundMark x1="18868" y1="73861" x2="18868" y2="73861"/>
                          <a14:foregroundMark x1="17264" y1="72673" x2="17264" y2="72673"/>
                        </a14:backgroundRemoval>
                      </a14:imgEffect>
                    </a14:imgLayer>
                  </a14:imgProps>
                </a:ext>
                <a:ext uri="{28A0092B-C50C-407E-A947-70E740481C1C}">
                  <a14:useLocalDpi xmlns:a14="http://schemas.microsoft.com/office/drawing/2010/main" val="0"/>
                </a:ext>
              </a:extLst>
            </a:blip>
            <a:srcRect l="2274" t="16507" r="72588" b="17464"/>
            <a:stretch/>
          </p:blipFill>
          <p:spPr>
            <a:xfrm>
              <a:off x="8506234" y="1613937"/>
              <a:ext cx="1981604" cy="2479785"/>
            </a:xfrm>
            <a:prstGeom prst="rect">
              <a:avLst/>
            </a:prstGeom>
          </p:spPr>
        </p:pic>
        <p:pic>
          <p:nvPicPr>
            <p:cNvPr id="20" name="Picture 19">
              <a:extLst>
                <a:ext uri="{FF2B5EF4-FFF2-40B4-BE49-F238E27FC236}">
                  <a16:creationId xmlns:a16="http://schemas.microsoft.com/office/drawing/2014/main" id="{64B669C0-6319-0461-2640-C7F9ED59C711}"/>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23762" b="76634" l="52453" r="69340">
                          <a14:foregroundMark x1="60849" y1="26337" x2="60849" y2="26337"/>
                          <a14:foregroundMark x1="60755" y1="23960" x2="60755" y2="23960"/>
                          <a14:foregroundMark x1="69340" y1="36832" x2="69340" y2="36832"/>
                          <a14:foregroundMark x1="59811" y1="43168" x2="59811" y2="47921"/>
                          <a14:foregroundMark x1="63491" y1="75248" x2="63491" y2="75248"/>
                        </a14:backgroundRemoval>
                      </a14:imgEffect>
                    </a14:imgLayer>
                  </a14:imgProps>
                </a:ext>
                <a:ext uri="{28A0092B-C50C-407E-A947-70E740481C1C}">
                  <a14:useLocalDpi xmlns:a14="http://schemas.microsoft.com/office/drawing/2010/main" val="0"/>
                </a:ext>
              </a:extLst>
            </a:blip>
            <a:srcRect l="50566" t="19657" r="29266" b="16837"/>
            <a:stretch/>
          </p:blipFill>
          <p:spPr>
            <a:xfrm>
              <a:off x="7428443" y="1764598"/>
              <a:ext cx="1653022" cy="2479785"/>
            </a:xfrm>
            <a:prstGeom prst="rect">
              <a:avLst/>
            </a:prstGeom>
          </p:spPr>
        </p:pic>
        <p:sp>
          <p:nvSpPr>
            <p:cNvPr id="21" name="Rectangle: Rounded Corners 20">
              <a:extLst>
                <a:ext uri="{FF2B5EF4-FFF2-40B4-BE49-F238E27FC236}">
                  <a16:creationId xmlns:a16="http://schemas.microsoft.com/office/drawing/2014/main" id="{44495835-85B3-0A28-9DA2-6BF467FEDA70}"/>
                </a:ext>
              </a:extLst>
            </p:cNvPr>
            <p:cNvSpPr/>
            <p:nvPr/>
          </p:nvSpPr>
          <p:spPr>
            <a:xfrm>
              <a:off x="6672807" y="3597947"/>
              <a:ext cx="4555352" cy="11162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Thảo</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luận</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3" name="Speech Bubble: Rectangle with Corners Rounded 2">
            <a:extLst>
              <a:ext uri="{FF2B5EF4-FFF2-40B4-BE49-F238E27FC236}">
                <a16:creationId xmlns:a16="http://schemas.microsoft.com/office/drawing/2014/main" id="{580CD9EA-0469-C0B0-6D07-4E9DF7F7F6D3}"/>
              </a:ext>
            </a:extLst>
          </p:cNvPr>
          <p:cNvSpPr/>
          <p:nvPr/>
        </p:nvSpPr>
        <p:spPr>
          <a:xfrm>
            <a:off x="3190240" y="1036320"/>
            <a:ext cx="5984240" cy="148336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Cambria" panose="02040503050406030204" pitchFamily="18" charset="0"/>
                <a:ea typeface="Cambria" panose="02040503050406030204" pitchFamily="18" charset="0"/>
              </a:rPr>
              <a:t>Đưa ra tình huống có thật từng xảy ra ở lớp.</a:t>
            </a:r>
            <a:endParaRPr lang="en-US" sz="3600" dirty="0">
              <a:latin typeface="Cambria" panose="02040503050406030204" pitchFamily="18" charset="0"/>
              <a:ea typeface="Cambria" panose="02040503050406030204" pitchFamily="18" charset="0"/>
            </a:endParaRPr>
          </a:p>
        </p:txBody>
      </p:sp>
      <p:sp>
        <p:nvSpPr>
          <p:cNvPr id="4" name="Speech Bubble: Rectangle with Corners Rounded 3">
            <a:extLst>
              <a:ext uri="{FF2B5EF4-FFF2-40B4-BE49-F238E27FC236}">
                <a16:creationId xmlns:a16="http://schemas.microsoft.com/office/drawing/2014/main" id="{2B92375F-3A0D-AE72-6600-E5A96CBCD2BD}"/>
              </a:ext>
            </a:extLst>
          </p:cNvPr>
          <p:cNvSpPr/>
          <p:nvPr/>
        </p:nvSpPr>
        <p:spPr>
          <a:xfrm>
            <a:off x="6065520" y="3058160"/>
            <a:ext cx="5872480" cy="174752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Mô tả cảm xúc của mình, của các bạn khi chứng kiến hoặc là người gặp phải tình huống ấy.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8256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182083"/>
            <a:ext cx="5892800" cy="4524315"/>
          </a:xfrm>
          <a:prstGeom prst="rect">
            <a:avLst/>
          </a:prstGeom>
          <a:noFill/>
        </p:spPr>
        <p:txBody>
          <a:bodyPr wrap="square" rtlCol="0">
            <a:spAutoFit/>
          </a:bodyPr>
          <a:lstStyle/>
          <a:p>
            <a:pPr marL="0" marR="0" algn="just">
              <a:spcBef>
                <a:spcPts val="0"/>
              </a:spcBef>
              <a:spcAft>
                <a:spcPts val="1000"/>
              </a:spcAft>
            </a:pPr>
            <a:r>
              <a:rPr lang="vi-VN" sz="3600" i="1" dirty="0">
                <a:solidFill>
                  <a:srgbClr val="FF0000"/>
                </a:solidFill>
                <a:effectLst/>
                <a:latin typeface="Cambria" panose="02040503050406030204" pitchFamily="18" charset="0"/>
                <a:ea typeface="Cambria" panose="02040503050406030204" pitchFamily="18" charset="0"/>
              </a:rPr>
              <a:t>Nếu không biết cách làm việc nhóm, làm việc tập thể, mỗi người một kiểu, các công việc chung sẽ không thành công. Trong năm học cuối cấp này, việc rèn luyện các kĩ năng làm việc nhóm, làm việc tập thể rất cần thiết.</a:t>
            </a:r>
            <a:endParaRPr lang="en-US" sz="3600" dirty="0">
              <a:solidFill>
                <a:srgbClr val="FF000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DFE0CCF-74AB-36BA-B86D-7426320800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11222310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329E0A-2977-75FA-49E4-7E76CE7B6AA2}"/>
              </a:ext>
            </a:extLst>
          </p:cNvPr>
          <p:cNvGrpSpPr/>
          <p:nvPr/>
        </p:nvGrpSpPr>
        <p:grpSpPr>
          <a:xfrm>
            <a:off x="2566537" y="575036"/>
            <a:ext cx="8010338" cy="2178917"/>
            <a:chOff x="2127796" y="464285"/>
            <a:chExt cx="7990105" cy="2040652"/>
          </a:xfrm>
        </p:grpSpPr>
        <p:sp>
          <p:nvSpPr>
            <p:cNvPr id="10" name="Scroll: Horizontal 9">
              <a:extLst>
                <a:ext uri="{FF2B5EF4-FFF2-40B4-BE49-F238E27FC236}">
                  <a16:creationId xmlns:a16="http://schemas.microsoft.com/office/drawing/2014/main" id="{90521A8C-0199-356A-3672-BAC5CCB9298A}"/>
                </a:ext>
              </a:extLst>
            </p:cNvPr>
            <p:cNvSpPr/>
            <p:nvPr/>
          </p:nvSpPr>
          <p:spPr>
            <a:xfrm>
              <a:off x="2127796" y="464285"/>
              <a:ext cx="7990105" cy="204065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4CEFD0EB-59BE-E3D0-303A-5F961C27B500}"/>
                </a:ext>
              </a:extLst>
            </p:cNvPr>
            <p:cNvSpPr txBox="1"/>
            <p:nvPr/>
          </p:nvSpPr>
          <p:spPr>
            <a:xfrm>
              <a:off x="2423088" y="944611"/>
              <a:ext cx="7479902" cy="10665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Đề</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xuất</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nguyên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tắc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bè</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trong</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rèn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luyện</a:t>
              </a:r>
              <a:endPar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58203FB6-0BAB-9512-C96C-CF337AADB25D}"/>
              </a:ext>
            </a:extLst>
          </p:cNvPr>
          <p:cNvPicPr>
            <a:picLocks noChangeAspect="1"/>
          </p:cNvPicPr>
          <p:nvPr/>
        </p:nvPicPr>
        <p:blipFill>
          <a:blip r:embed="rId4"/>
          <a:stretch>
            <a:fillRect/>
          </a:stretch>
        </p:blipFill>
        <p:spPr>
          <a:xfrm>
            <a:off x="216260" y="98521"/>
            <a:ext cx="3407959" cy="707197"/>
          </a:xfrm>
          <a:prstGeom prst="rect">
            <a:avLst/>
          </a:prstGeom>
        </p:spPr>
      </p:pic>
    </p:spTree>
    <p:extLst>
      <p:ext uri="{BB962C8B-B14F-4D97-AF65-F5344CB8AC3E}">
        <p14:creationId xmlns:p14="http://schemas.microsoft.com/office/powerpoint/2010/main" val="10112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1100103" y="514656"/>
            <a:ext cx="1017749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Thảo</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luận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để</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đưa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nguyên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tắc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hiệu</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9299793-1BB0-16ED-306F-B2A810D18949}"/>
              </a:ext>
            </a:extLst>
          </p:cNvPr>
          <p:cNvPicPr>
            <a:picLocks noChangeAspect="1"/>
          </p:cNvPicPr>
          <p:nvPr/>
        </p:nvPicPr>
        <p:blipFill>
          <a:blip r:embed="rId4"/>
          <a:stretch>
            <a:fillRect/>
          </a:stretch>
        </p:blipFill>
        <p:spPr>
          <a:xfrm>
            <a:off x="801370" y="1861184"/>
            <a:ext cx="10140950" cy="1014095"/>
          </a:xfrm>
          <a:prstGeom prst="rect">
            <a:avLst/>
          </a:prstGeom>
        </p:spPr>
      </p:pic>
    </p:spTree>
    <p:extLst>
      <p:ext uri="{BB962C8B-B14F-4D97-AF65-F5344CB8AC3E}">
        <p14:creationId xmlns:p14="http://schemas.microsoft.com/office/powerpoint/2010/main" val="528958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Rectangle: Rounded Corners 2">
            <a:extLst>
              <a:ext uri="{FF2B5EF4-FFF2-40B4-BE49-F238E27FC236}">
                <a16:creationId xmlns:a16="http://schemas.microsoft.com/office/drawing/2014/main" id="{55042BA8-24A8-433C-A9DD-E4625D6790ED}"/>
              </a:ext>
            </a:extLst>
          </p:cNvPr>
          <p:cNvSpPr/>
          <p:nvPr/>
        </p:nvSpPr>
        <p:spPr>
          <a:xfrm>
            <a:off x="815789" y="1790392"/>
            <a:ext cx="10560422" cy="4153207"/>
          </a:xfrm>
          <a:prstGeom prst="roundRect">
            <a:avLst/>
          </a:prstGeom>
          <a:solidFill>
            <a:schemeClr val="bg1"/>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Thư ngỏ gửi các bạn trong lớp.</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điệu nhảy.</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Bài đọc rap, bài hát chế lời.</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bài thơ;</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Kịch câm và các tờ bìa ghi thông điệp...</a:t>
            </a:r>
          </a:p>
        </p:txBody>
      </p:sp>
      <p:sp>
        <p:nvSpPr>
          <p:cNvPr id="2" name="TextBox 1">
            <a:extLst>
              <a:ext uri="{FF2B5EF4-FFF2-40B4-BE49-F238E27FC236}">
                <a16:creationId xmlns:a16="http://schemas.microsoft.com/office/drawing/2014/main" id="{C48E4FE8-0D3A-E4C3-38F5-7F6F2E80D1C5}"/>
              </a:ext>
            </a:extLst>
          </p:cNvPr>
          <p:cNvSpPr txBox="1"/>
          <p:nvPr/>
        </p:nvSpPr>
        <p:spPr>
          <a:xfrm>
            <a:off x="751840" y="568960"/>
            <a:ext cx="10962640" cy="584775"/>
          </a:xfrm>
          <a:prstGeom prst="rect">
            <a:avLst/>
          </a:prstGeom>
          <a:noFill/>
        </p:spPr>
        <p:txBody>
          <a:bodyPr wrap="square" rtlCol="0">
            <a:spAutoFit/>
          </a:bodyPr>
          <a:lstStyle/>
          <a:p>
            <a:r>
              <a:rPr lang="en-US" sz="3200" b="1" dirty="0">
                <a:solidFill>
                  <a:srgbClr val="000000"/>
                </a:solidFill>
                <a:latin typeface="Cambria" panose="02040503050406030204" pitchFamily="18" charset="0"/>
                <a:ea typeface="Cambria" panose="02040503050406030204" pitchFamily="18" charset="0"/>
              </a:rPr>
              <a:t>M</a:t>
            </a:r>
            <a:r>
              <a:rPr lang="vi-VN" sz="3200" b="1" dirty="0">
                <a:solidFill>
                  <a:srgbClr val="000000"/>
                </a:solidFill>
                <a:effectLst/>
                <a:latin typeface="Cambria" panose="02040503050406030204" pitchFamily="18" charset="0"/>
                <a:ea typeface="Cambria" panose="02040503050406030204" pitchFamily="18" charset="0"/>
              </a:rPr>
              <a:t>ỗi nhóm viết “Bản nguyên tắc hợp tác" của nhóm mình.</a:t>
            </a:r>
            <a:endParaRPr lang="en-US" sz="32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693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907063" y="656896"/>
            <a:ext cx="10177497" cy="830997"/>
          </a:xfrm>
          <a:prstGeom prst="rect">
            <a:avLst/>
          </a:prstGeom>
          <a:noFill/>
        </p:spPr>
        <p:txBody>
          <a:bodyPr wrap="square">
            <a:spAutoFit/>
          </a:bodyPr>
          <a:lstStyle/>
          <a:p>
            <a:pPr lvl="0" algn="ctr">
              <a:defRPr/>
            </a:pPr>
            <a:r>
              <a:rPr lang="en-US" sz="4800" b="1" dirty="0">
                <a:solidFill>
                  <a:srgbClr val="FF0000"/>
                </a:solidFill>
                <a:latin typeface="Cambria" panose="02040503050406030204" pitchFamily="18" charset="0"/>
                <a:ea typeface="Cambria" panose="02040503050406030204" pitchFamily="18" charset="0"/>
              </a:rPr>
              <a:t>HỢP TÁC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F32EC6-8C9E-1622-B944-22E98F3CCFBC}"/>
              </a:ext>
            </a:extLst>
          </p:cNvPr>
          <p:cNvSpPr txBox="1"/>
          <p:nvPr/>
        </p:nvSpPr>
        <p:spPr>
          <a:xfrm>
            <a:off x="1290320" y="222504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Cùng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Lựa</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nhau</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Nghe </a:t>
            </a:r>
            <a:r>
              <a:rPr lang="en-US" sz="3600" dirty="0" err="1">
                <a:latin typeface="Cambria" panose="02040503050406030204" pitchFamily="18" charset="0"/>
                <a:ea typeface="Cambria" panose="02040503050406030204" pitchFamily="18" charset="0"/>
              </a:rPr>
              <a:t>đủ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ruột</a:t>
            </a:r>
            <a:endParaRPr lang="en-US" sz="36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E8FAA07-EA99-216F-0402-F2C7A747FD84}"/>
              </a:ext>
            </a:extLst>
          </p:cNvPr>
          <p:cNvSpPr txBox="1"/>
          <p:nvPr/>
        </p:nvSpPr>
        <p:spPr>
          <a:xfrm>
            <a:off x="7112000" y="216408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Mình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Vai </a:t>
            </a:r>
            <a:r>
              <a:rPr lang="en-US" sz="3600" dirty="0" err="1">
                <a:latin typeface="Cambria" panose="02040503050406030204" pitchFamily="18" charset="0"/>
                <a:ea typeface="Cambria" panose="02040503050406030204" pitchFamily="18" charset="0"/>
              </a:rPr>
              <a:t>kề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Thành </a:t>
            </a:r>
            <a:r>
              <a:rPr lang="en-US" sz="3600" dirty="0" err="1">
                <a:latin typeface="Cambria" panose="02040503050406030204" pitchFamily="18" charset="0"/>
                <a:ea typeface="Cambria" panose="02040503050406030204" pitchFamily="18" charset="0"/>
              </a:rPr>
              <a:t>sức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mạnh</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9352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644</Words>
  <Application>Microsoft Office PowerPoint</Application>
  <PresentationFormat>Widescreen</PresentationFormat>
  <Paragraphs>67</Paragraphs>
  <Slides>19</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等线</vt:lpstr>
      <vt:lpstr>#9Slide07 Cadena</vt:lpstr>
      <vt:lpstr>Arial</vt:lpstr>
      <vt:lpstr>Calibri</vt:lpstr>
      <vt:lpstr>Cambria</vt:lpstr>
      <vt:lpstr>Times New Roman</vt:lpstr>
      <vt:lpstr>阿里妈妈刀隶体</vt:lpstr>
      <vt:lpstr>阿里巴巴普惠体</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Mrs HAI ANH</cp:lastModifiedBy>
  <cp:revision>21</cp:revision>
  <dcterms:created xsi:type="dcterms:W3CDTF">2024-07-26T08:38:26Z</dcterms:created>
  <dcterms:modified xsi:type="dcterms:W3CDTF">2025-10-27T03:10:46Z</dcterms:modified>
</cp:coreProperties>
</file>