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0"/>
  </p:notesMasterIdLst>
  <p:sldIdLst>
    <p:sldId id="258" r:id="rId4"/>
    <p:sldId id="283" r:id="rId5"/>
    <p:sldId id="284" r:id="rId6"/>
    <p:sldId id="260" r:id="rId7"/>
    <p:sldId id="264" r:id="rId8"/>
    <p:sldId id="262" r:id="rId9"/>
    <p:sldId id="259" r:id="rId10"/>
    <p:sldId id="269" r:id="rId11"/>
    <p:sldId id="286" r:id="rId12"/>
    <p:sldId id="265" r:id="rId13"/>
    <p:sldId id="287" r:id="rId14"/>
    <p:sldId id="273" r:id="rId15"/>
    <p:sldId id="274" r:id="rId16"/>
    <p:sldId id="275" r:id="rId17"/>
    <p:sldId id="276" r:id="rId18"/>
    <p:sldId id="277" r:id="rId19"/>
    <p:sldId id="278" r:id="rId20"/>
    <p:sldId id="279" r:id="rId21"/>
    <p:sldId id="288" r:id="rId22"/>
    <p:sldId id="318" r:id="rId23"/>
    <p:sldId id="347" r:id="rId24"/>
    <p:sldId id="350" r:id="rId25"/>
    <p:sldId id="346" r:id="rId26"/>
    <p:sldId id="348" r:id="rId27"/>
    <p:sldId id="349"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80" autoAdjust="0"/>
  </p:normalViewPr>
  <p:slideViewPr>
    <p:cSldViewPr snapToGrid="0">
      <p:cViewPr varScale="1">
        <p:scale>
          <a:sx n="54" d="100"/>
          <a:sy n="54" d="100"/>
        </p:scale>
        <p:origin x="114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22/09/2025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giới</a:t>
            </a:r>
            <a:r>
              <a:rPr lang="en-US" dirty="0"/>
              <a:t> </a:t>
            </a:r>
            <a:r>
              <a:rPr lang="en-US" dirty="0" err="1"/>
              <a:t>thiệu</a:t>
            </a:r>
            <a:r>
              <a:rPr lang="en-US" dirty="0"/>
              <a:t>: </a:t>
            </a:r>
            <a:r>
              <a:rPr lang="nl-NL" sz="1200" dirty="0">
                <a:effectLst/>
                <a:latin typeface="Times New Roman" panose="02020603050405020304" pitchFamily="18" charset="0"/>
                <a:ea typeface="Times New Roman" panose="02020603050405020304" pitchFamily="18" charset="0"/>
              </a:rPr>
              <a:t>Vào năm 1991, có một người nông dân địa phương tên là Hồ Khanh vào rừng tìm kiếm cây cỏ. Đang đi trong rừng, ông bất chợt gặp một cơn mưa lớn. Ông vội vàng tìm chồ trú mưa. Không ngờ nơi ông trú mưa chính là cửa hang Sơn Đoòng - một trong những tác phẩm hang động xuất sắc nhất của tạo hoá. Vào năm 2009, khi đoàn thám hiểm Hiệp hội Hang động Hoàng gia Anh đen Quảng Bình, ông Hồ Khanh đã báo tin này cho họ. Họ đã</a:t>
            </a:r>
            <a:r>
              <a:rPr lang="nl-NL" sz="1200" dirty="0">
                <a:effectLst/>
                <a:latin typeface="Times New Roman" panose="02020603050405020304" pitchFamily="18" charset="0"/>
                <a:ea typeface="Arial" panose="020B0604020202020204" pitchFamily="34" charset="0"/>
              </a:rPr>
              <a:t> đi sâu vào hang và phát hiện ra nhiều điều kì thú Hãy cùng đọc văn bản để xem hang Sơn Đoòng năm giữ những kỉ lục nào? Chúng ta cùng tìm hiểu bài học ngày hôm nay</a:t>
            </a:r>
            <a:endParaRPr lang="en-US" dirty="0"/>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a:t>
            </a:fld>
            <a:endParaRPr lang="en-US"/>
          </a:p>
        </p:txBody>
      </p:sp>
    </p:spTree>
    <p:extLst>
      <p:ext uri="{BB962C8B-B14F-4D97-AF65-F5344CB8AC3E}">
        <p14:creationId xmlns:p14="http://schemas.microsoft.com/office/powerpoint/2010/main" val="16917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Hang Sơn Đoòng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động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lớn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80m),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rừng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đang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triển</a:t>
            </a:r>
            <a:r>
              <a:rPr lang="en-US" sz="1800" i="1" dirty="0">
                <a:effectLst/>
                <a:latin typeface="Times New Roman" panose="02020603050405020304" pitchFamily="18" charset="0"/>
                <a:ea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lòng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tiết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riêng</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dòng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tận</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18</a:t>
            </a:fld>
            <a:endParaRPr lang="en-US"/>
          </a:p>
        </p:txBody>
      </p:sp>
    </p:spTree>
    <p:extLst>
      <p:ext uri="{BB962C8B-B14F-4D97-AF65-F5344CB8AC3E}">
        <p14:creationId xmlns:p14="http://schemas.microsoft.com/office/powerpoint/2010/main" val="30788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ED0000"/>
                </a:solidFill>
                <a:effectLst/>
                <a:latin typeface="Times New Roman" panose="02020603050405020304" pitchFamily="18" charset="0"/>
                <a:ea typeface="Times New Roman" panose="02020603050405020304" pitchFamily="18" charset="0"/>
              </a:rPr>
              <a:t>Liên hệ: Qua nội dung bài đọc em có cảm nhận gì về cảnh đẹp hang động của nước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24</a:t>
            </a:fld>
            <a:endParaRPr lang="en-US"/>
          </a:p>
        </p:txBody>
      </p:sp>
    </p:spTree>
    <p:extLst>
      <p:ext uri="{BB962C8B-B14F-4D97-AF65-F5344CB8AC3E}">
        <p14:creationId xmlns:p14="http://schemas.microsoft.com/office/powerpoint/2010/main" val="13721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25</a:t>
            </a:fld>
            <a:endParaRPr lang="en-US"/>
          </a:p>
        </p:txBody>
      </p:sp>
    </p:spTree>
    <p:extLst>
      <p:ext uri="{BB962C8B-B14F-4D97-AF65-F5344CB8AC3E}">
        <p14:creationId xmlns:p14="http://schemas.microsoft.com/office/powerpoint/2010/main" val="1170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3</a:t>
            </a:fld>
            <a:endParaRPr lang="en-US"/>
          </a:p>
        </p:txBody>
      </p:sp>
    </p:spTree>
    <p:extLst>
      <p:ext uri="{BB962C8B-B14F-4D97-AF65-F5344CB8AC3E}">
        <p14:creationId xmlns:p14="http://schemas.microsoft.com/office/powerpoint/2010/main" val="1375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4</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latin typeface="Calibri" panose="020F0502020204030204" pitchFamily="34" charset="0"/>
                <a:ea typeface="Cambria" panose="02040503050406030204" pitchFamily="18" charset="0"/>
                <a:cs typeface="Calibri" panose="020F0502020204030204" pitchFamily="34" charset="0"/>
              </a:rPr>
              <a:t>Đoòng</a:t>
            </a:r>
            <a:r>
              <a:rPr lang="en-US" sz="1800" i="1" dirty="0">
                <a:latin typeface="Calibri" panose="020F0502020204030204" pitchFamily="34" charset="0"/>
                <a:ea typeface="Cambria" panose="02040503050406030204" pitchFamily="18" charset="0"/>
                <a:cs typeface="Calibri" panose="020F0502020204030204" pitchFamily="34" charset="0"/>
              </a:rPr>
              <a: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lũng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 hay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11</a:t>
            </a:fld>
            <a:endParaRPr lang="en-US"/>
          </a:p>
        </p:txBody>
      </p:sp>
    </p:spTree>
    <p:extLst>
      <p:ext uri="{BB962C8B-B14F-4D97-AF65-F5344CB8AC3E}">
        <p14:creationId xmlns:p14="http://schemas.microsoft.com/office/powerpoint/2010/main" val="68457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13</a:t>
            </a:fld>
            <a:endParaRPr lang="en-US"/>
          </a:p>
        </p:txBody>
      </p:sp>
    </p:spTree>
    <p:extLst>
      <p:ext uri="{BB962C8B-B14F-4D97-AF65-F5344CB8AC3E}">
        <p14:creationId xmlns:p14="http://schemas.microsoft.com/office/powerpoint/2010/main" val="396052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14</a:t>
            </a:fld>
            <a:endParaRPr lang="en-US"/>
          </a:p>
        </p:txBody>
      </p:sp>
    </p:spTree>
    <p:extLst>
      <p:ext uri="{BB962C8B-B14F-4D97-AF65-F5344CB8AC3E}">
        <p14:creationId xmlns:p14="http://schemas.microsoft.com/office/powerpoint/2010/main" val="343220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GV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chốt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lần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Hang Deer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triệu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Malaysia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thạch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nhũ</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khổng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80m),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cả</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rừng</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nguyên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hệ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tiết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sông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tận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chưa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15</a:t>
            </a:fld>
            <a:endParaRPr lang="en-US"/>
          </a:p>
        </p:txBody>
      </p:sp>
    </p:spTree>
    <p:extLst>
      <p:ext uri="{BB962C8B-B14F-4D97-AF65-F5344CB8AC3E}">
        <p14:creationId xmlns:p14="http://schemas.microsoft.com/office/powerpoint/2010/main" val="69399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150m.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trí</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sập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giếng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ánh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chiếu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khoa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học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tìm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thấy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gồm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bì</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rêu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thân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bụi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nhỏ</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30m...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suối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chảy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sâu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đặc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biệt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nhằm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nghi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môi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vĩnh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cửu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16</a:t>
            </a:fld>
            <a:endParaRPr lang="en-US"/>
          </a:p>
        </p:txBody>
      </p:sp>
    </p:spTree>
    <p:extLst>
      <p:ext uri="{BB962C8B-B14F-4D97-AF65-F5344CB8AC3E}">
        <p14:creationId xmlns:p14="http://schemas.microsoft.com/office/powerpoint/2010/main" val="259409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2013.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(38,5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m3).</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2014,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The New York Times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52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Good Morning America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ABC News.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17</a:t>
            </a:fld>
            <a:endParaRPr lang="en-US"/>
          </a:p>
        </p:txBody>
      </p:sp>
    </p:spTree>
    <p:extLst>
      <p:ext uri="{BB962C8B-B14F-4D97-AF65-F5344CB8AC3E}">
        <p14:creationId xmlns:p14="http://schemas.microsoft.com/office/powerpoint/2010/main" val="116306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22/09/2025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22/09/2025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22/09/2025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39"/>
            <a:ext cx="10664188" cy="1126419"/>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1" u="none" strike="noStrike" kern="1200" cap="none" spc="0" normalizeH="0" baseline="0" noProof="0" dirty="0">
                <a:ln>
                  <a:noFill/>
                </a:ln>
                <a:solidFill>
                  <a:prstClr val="black">
                    <a:lumMod val="85000"/>
                    <a:lumOff val="15000"/>
                  </a:prstClr>
                </a:solidFill>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731220"/>
            </a:xfrm>
            <a:prstGeom prst="rect">
              <a:avLst/>
            </a:prstGeom>
          </p:spPr>
          <p:txBody>
            <a:bodyPr wrap="square">
              <a:spAutoFit/>
            </a:bodyPr>
            <a:lstStyle/>
            <a:p>
              <a:pPr algn="just" rtl="0">
                <a:spcBef>
                  <a:spcPts val="0"/>
                </a:spcBef>
                <a:spcAft>
                  <a:spcPts val="500"/>
                </a:spcAft>
              </a:pPr>
              <a:r>
                <a:rPr lang="vi-VN" sz="2800" b="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3"/>
          <a:stretch>
            <a:fillRect/>
          </a:stretch>
        </p:blipFill>
        <p:spPr>
          <a:xfrm>
            <a:off x="1340083" y="941462"/>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1978026" y="2845066"/>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653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51" y="-59125"/>
            <a:ext cx="11280928" cy="1550574"/>
            <a:chOff x="232786" y="28247"/>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786" y="28247"/>
              <a:ext cx="11280928" cy="2114100"/>
            </a:xfrm>
            <a:prstGeom prst="rect">
              <a:avLst/>
            </a:prstGeom>
          </p:spPr>
        </p:pic>
        <p:sp>
          <p:nvSpPr>
            <p:cNvPr id="4" name="TextBox 3"/>
            <p:cNvSpPr txBox="1"/>
            <p:nvPr/>
          </p:nvSpPr>
          <p:spPr>
            <a:xfrm>
              <a:off x="641798" y="384457"/>
              <a:ext cx="10127168" cy="1077218"/>
            </a:xfrm>
            <a:prstGeom prst="rect">
              <a:avLst/>
            </a:prstGeom>
            <a:noFill/>
          </p:spPr>
          <p:txBody>
            <a:bodyPr wrap="square" rtlCol="0">
              <a:spAutoFit/>
            </a:bodyPr>
            <a:lstStyle/>
            <a:p>
              <a:pPr marL="742950" indent="-742950" algn="just">
                <a:buAutoNum type="arabicPeriod"/>
              </a:pPr>
              <a:r>
                <a:rPr lang="vi-VN" sz="3200" b="1" dirty="0">
                  <a:latin typeface="Cambria" panose="02040503050406030204" pitchFamily="18" charset="0"/>
                  <a:ea typeface="Cambria" panose="02040503050406030204" pitchFamily="18" charset="0"/>
                </a:rPr>
                <a:t>Những câu được in đậm trong văn bản cho biết điều gì?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441551" y="4680898"/>
            <a:ext cx="11429825" cy="2092881"/>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a:t>
            </a:r>
            <a:r>
              <a:rPr lang="en-US" sz="2600" b="1" dirty="0">
                <a:solidFill>
                  <a:srgbClr val="FF0000"/>
                </a:solidFill>
                <a:latin typeface="Cambria" panose="02040503050406030204" pitchFamily="18" charset="0"/>
                <a:ea typeface="Cambria" panose="02040503050406030204" pitchFamily="18" charset="0"/>
              </a:rPr>
              <a:t>1</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a:t>
            </a:r>
            <a:r>
              <a:rPr lang="en-US" sz="2600" b="1" dirty="0">
                <a:solidFill>
                  <a:srgbClr val="FF0000"/>
                </a:solidFill>
                <a:latin typeface="Cambria" panose="02040503050406030204" pitchFamily="18" charset="0"/>
                <a:ea typeface="Cambria" panose="02040503050406030204" pitchFamily="18" charset="0"/>
              </a:rPr>
              <a:t>2</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a:t>
            </a:r>
            <a:r>
              <a:rPr lang="en-US" sz="2600" b="1" dirty="0">
                <a:solidFill>
                  <a:srgbClr val="FF0000"/>
                </a:solidFill>
                <a:latin typeface="Cambria" panose="02040503050406030204" pitchFamily="18" charset="0"/>
                <a:ea typeface="Cambria" panose="02040503050406030204" pitchFamily="18" charset="0"/>
              </a:rPr>
              <a:t>3</a:t>
            </a:r>
            <a:r>
              <a:rPr lang="vi-VN" sz="2600" b="1" dirty="0">
                <a:solidFill>
                  <a:srgbClr val="FF0000"/>
                </a:solidFill>
                <a:latin typeface="Cambria" panose="02040503050406030204" pitchFamily="18" charset="0"/>
                <a:ea typeface="Cambria" panose="02040503050406030204" pitchFamily="18" charset="0"/>
              </a:rPr>
              <a:t>).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1322774" y="1253474"/>
            <a:ext cx="9654958" cy="3549345"/>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216" y="634622"/>
            <a:ext cx="11280928" cy="1651252"/>
            <a:chOff x="369451" y="721994"/>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451" y="721994"/>
              <a:ext cx="11280928" cy="1651252"/>
            </a:xfrm>
            <a:prstGeom prst="rect">
              <a:avLst/>
            </a:prstGeom>
          </p:spPr>
        </p:pic>
        <p:sp>
          <p:nvSpPr>
            <p:cNvPr id="4" name="TextBox 3"/>
            <p:cNvSpPr txBox="1"/>
            <p:nvPr/>
          </p:nvSpPr>
          <p:spPr>
            <a:xfrm>
              <a:off x="946331" y="964779"/>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910390" y="287020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879910" y="425196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a:t>
            </a:r>
            <a:r>
              <a:rPr lang="en-US" sz="2000" b="1" dirty="0">
                <a:solidFill>
                  <a:srgbClr val="002060"/>
                </a:solidFill>
                <a:latin typeface="Cambria" panose="02040503050406030204" pitchFamily="18" charset="0"/>
                <a:ea typeface="Cambria" panose="02040503050406030204" pitchFamily="18" charset="0"/>
              </a:rPr>
              <a:t>ô</a:t>
            </a:r>
            <a:r>
              <a:rPr lang="vi-VN" sz="2000" b="1" dirty="0">
                <a:solidFill>
                  <a:srgbClr val="002060"/>
                </a:solidFill>
                <a:latin typeface="Cambria" panose="02040503050406030204" pitchFamily="18" charset="0"/>
                <a:ea typeface="Cambria" panose="02040503050406030204" pitchFamily="18" charset="0"/>
              </a:rPr>
              <a:t>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923590" y="3253677"/>
            <a:ext cx="772160" cy="1668843"/>
            <a:chOff x="4714240" y="2598357"/>
            <a:chExt cx="772160" cy="1668843"/>
          </a:xfrm>
        </p:grpSpPr>
        <p:cxnSp>
          <p:nvCxnSpPr>
            <p:cNvPr id="10" name="Straight Connector 9">
              <a:extLst>
                <a:ext uri="{FF2B5EF4-FFF2-40B4-BE49-F238E27FC236}">
                  <a16:creationId xmlns:a16="http://schemas.microsoft.com/office/drawing/2014/main" id="{1E224DFD-96BB-B8BD-E2E8-F4FF59F9FCD0}"/>
                </a:ext>
              </a:extLst>
            </p:cNvPr>
            <p:cNvCxnSpPr>
              <a:cxnSpLocks/>
            </p:cNvCxnSpPr>
            <p:nvPr/>
          </p:nvCxnSpPr>
          <p:spPr>
            <a:xfrm>
              <a:off x="4714240" y="2598357"/>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376470" y="342900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777030" y="392684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757560" y="701180"/>
              <a:ext cx="10695960"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Những chi tiết nào cho thấy hang Sơn Đoòng rất lớn?</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453" y="318973"/>
            <a:ext cx="11237121" cy="1618111"/>
            <a:chOff x="583235" y="292216"/>
            <a:chExt cx="11079375" cy="1621749"/>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235" y="292216"/>
              <a:ext cx="11079375" cy="1621749"/>
            </a:xfrm>
            <a:prstGeom prst="rect">
              <a:avLst/>
            </a:prstGeom>
          </p:spPr>
        </p:pic>
        <p:sp>
          <p:nvSpPr>
            <p:cNvPr id="4" name="TextBox 3"/>
            <p:cNvSpPr txBox="1"/>
            <p:nvPr/>
          </p:nvSpPr>
          <p:spPr>
            <a:xfrm>
              <a:off x="948874" y="491949"/>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a:t>
              </a:r>
              <a:r>
                <a:rPr lang="vi-VN" sz="3200" b="1" dirty="0">
                  <a:latin typeface="Cambria" panose="02040503050406030204" pitchFamily="18" charset="0"/>
                  <a:ea typeface="Cambria" panose="02040503050406030204" pitchFamily="18" charset="0"/>
                </a:rPr>
                <a:t>Nêu những điều đặc biệt của hệ sinh thái trong hang Sơn Đoòng.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82242" y="1799601"/>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58770" y="3815355"/>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172013" y="3815355"/>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8002" y="121055"/>
            <a:ext cx="11015995" cy="1807551"/>
            <a:chOff x="460038" y="115658"/>
            <a:chExt cx="11015995" cy="161247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38" y="115658"/>
              <a:ext cx="11015995" cy="1612473"/>
            </a:xfrm>
            <a:prstGeom prst="rect">
              <a:avLst/>
            </a:prstGeom>
          </p:spPr>
        </p:pic>
        <p:sp>
          <p:nvSpPr>
            <p:cNvPr id="4" name="TextBox 3"/>
            <p:cNvSpPr txBox="1"/>
            <p:nvPr/>
          </p:nvSpPr>
          <p:spPr>
            <a:xfrm>
              <a:off x="902429" y="297526"/>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5. </a:t>
              </a:r>
              <a:r>
                <a:rPr lang="vi-VN" sz="32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787775" y="779805"/>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tuyệt đẹp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thảm thực vật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phong phú</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khác lạ. Cây cối ở đây khá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mỏng manh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dù là cây thân gỗ, Sơn Đoòng còn là nơi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trú ngụ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loài động vật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trong đó có một số loài cá, nhện, cuốn chiếu, bọ cạp,... với đặc điểm chung là không có mắt và cơ thể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suốt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bí ẩn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hang động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lớn nhất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560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301841"/>
            <a:ext cx="8340274" cy="443883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4853867 h 4438835"/>
                        <a:gd name="connsiteX1" fmla="*/ 1019246 w 8340274"/>
                        <a:gd name="connsiteY1" fmla="*/ 3673248 h 4438835"/>
                        <a:gd name="connsiteX2" fmla="*/ 3628697 w 8340274"/>
                        <a:gd name="connsiteY2" fmla="*/ 18785 h 4438835"/>
                        <a:gd name="connsiteX3" fmla="*/ 6625781 w 8340274"/>
                        <a:gd name="connsiteY3" fmla="*/ 425611 h 4438835"/>
                        <a:gd name="connsiteX4" fmla="*/ 4966067 w 8340274"/>
                        <a:gd name="connsiteY4" fmla="*/ 4398034 h 4438835"/>
                        <a:gd name="connsiteX5" fmla="*/ 2271978 w 8340274"/>
                        <a:gd name="connsiteY5" fmla="*/ 4195586 h 4438835"/>
                        <a:gd name="connsiteX6" fmla="*/ 292159 w 8340274"/>
                        <a:gd name="connsiteY6" fmla="*/ 4853867 h 4438835"/>
                        <a:gd name="connsiteX0" fmla="*/ 292159 w 8340274"/>
                        <a:gd name="connsiteY0" fmla="*/ 4853867 h 4438835"/>
                        <a:gd name="connsiteX1" fmla="*/ 1019246 w 8340274"/>
                        <a:gd name="connsiteY1" fmla="*/ 3673248 h 4438835"/>
                        <a:gd name="connsiteX2" fmla="*/ 3628697 w 8340274"/>
                        <a:gd name="connsiteY2" fmla="*/ 18785 h 4438835"/>
                        <a:gd name="connsiteX3" fmla="*/ 6625781 w 8340274"/>
                        <a:gd name="connsiteY3" fmla="*/ 425611 h 4438835"/>
                        <a:gd name="connsiteX4" fmla="*/ 4966067 w 8340274"/>
                        <a:gd name="connsiteY4" fmla="*/ 4398034 h 4438835"/>
                        <a:gd name="connsiteX5" fmla="*/ 2271978 w 8340274"/>
                        <a:gd name="connsiteY5" fmla="*/ 4195586 h 4438835"/>
                        <a:gd name="connsiteX6" fmla="*/ 292159 w 8340274"/>
                        <a:gd name="connsiteY6" fmla="*/ 4853867 h 44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4438835" fill="none" extrusionOk="0">
                          <a:moveTo>
                            <a:pt x="292159" y="4853867"/>
                          </a:moveTo>
                          <a:cubicBezTo>
                            <a:pt x="616491" y="4395451"/>
                            <a:pt x="940924" y="4000764"/>
                            <a:pt x="1019246" y="3673248"/>
                          </a:cubicBezTo>
                          <a:cubicBezTo>
                            <a:pt x="-1297665" y="3119035"/>
                            <a:pt x="-269997" y="941005"/>
                            <a:pt x="3628697" y="18785"/>
                          </a:cubicBezTo>
                          <a:cubicBezTo>
                            <a:pt x="4480803" y="-104054"/>
                            <a:pt x="5892964" y="-33434"/>
                            <a:pt x="6625781" y="425611"/>
                          </a:cubicBezTo>
                          <a:cubicBezTo>
                            <a:pt x="9631915" y="2112378"/>
                            <a:pt x="8610021" y="4502560"/>
                            <a:pt x="4966067" y="4398034"/>
                          </a:cubicBezTo>
                          <a:cubicBezTo>
                            <a:pt x="3915051" y="4587920"/>
                            <a:pt x="3267775" y="4703081"/>
                            <a:pt x="2271978" y="4195586"/>
                          </a:cubicBezTo>
                          <a:cubicBezTo>
                            <a:pt x="1637215" y="4266596"/>
                            <a:pt x="1248471" y="4368735"/>
                            <a:pt x="292159" y="4853867"/>
                          </a:cubicBezTo>
                          <a:close/>
                        </a:path>
                        <a:path w="8340274" h="4438835" stroke="0" extrusionOk="0">
                          <a:moveTo>
                            <a:pt x="292159" y="4853867"/>
                          </a:moveTo>
                          <a:cubicBezTo>
                            <a:pt x="470047" y="4553355"/>
                            <a:pt x="740089" y="4258418"/>
                            <a:pt x="1019246" y="3673248"/>
                          </a:cubicBezTo>
                          <a:cubicBezTo>
                            <a:pt x="-738941" y="2022183"/>
                            <a:pt x="673949" y="585518"/>
                            <a:pt x="3628697" y="18785"/>
                          </a:cubicBezTo>
                          <a:cubicBezTo>
                            <a:pt x="4600641" y="103202"/>
                            <a:pt x="5750680" y="-109766"/>
                            <a:pt x="6625781" y="425611"/>
                          </a:cubicBezTo>
                          <a:cubicBezTo>
                            <a:pt x="9717621" y="1654442"/>
                            <a:pt x="8625992" y="3621110"/>
                            <a:pt x="4966067" y="4398034"/>
                          </a:cubicBezTo>
                          <a:cubicBezTo>
                            <a:pt x="3993084" y="4071605"/>
                            <a:pt x="3203840" y="4330417"/>
                            <a:pt x="2271978" y="4195586"/>
                          </a:cubicBezTo>
                          <a:cubicBezTo>
                            <a:pt x="1776589" y="4650673"/>
                            <a:pt x="970154" y="4670778"/>
                            <a:pt x="292159" y="4853867"/>
                          </a:cubicBezTo>
                          <a:close/>
                        </a:path>
                        <a:path w="8340274" h="4438835" fill="none" stroke="0" extrusionOk="0">
                          <a:moveTo>
                            <a:pt x="292159" y="4853867"/>
                          </a:moveTo>
                          <a:cubicBezTo>
                            <a:pt x="620000" y="4394019"/>
                            <a:pt x="886242" y="3986266"/>
                            <a:pt x="1019246" y="3673248"/>
                          </a:cubicBezTo>
                          <a:cubicBezTo>
                            <a:pt x="-1016835" y="2492639"/>
                            <a:pt x="479268" y="805441"/>
                            <a:pt x="3628697" y="18785"/>
                          </a:cubicBezTo>
                          <a:cubicBezTo>
                            <a:pt x="4716450" y="49762"/>
                            <a:pt x="5871422" y="-161921"/>
                            <a:pt x="6625781" y="425611"/>
                          </a:cubicBezTo>
                          <a:cubicBezTo>
                            <a:pt x="9761931" y="2236874"/>
                            <a:pt x="8610035" y="4116527"/>
                            <a:pt x="4966067" y="4398034"/>
                          </a:cubicBezTo>
                          <a:cubicBezTo>
                            <a:pt x="3991445" y="4413353"/>
                            <a:pt x="3219099" y="4635228"/>
                            <a:pt x="2271978" y="4195586"/>
                          </a:cubicBezTo>
                          <a:cubicBezTo>
                            <a:pt x="1635049" y="4318921"/>
                            <a:pt x="1114769" y="4455355"/>
                            <a:pt x="292159" y="485386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134864" y="3058115"/>
              <a:ext cx="5406048" cy="1405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40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40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40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endParaRPr kumimoji="0" lang="en-US" sz="40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Sơn </a:t>
              </a:r>
              <a:r>
                <a:rPr kumimoji="0" lang="en-US" sz="40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40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5">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6">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783551" y="1790328"/>
            <a:ext cx="10448592" cy="3939540"/>
          </a:xfrm>
          <a:prstGeom prst="rect">
            <a:avLst/>
          </a:prstGeom>
          <a:noFill/>
        </p:spPr>
        <p:txBody>
          <a:bodyPr wrap="square" rtlCol="0">
            <a:spAutoFit/>
          </a:bodyPr>
          <a:lstStyle/>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p>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latin typeface="Cambria" panose="02040503050406030204" pitchFamily="18" charset="0"/>
              <a:ea typeface="Cambria" panose="02040503050406030204" pitchFamily="18" charset="0"/>
            </a:endParaRPr>
          </a:p>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những thông tin nổi bật về hang Sơn Đoòng, biết phân b</a:t>
            </a:r>
            <a:r>
              <a:rPr lang="en-US" sz="2500" dirty="0">
                <a:latin typeface="Cambria" panose="02040503050406030204" pitchFamily="18" charset="0"/>
                <a:ea typeface="Cambria" panose="02040503050406030204" pitchFamily="18" charset="0"/>
              </a:rPr>
              <a:t>ổ</a:t>
            </a:r>
            <a:r>
              <a:rPr lang="vi-VN" sz="2500" dirty="0">
                <a:latin typeface="Cambria" panose="02040503050406030204" pitchFamily="18" charset="0"/>
                <a:ea typeface="Cambria" panose="02040503050406030204" pitchFamily="18" charset="0"/>
              </a:rPr>
              <a:t> bố cục của văn bản, tìm được ý chính trong mỗi đoạn, hiểu được nội dung của từng đoạn, cũng như chủ đề của toàn bài đọc. </a:t>
            </a:r>
            <a:endParaRPr lang="en-US" sz="2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492320" y="827419"/>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67084" y="1502076"/>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728044" y="1532556"/>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08284" y="145885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09075" y="293220"/>
            <a:ext cx="7394398" cy="4978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chia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mấy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a:t>
            </a:r>
            <a:endParaRPr sz="32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707724" y="3137836"/>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108284" y="307687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77244" y="4052237"/>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108284" y="443831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 bị dòng nước sông Rào Thương bào mòn liên tục trong một khoảng thời gian dài (từ 2 đến 5 triệu năm).</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 còn là nơi trú ngụ của nhiều loài động vật,</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trong đó</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có một số loài cá, nhện, cuốn chiếu, bọ cạp,...</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 và cơ thể trong suốt.</a:t>
            </a:r>
            <a:endParaRPr lang="en-US" sz="3200" dirty="0">
              <a:latin typeface="Calibri" panose="020F0502020204030204" pitchFamily="34"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DB90DD6-2FA1-B847-C8E8-9CCBF6DD2BD7}"/>
              </a:ext>
            </a:extLst>
          </p:cNvPr>
          <p:cNvCxnSpPr>
            <a:cxnSpLocks/>
          </p:cNvCxnSpPr>
          <p:nvPr/>
        </p:nvCxnSpPr>
        <p:spPr>
          <a:xfrm flipH="1">
            <a:off x="3814011" y="18592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D12334B-A47A-2E4E-9F0B-680AB50C33BF}"/>
              </a:ext>
            </a:extLst>
          </p:cNvPr>
          <p:cNvCxnSpPr>
            <a:cxnSpLocks/>
          </p:cNvCxnSpPr>
          <p:nvPr/>
        </p:nvCxnSpPr>
        <p:spPr>
          <a:xfrm flipH="1">
            <a:off x="11405870" y="2380051"/>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AA952B-2FF5-4760-6679-77ABEB6B25B9}"/>
              </a:ext>
            </a:extLst>
          </p:cNvPr>
          <p:cNvCxnSpPr>
            <a:cxnSpLocks/>
          </p:cNvCxnSpPr>
          <p:nvPr/>
        </p:nvCxnSpPr>
        <p:spPr>
          <a:xfrm flipH="1">
            <a:off x="2763253" y="36764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A705CFF-14C5-4F0B-D60E-066D64DDFFD3}"/>
              </a:ext>
            </a:extLst>
          </p:cNvPr>
          <p:cNvCxnSpPr>
            <a:cxnSpLocks/>
          </p:cNvCxnSpPr>
          <p:nvPr/>
        </p:nvCxnSpPr>
        <p:spPr>
          <a:xfrm flipH="1">
            <a:off x="1038846" y="4163297"/>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2205</Words>
  <Application>Microsoft Office PowerPoint</Application>
  <PresentationFormat>Widescreen</PresentationFormat>
  <Paragraphs>80</Paragraphs>
  <Slides>26</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Arial</vt:lpstr>
      <vt:lpstr>Calibri</vt:lpstr>
      <vt:lpstr>Calibri Light</vt:lpstr>
      <vt:lpstr>Cambria</vt:lpstr>
      <vt:lpstr>Segoe UI Historic</vt:lpstr>
      <vt:lpstr>Times New Roman</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Mrs HAI ANH</cp:lastModifiedBy>
  <cp:revision>76</cp:revision>
  <dcterms:created xsi:type="dcterms:W3CDTF">2024-01-12T14:48:10Z</dcterms:created>
  <dcterms:modified xsi:type="dcterms:W3CDTF">2025-09-22T14:42:17Z</dcterms:modified>
</cp:coreProperties>
</file>