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2" r:id="rId3"/>
  </p:sldMasterIdLst>
  <p:notesMasterIdLst>
    <p:notesMasterId r:id="rId42"/>
  </p:notesMasterIdLst>
  <p:sldIdLst>
    <p:sldId id="257" r:id="rId4"/>
    <p:sldId id="258" r:id="rId5"/>
    <p:sldId id="256" r:id="rId6"/>
    <p:sldId id="299" r:id="rId7"/>
    <p:sldId id="261" r:id="rId8"/>
    <p:sldId id="259" r:id="rId9"/>
    <p:sldId id="262" r:id="rId10"/>
    <p:sldId id="315" r:id="rId11"/>
    <p:sldId id="316" r:id="rId12"/>
    <p:sldId id="304" r:id="rId13"/>
    <p:sldId id="307" r:id="rId14"/>
    <p:sldId id="317" r:id="rId15"/>
    <p:sldId id="318" r:id="rId16"/>
    <p:sldId id="319" r:id="rId17"/>
    <p:sldId id="320" r:id="rId18"/>
    <p:sldId id="321" r:id="rId19"/>
    <p:sldId id="322" r:id="rId20"/>
    <p:sldId id="323" r:id="rId21"/>
    <p:sldId id="309" r:id="rId22"/>
    <p:sldId id="269" r:id="rId23"/>
    <p:sldId id="324" r:id="rId24"/>
    <p:sldId id="325" r:id="rId25"/>
    <p:sldId id="326" r:id="rId26"/>
    <p:sldId id="327" r:id="rId27"/>
    <p:sldId id="562" r:id="rId28"/>
    <p:sldId id="328" r:id="rId29"/>
    <p:sldId id="563" r:id="rId30"/>
    <p:sldId id="310" r:id="rId31"/>
    <p:sldId id="564" r:id="rId32"/>
    <p:sldId id="565" r:id="rId33"/>
    <p:sldId id="566" r:id="rId34"/>
    <p:sldId id="567" r:id="rId35"/>
    <p:sldId id="313" r:id="rId36"/>
    <p:sldId id="568" r:id="rId37"/>
    <p:sldId id="569" r:id="rId38"/>
    <p:sldId id="570" r:id="rId39"/>
    <p:sldId id="571" r:id="rId40"/>
    <p:sldId id="267" r:id="rId4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3" y="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42725-AD52-417D-A32E-D61EFB7E857B}" type="datetimeFigureOut">
              <a:rPr lang="en-US" smtClean="0"/>
              <a:t>15/11/2025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8A16-81D9-4547-85AD-1A17D43D027A}" type="slidenum">
              <a:rPr lang="en-US" smtClean="0"/>
              <a:t>‹#›</a:t>
            </a:fld>
            <a:endParaRPr lang="en-US"/>
          </a:p>
        </p:txBody>
      </p:sp>
    </p:spTree>
    <p:extLst>
      <p:ext uri="{BB962C8B-B14F-4D97-AF65-F5344CB8AC3E}">
        <p14:creationId xmlns:p14="http://schemas.microsoft.com/office/powerpoint/2010/main" val="5005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Nguồn năng lượng chất đốt có nhiều lợi ích trong cuộc sống. Tuy nhiên, nguồn năng lượng chất đốt không phải là vô tận. Vậy cần sử dụng chúng như thế nào cho an toàn và tiết kiệm?</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D348A16-81D9-4547-85AD-1A17D43D027A}" type="slidenum">
              <a:rPr lang="en-US" smtClean="0"/>
              <a:t>3</a:t>
            </a:fld>
            <a:endParaRPr lang="en-US"/>
          </a:p>
        </p:txBody>
      </p:sp>
    </p:spTree>
    <p:extLst>
      <p:ext uri="{BB962C8B-B14F-4D97-AF65-F5344CB8AC3E}">
        <p14:creationId xmlns:p14="http://schemas.microsoft.com/office/powerpoint/2010/main" val="235235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75053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pPr defTabSz="1371600">
                <a:defRPr/>
              </a:pPr>
              <a:t>2025/11/15</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pPr algn="r" defTabSz="1371600">
                <a:defRPr/>
              </a:pPr>
              <a:t>‹#›</a:t>
            </a:fld>
            <a:endParaRPr lang="zh-CN" altLang="en-US">
              <a:solidFill>
                <a:prstClr val="black">
                  <a:tint val="75000"/>
                </a:prstClr>
              </a:solidFill>
              <a:ea typeface="字魂107号-萌趣欢乐体" panose="00000500000000000000" pitchFamily="2" charset="-122"/>
            </a:endParaRPr>
          </a:p>
        </p:txBody>
      </p:sp>
    </p:spTree>
    <p:extLst>
      <p:ext uri="{BB962C8B-B14F-4D97-AF65-F5344CB8AC3E}">
        <p14:creationId xmlns:p14="http://schemas.microsoft.com/office/powerpoint/2010/main" val="393393692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3964697844"/>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2533164284"/>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extLst>
      <p:ext uri="{BB962C8B-B14F-4D97-AF65-F5344CB8AC3E}">
        <p14:creationId xmlns:p14="http://schemas.microsoft.com/office/powerpoint/2010/main" val="169812698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01175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2561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6350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4582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9190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700767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925352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969255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220670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42366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15/11/2025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837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7C0B873-50A8-80C6-4AE9-5F5D01C1F9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0"/>
            <a:ext cx="2457152" cy="24571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15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1768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jpeg"/><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12.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9.svg"/><Relationship Id="rId9" Type="http://schemas.openxmlformats.org/officeDocument/2006/relationships/image" Target="../media/image20.png"/><Relationship Id="rId14" Type="http://schemas.openxmlformats.org/officeDocument/2006/relationships/image" Target="../media/image25.svg"/></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10.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0.svg"/><Relationship Id="rId10" Type="http://schemas.openxmlformats.org/officeDocument/2006/relationships/image" Target="../media/image60.png"/><Relationship Id="rId4" Type="http://schemas.openxmlformats.org/officeDocument/2006/relationships/image" Target="../media/image9.png"/><Relationship Id="rId9" Type="http://schemas.openxmlformats.org/officeDocument/2006/relationships/image" Target="../media/image59.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 name="Picture 7" descr="A close up of a text&#10;&#10;Description automatically generated">
            <a:extLst>
              <a:ext uri="{FF2B5EF4-FFF2-40B4-BE49-F238E27FC236}">
                <a16:creationId xmlns:a16="http://schemas.microsoft.com/office/drawing/2014/main" id="{32D820A3-E2DD-8B2E-8D2D-767AF9B37C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7813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3, cho biết trường hợp nào có thể gây nguy hiểm cho con người, trường hợp nào gây ô nhiễm môi trường và đề xuất biện pháp phòng tránh.</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4" name="Picture 3">
            <a:extLst>
              <a:ext uri="{FF2B5EF4-FFF2-40B4-BE49-F238E27FC236}">
                <a16:creationId xmlns:a16="http://schemas.microsoft.com/office/drawing/2014/main" id="{7B6DA3CA-BF0A-C236-0895-0DEDF650A6EC}"/>
              </a:ext>
            </a:extLst>
          </p:cNvPr>
          <p:cNvPicPr>
            <a:picLocks noChangeAspect="1"/>
          </p:cNvPicPr>
          <p:nvPr/>
        </p:nvPicPr>
        <p:blipFill>
          <a:blip r:embed="rId3"/>
          <a:stretch>
            <a:fillRect/>
          </a:stretch>
        </p:blipFill>
        <p:spPr>
          <a:xfrm>
            <a:off x="4267200" y="2628900"/>
            <a:ext cx="9296400" cy="7095485"/>
          </a:xfrm>
          <a:prstGeom prst="rect">
            <a:avLst/>
          </a:prstGeom>
        </p:spPr>
      </p:pic>
    </p:spTree>
    <p:extLst>
      <p:ext uri="{BB962C8B-B14F-4D97-AF65-F5344CB8AC3E}">
        <p14:creationId xmlns:p14="http://schemas.microsoft.com/office/powerpoint/2010/main" val="22206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Picture 2">
            <a:extLst>
              <a:ext uri="{FF2B5EF4-FFF2-40B4-BE49-F238E27FC236}">
                <a16:creationId xmlns:a16="http://schemas.microsoft.com/office/drawing/2014/main" id="{67E93EE5-71C6-710F-85F3-C67C5928145A}"/>
              </a:ext>
            </a:extLst>
          </p:cNvPr>
          <p:cNvPicPr>
            <a:picLocks noChangeAspect="1"/>
          </p:cNvPicPr>
          <p:nvPr/>
        </p:nvPicPr>
        <p:blipFill>
          <a:blip r:embed="rId2"/>
          <a:stretch>
            <a:fillRect/>
          </a:stretch>
        </p:blipFill>
        <p:spPr>
          <a:xfrm>
            <a:off x="1600200" y="2857500"/>
            <a:ext cx="6759036" cy="5105400"/>
          </a:xfrm>
          <a:prstGeom prst="rect">
            <a:avLst/>
          </a:prstGeom>
        </p:spPr>
      </p:pic>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3"/>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448800" y="3238500"/>
            <a:ext cx="85344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5400" dirty="0">
                <a:solidFill>
                  <a:schemeClr val="tx1"/>
                </a:solidFill>
                <a:latin typeface="Arial" panose="020B0604020202020204" pitchFamily="34" charset="0"/>
                <a:cs typeface="Arial" panose="020B0604020202020204" pitchFamily="34" charset="0"/>
              </a:rPr>
              <a:t>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an </a:t>
            </a:r>
            <a:r>
              <a:rPr lang="en-US" sz="5400" dirty="0" err="1">
                <a:solidFill>
                  <a:schemeClr val="tx1"/>
                </a:solidFill>
                <a:latin typeface="Arial" panose="020B0604020202020204" pitchFamily="34" charset="0"/>
                <a:cs typeface="Arial" panose="020B0604020202020204" pitchFamily="34" charset="0"/>
              </a:rPr>
              <a:t>toàn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có</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thể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dẫn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đến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cháy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nổ</a:t>
            </a:r>
            <a:r>
              <a:rPr lang="en-US" sz="5400" dirty="0">
                <a:solidFill>
                  <a:schemeClr val="tx1"/>
                </a:solidFill>
                <a:latin typeface="Arial" panose="020B0604020202020204" pitchFamily="34" charset="0"/>
                <a:cs typeface="Arial" panose="020B0604020202020204" pitchFamily="34" charset="0"/>
              </a:rPr>
              <a:t>.</a:t>
            </a:r>
          </a:p>
          <a:p>
            <a:pPr algn="just"/>
            <a:r>
              <a:rPr lang="en-US" sz="5400" b="1" dirty="0" err="1">
                <a:solidFill>
                  <a:schemeClr val="tx1"/>
                </a:solidFill>
                <a:latin typeface="Arial" panose="020B0604020202020204" pitchFamily="34" charset="0"/>
                <a:cs typeface="Arial" panose="020B0604020202020204" pitchFamily="34" charset="0"/>
              </a:rPr>
              <a:t>Cách</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phòng</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tránh</a:t>
            </a:r>
            <a:r>
              <a:rPr lang="en-US" sz="5400" b="1"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nên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tự</a:t>
            </a:r>
            <a:r>
              <a:rPr lang="en-US" sz="5400" dirty="0">
                <a:solidFill>
                  <a:schemeClr val="tx1"/>
                </a:solidFill>
                <a:latin typeface="Arial" panose="020B0604020202020204" pitchFamily="34" charset="0"/>
                <a:cs typeface="Arial" panose="020B0604020202020204" pitchFamily="34" charset="0"/>
              </a:rPr>
              <a:t> 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a:t>
            </a:r>
          </a:p>
        </p:txBody>
      </p:sp>
    </p:spTree>
    <p:extLst>
      <p:ext uri="{BB962C8B-B14F-4D97-AF65-F5344CB8AC3E}">
        <p14:creationId xmlns:p14="http://schemas.microsoft.com/office/powerpoint/2010/main" val="25253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507831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gần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Khi </a:t>
            </a:r>
            <a:r>
              <a:rPr lang="en-US" sz="5400" dirty="0" err="1">
                <a:solidFill>
                  <a:prstClr val="black"/>
                </a:solidFill>
                <a:latin typeface="Arial" panose="020B0604020202020204" pitchFamily="34" charset="0"/>
                <a:cs typeface="Arial" panose="020B0604020202020204" pitchFamily="34" charset="0"/>
              </a:rPr>
              <a:t>có</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tia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lửa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sẽ</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gây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cháy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nổ</a:t>
            </a:r>
            <a:r>
              <a:rPr lang="en-US" sz="5400" dirty="0">
                <a:solidFill>
                  <a:prstClr val="black"/>
                </a:solidFill>
                <a:latin typeface="Arial" panose="020B0604020202020204" pitchFamily="34" charset="0"/>
                <a:cs typeface="Arial" panose="020B0604020202020204" pitchFamily="34" charset="0"/>
              </a:rPr>
              <a:t>.</a:t>
            </a:r>
          </a:p>
          <a:p>
            <a:pPr lvl="0" algn="just"/>
            <a:r>
              <a:rPr lang="en-US" sz="5400" b="1" dirty="0" err="1">
                <a:solidFill>
                  <a:prstClr val="black"/>
                </a:solidFill>
                <a:latin typeface="Arial" panose="020B0604020202020204" pitchFamily="34" charset="0"/>
                <a:cs typeface="Arial" panose="020B0604020202020204" pitchFamily="34" charset="0"/>
              </a:rPr>
              <a:t>Cách</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phòng</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tránh</a:t>
            </a:r>
            <a:r>
              <a:rPr lang="en-US" sz="5400" b="1"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cách</a:t>
            </a:r>
            <a:r>
              <a:rPr lang="en-US" sz="5400" dirty="0">
                <a:solidFill>
                  <a:prstClr val="black"/>
                </a:solidFill>
                <a:latin typeface="Arial" panose="020B0604020202020204" pitchFamily="34" charset="0"/>
                <a:cs typeface="Arial" panose="020B0604020202020204" pitchFamily="34" charset="0"/>
              </a:rPr>
              <a:t> xa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tối</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thiểu</a:t>
            </a:r>
            <a:r>
              <a:rPr lang="en-US" sz="5400" dirty="0">
                <a:solidFill>
                  <a:prstClr val="black"/>
                </a:solidFill>
                <a:latin typeface="Arial" panose="020B0604020202020204" pitchFamily="34" charset="0"/>
                <a:cs typeface="Arial" panose="020B0604020202020204" pitchFamily="34" charset="0"/>
              </a:rPr>
              <a:t> 20 cm.</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9F9D596-8062-0633-11C0-79FC39D1C4DF}"/>
              </a:ext>
            </a:extLst>
          </p:cNvPr>
          <p:cNvPicPr>
            <a:picLocks noChangeAspect="1"/>
          </p:cNvPicPr>
          <p:nvPr/>
        </p:nvPicPr>
        <p:blipFill>
          <a:blip r:embed="rId3"/>
          <a:stretch>
            <a:fillRect/>
          </a:stretch>
        </p:blipFill>
        <p:spPr>
          <a:xfrm>
            <a:off x="1295400" y="2857500"/>
            <a:ext cx="7258826" cy="5410200"/>
          </a:xfrm>
          <a:prstGeom prst="rect">
            <a:avLst/>
          </a:prstGeom>
        </p:spPr>
      </p:pic>
    </p:spTree>
    <p:extLst>
      <p:ext uri="{BB962C8B-B14F-4D97-AF65-F5344CB8AC3E}">
        <p14:creationId xmlns:p14="http://schemas.microsoft.com/office/powerpoint/2010/main" val="26218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Đun nấu bằng bếp than sẽ thải ra nhiều khó và khí độc gây ô nhiễm môi trường. </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Hạn chế dùng bếp than.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A8ECF20-156C-C298-A169-B5C7B4840F03}"/>
              </a:ext>
            </a:extLst>
          </p:cNvPr>
          <p:cNvPicPr>
            <a:picLocks noChangeAspect="1"/>
          </p:cNvPicPr>
          <p:nvPr/>
        </p:nvPicPr>
        <p:blipFill>
          <a:blip r:embed="rId3"/>
          <a:stretch>
            <a:fillRect/>
          </a:stretch>
        </p:blipFill>
        <p:spPr>
          <a:xfrm>
            <a:off x="990600" y="2933700"/>
            <a:ext cx="7138744" cy="5076825"/>
          </a:xfrm>
          <a:prstGeom prst="rect">
            <a:avLst/>
          </a:prstGeom>
        </p:spPr>
      </p:pic>
    </p:spTree>
    <p:extLst>
      <p:ext uri="{BB962C8B-B14F-4D97-AF65-F5344CB8AC3E}">
        <p14:creationId xmlns:p14="http://schemas.microsoft.com/office/powerpoint/2010/main" val="30753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Để xe máy gần nơi hàn điện. Tia lửa hàn rơi vào xe gây cháy, nổ.</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Không để gần nơi hàn.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66EF0F0D-4037-8C53-32DC-F822F0BD429B}"/>
              </a:ext>
            </a:extLst>
          </p:cNvPr>
          <p:cNvPicPr>
            <a:picLocks noChangeAspect="1"/>
          </p:cNvPicPr>
          <p:nvPr/>
        </p:nvPicPr>
        <p:blipFill>
          <a:blip r:embed="rId3"/>
          <a:stretch>
            <a:fillRect/>
          </a:stretch>
        </p:blipFill>
        <p:spPr>
          <a:xfrm>
            <a:off x="1066800" y="3009900"/>
            <a:ext cx="7275576" cy="5029200"/>
          </a:xfrm>
          <a:prstGeom prst="rect">
            <a:avLst/>
          </a:prstGeom>
        </p:spPr>
      </p:pic>
    </p:spTree>
    <p:extLst>
      <p:ext uri="{BB962C8B-B14F-4D97-AF65-F5344CB8AC3E}">
        <p14:creationId xmlns:p14="http://schemas.microsoft.com/office/powerpoint/2010/main" val="4999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có thể sử dụng nguồn chất đốt nào để đun nấu hằng ngày?</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1905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1107996"/>
          </a:xfrm>
          <a:prstGeom prst="rect">
            <a:avLst/>
          </a:prstGeom>
        </p:spPr>
        <p:txBody>
          <a:bodyPr wrap="square" lIns="0" tIns="0" rIns="0" bIns="0" rtlCol="0" anchor="t">
            <a:spAutoFit/>
          </a:bodyPr>
          <a:lstStyle/>
          <a:p>
            <a:pPr lvl="0" algn="ct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củi</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rơm</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than, ga,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dầu</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endParaRPr kumimoji="0" lang="en-US" sz="7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838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638984-3B4C-7292-9817-9B7F5E752A27}"/>
              </a:ext>
            </a:extLst>
          </p:cNvPr>
          <p:cNvPicPr>
            <a:picLocks noChangeAspect="1"/>
          </p:cNvPicPr>
          <p:nvPr/>
        </p:nvPicPr>
        <p:blipFill>
          <a:blip r:embed="rId2"/>
          <a:stretch>
            <a:fillRect/>
          </a:stretch>
        </p:blipFill>
        <p:spPr>
          <a:xfrm>
            <a:off x="1447800" y="1714500"/>
            <a:ext cx="7467600" cy="4587452"/>
          </a:xfrm>
          <a:prstGeom prst="rect">
            <a:avLst/>
          </a:prstGeom>
        </p:spPr>
      </p:pic>
      <p:pic>
        <p:nvPicPr>
          <p:cNvPr id="1026" name="Picture 2" descr="Dịch vụ sửa bếp gas tận nơi nhanh chóng uy tín | BÌNH MINH">
            <a:extLst>
              <a:ext uri="{FF2B5EF4-FFF2-40B4-BE49-F238E27FC236}">
                <a16:creationId xmlns:a16="http://schemas.microsoft.com/office/drawing/2014/main" id="{6B59CAF3-CE73-31A9-9B5A-80333E965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714500"/>
            <a:ext cx="8382000" cy="479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sử dụng bếp ga, những nguyên nhân nào có thể gây ra cháy, nổ?</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581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2492990"/>
          </a:xfrm>
          <a:prstGeom prst="rect">
            <a:avLst/>
          </a:prstGeom>
        </p:spPr>
        <p:txBody>
          <a:bodyPr wrap="square" lIns="0" tIns="0" rIns="0" bIns="0" rtlCol="0" anchor="t">
            <a:spAutoFit/>
          </a:bodyPr>
          <a:lstStyle/>
          <a:p>
            <a:pPr lvl="0" algn="ct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Khi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sử</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dụng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bếp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nếu</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bị</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rò</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rỉ</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gặp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nhiệt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độ</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cao</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hoặc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có</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tia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lửa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từ</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các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vật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xung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quanh</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thì</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sẽ</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xảy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cháy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nổ</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59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dùng bếp ga, muốn phòng chống cháy, nổ, chúng ta cần lưu ý điều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648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85542"/>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Khi dùng bếp ga, muốn phòng chống cháy, nổ, chúng ta cần lưu ý kiểm tra bếp và các thiết bị thường xuyên, khoá van bếp sau khi nấu, không</a:t>
            </a:r>
            <a:r>
              <a:rPr lang="en-US" sz="4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4400" dirty="0" err="1">
                <a:solidFill>
                  <a:srgbClr val="FFFFFF"/>
                </a:solidFill>
                <a:latin typeface="Cambria" panose="02040503050406030204" pitchFamily="18" charset="0"/>
                <a:ea typeface="Cambria" panose="02040503050406030204" pitchFamily="18" charset="0"/>
                <a:cs typeface="Glacial Indifference"/>
                <a:sym typeface="Glacial Indifference"/>
              </a:rPr>
              <a:t>xây</a:t>
            </a:r>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bệ bếp bằng vật liệu dễ cháy và đặt bình ga cách bếp khoảng 150 cm…</a:t>
            </a:r>
            <a:endParaRPr kumimoji="0" lang="en-US" sz="4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584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5" name="Picture 4">
            <a:extLst>
              <a:ext uri="{FF2B5EF4-FFF2-40B4-BE49-F238E27FC236}">
                <a16:creationId xmlns:a16="http://schemas.microsoft.com/office/drawing/2014/main" id="{EB16CAB7-1DA6-FD06-BC51-2A6B2B706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8" y="4802367"/>
            <a:ext cx="7635702" cy="5210628"/>
          </a:xfrm>
          <a:prstGeom prst="rect">
            <a:avLst/>
          </a:prstGeom>
        </p:spPr>
      </p:pic>
      <p:sp>
        <p:nvSpPr>
          <p:cNvPr id="7" name="TextBox 6">
            <a:extLst>
              <a:ext uri="{FF2B5EF4-FFF2-40B4-BE49-F238E27FC236}">
                <a16:creationId xmlns:a16="http://schemas.microsoft.com/office/drawing/2014/main" id="{C2C867AF-D1A9-6100-FCFA-C2BEF5E0CE2C}"/>
              </a:ext>
            </a:extLst>
          </p:cNvPr>
          <p:cNvSpPr txBox="1"/>
          <p:nvPr/>
        </p:nvSpPr>
        <p:spPr>
          <a:xfrm>
            <a:off x="7612380" y="2424792"/>
            <a:ext cx="10066020" cy="4247317"/>
          </a:xfrm>
          <a:prstGeom prst="rect">
            <a:avLst/>
          </a:prstGeom>
          <a:noFill/>
        </p:spPr>
        <p:txBody>
          <a:bodyPr wrap="square" rtlCol="0">
            <a:spAutoFit/>
          </a:bodyPr>
          <a:lstStyle/>
          <a:p>
            <a:pPr algn="just" defTabSz="1371600">
              <a:spcBef>
                <a:spcPts val="900"/>
              </a:spcBef>
              <a:spcAft>
                <a:spcPts val="900"/>
              </a:spcAft>
            </a:pPr>
            <a:r>
              <a:rPr lang="vi-VN" sz="5400" dirty="0">
                <a:solidFill>
                  <a:prstClr val="black"/>
                </a:solidFill>
                <a:latin typeface="Cambria" panose="02040503050406030204" pitchFamily="18" charset="0"/>
                <a:ea typeface="Cambria" panose="02040503050406030204" pitchFamily="18" charset="0"/>
              </a:rPr>
              <a:t>Lựa chọn một nguồn năng lượng chất đốt, thảo luận cùng bạn để trình bày về cách sử dụng nguồn năng lượng đó trong đun nấu hằng ngày mà không gây cháy, nổ.</a:t>
            </a:r>
          </a:p>
        </p:txBody>
      </p:sp>
      <p:sp>
        <p:nvSpPr>
          <p:cNvPr id="8" name="Google Shape;117;p2">
            <a:extLst>
              <a:ext uri="{FF2B5EF4-FFF2-40B4-BE49-F238E27FC236}">
                <a16:creationId xmlns:a16="http://schemas.microsoft.com/office/drawing/2014/main" id="{09F401A6-EF3B-4649-1A0E-39CA20551AE7}"/>
              </a:ext>
            </a:extLst>
          </p:cNvPr>
          <p:cNvSpPr/>
          <p:nvPr/>
        </p:nvSpPr>
        <p:spPr>
          <a:xfrm>
            <a:off x="7274358" y="2356212"/>
            <a:ext cx="10551564" cy="4692288"/>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137138" tIns="68550" rIns="137138" bIns="68550" anchor="ctr" anchorCtr="0">
            <a:noAutofit/>
          </a:bodyPr>
          <a:lstStyle/>
          <a:p>
            <a:pPr algn="ctr" defTabSz="1371600"/>
            <a:endParaRPr sz="5400" dirty="0">
              <a:solidFill>
                <a:srgbClr val="ED7D31"/>
              </a:solidFill>
              <a:latin typeface="Tahoma" panose="020B0604030504040204"/>
              <a:ea typeface="Tahoma" panose="020B0604030504040204"/>
              <a:cs typeface="Tahoma" panose="020B0604030504040204"/>
              <a:sym typeface="Tahoma" panose="020B0604030504040204"/>
            </a:endParaRPr>
          </a:p>
        </p:txBody>
      </p:sp>
    </p:spTree>
    <p:extLst>
      <p:ext uri="{BB962C8B-B14F-4D97-AF65-F5344CB8AC3E}">
        <p14:creationId xmlns:p14="http://schemas.microsoft.com/office/powerpoint/2010/main" val="18291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ppt_w</p:attrName>
                                        </p:attrNameLst>
                                      </p:cBhvr>
                                      <p:tavLst>
                                        <p:tav tm="0">
                                          <p:val>
                                            <p:fltVal val="0"/>
                                          </p:val>
                                        </p:tav>
                                        <p:tav tm="100000">
                                          <p:val>
                                            <p:strVal val="#ppt_w"/>
                                          </p:val>
                                        </p:tav>
                                      </p:tavLst>
                                    </p:anim>
                                    <p:anim calcmode="lin" valueType="num">
                                      <p:cBhvr additive="base">
                                        <p:cTn id="11" dur="500"/>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rot="-1114005">
            <a:off x="2636224" y="835652"/>
            <a:ext cx="626729" cy="689660"/>
          </a:xfrm>
          <a:custGeom>
            <a:avLst/>
            <a:gdLst/>
            <a:ahLst/>
            <a:cxnLst/>
            <a:rect l="l" t="t" r="r" b="b"/>
            <a:pathLst>
              <a:path w="626729" h="689660">
                <a:moveTo>
                  <a:pt x="0" y="0"/>
                </a:moveTo>
                <a:lnTo>
                  <a:pt x="626728" y="0"/>
                </a:lnTo>
                <a:lnTo>
                  <a:pt x="626728" y="689660"/>
                </a:lnTo>
                <a:lnTo>
                  <a:pt x="0" y="689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85810">
            <a:off x="1957877" y="1493585"/>
            <a:ext cx="470423" cy="517660"/>
          </a:xfrm>
          <a:custGeom>
            <a:avLst/>
            <a:gdLst/>
            <a:ahLst/>
            <a:cxnLst/>
            <a:rect l="l" t="t" r="r" b="b"/>
            <a:pathLst>
              <a:path w="470423" h="517660">
                <a:moveTo>
                  <a:pt x="0" y="0"/>
                </a:moveTo>
                <a:lnTo>
                  <a:pt x="470423" y="0"/>
                </a:lnTo>
                <a:lnTo>
                  <a:pt x="470423" y="517659"/>
                </a:lnTo>
                <a:lnTo>
                  <a:pt x="0" y="517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35247" y="1925879"/>
            <a:ext cx="8261265" cy="9329971"/>
          </a:xfrm>
          <a:custGeom>
            <a:avLst/>
            <a:gdLst/>
            <a:ahLst/>
            <a:cxnLst/>
            <a:rect l="l" t="t" r="r" b="b"/>
            <a:pathLst>
              <a:path w="8261265" h="9329971">
                <a:moveTo>
                  <a:pt x="0" y="0"/>
                </a:moveTo>
                <a:lnTo>
                  <a:pt x="8261265" y="0"/>
                </a:lnTo>
                <a:lnTo>
                  <a:pt x="8261265" y="9329972"/>
                </a:lnTo>
                <a:lnTo>
                  <a:pt x="0" y="9329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6934200" y="1866900"/>
            <a:ext cx="9411714" cy="2800263"/>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7239000" y="2095500"/>
            <a:ext cx="8593516" cy="2031325"/>
          </a:xfrm>
          <a:prstGeom prst="rect">
            <a:avLst/>
          </a:prstGeom>
        </p:spPr>
        <p:txBody>
          <a:bodyPr lIns="0" tIns="0" rIns="0" bIns="0" rtlCol="0" anchor="t">
            <a:spAutoFit/>
          </a:bodyPr>
          <a:lstStyle/>
          <a:p>
            <a:pPr algn="ctr"/>
            <a:r>
              <a:rPr lang="vi-VN" sz="6600" dirty="0">
                <a:solidFill>
                  <a:srgbClr val="FFFFFF"/>
                </a:solidFill>
                <a:latin typeface="Cambria" panose="02040503050406030204" pitchFamily="18" charset="0"/>
                <a:ea typeface="Cambria" panose="02040503050406030204" pitchFamily="18" charset="0"/>
                <a:cs typeface="Glacial Indifference"/>
                <a:sym typeface="Glacial Indifference"/>
              </a:rPr>
              <a:t>Nguyên nhân nào gây ra vụ hoả hoạn?</a:t>
            </a:r>
            <a:endParaRPr lang="en-US" sz="66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599980"/>
            <a:ext cx="15790986" cy="79725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7" name="TextBox 6"/>
          <p:cNvSpPr txBox="1"/>
          <p:nvPr/>
        </p:nvSpPr>
        <p:spPr>
          <a:xfrm>
            <a:off x="1828801" y="714142"/>
            <a:ext cx="15316200" cy="7478970"/>
          </a:xfrm>
          <a:prstGeom prst="rect">
            <a:avLst/>
          </a:prstGeom>
          <a:noFill/>
        </p:spPr>
        <p:txBody>
          <a:bodyPr wrap="square" rtlCol="0">
            <a:spAutoFit/>
          </a:bodyPr>
          <a:lstStyle/>
          <a:p>
            <a:pPr algn="just" defTabSz="1371600">
              <a:defRPr/>
            </a:pPr>
            <a:r>
              <a:rPr lang="en-US" sz="4800" b="1" kern="0" dirty="0">
                <a:solidFill>
                  <a:prstClr val="black"/>
                </a:solidFill>
                <a:latin typeface="Cambria" panose="02040503050406030204" pitchFamily="18" charset="0"/>
                <a:ea typeface="Cambria" panose="02040503050406030204" pitchFamily="18" charset="0"/>
              </a:rPr>
              <a:t>   </a:t>
            </a:r>
            <a:r>
              <a:rPr lang="vi-VN" sz="4800" b="1" kern="0" dirty="0">
                <a:solidFill>
                  <a:prstClr val="black"/>
                </a:solidFill>
                <a:latin typeface="Cambria" panose="02040503050406030204" pitchFamily="18" charset="0"/>
                <a:ea typeface="Cambria" panose="02040503050406030204" pitchFamily="18" charset="0"/>
              </a:rPr>
              <a:t>Ở đa số các gia đình, sử dụng khí ga để đun nấu hằng ngày. Để sử dụng ga an toàn thì cần thực hiện một số việc sau: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Khoá van ga sau khi sử dụng hoặc trước khi đi ngủ.</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Kiểm tra hệ thống van ga thường xuyên, trước khi đun nấu.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Vệ sinh sạch sẽ bếp ga thường xuyên.</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Khi phát hiện có khí ga thoát ra cần nhanh chóng dập cầu dao điện, khoá van ga, mở cửa thông thoáng và gọi người đến kiểm tra…..</a:t>
            </a:r>
            <a:endParaRPr lang="en-US" sz="4800" kern="0" dirty="0">
              <a:solidFill>
                <a:prstClr val="black"/>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4 và cho biết trường hợp nào gây lãng phí chất đốt, trường hợp nào tránh được lãng phí chất đốt. Vì sao?</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3" name="Picture 2">
            <a:extLst>
              <a:ext uri="{FF2B5EF4-FFF2-40B4-BE49-F238E27FC236}">
                <a16:creationId xmlns:a16="http://schemas.microsoft.com/office/drawing/2014/main" id="{8291B2CE-113A-D1F0-AAE8-6E1556FC81FD}"/>
              </a:ext>
            </a:extLst>
          </p:cNvPr>
          <p:cNvPicPr>
            <a:picLocks noChangeAspect="1"/>
          </p:cNvPicPr>
          <p:nvPr/>
        </p:nvPicPr>
        <p:blipFill>
          <a:blip r:embed="rId3"/>
          <a:stretch>
            <a:fillRect/>
          </a:stretch>
        </p:blipFill>
        <p:spPr>
          <a:xfrm>
            <a:off x="1524000" y="3543300"/>
            <a:ext cx="15316200" cy="4514980"/>
          </a:xfrm>
          <a:prstGeom prst="rect">
            <a:avLst/>
          </a:prstGeom>
        </p:spPr>
      </p:pic>
    </p:spTree>
    <p:extLst>
      <p:ext uri="{BB962C8B-B14F-4D97-AF65-F5344CB8AC3E}">
        <p14:creationId xmlns:p14="http://schemas.microsoft.com/office/powerpoint/2010/main" val="28967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8686800" y="3390900"/>
            <a:ext cx="92202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Sử dụng bếp củi cải tiến để đun nấu trá</a:t>
            </a:r>
            <a:r>
              <a:rPr lang="en-US" sz="5400" dirty="0">
                <a:solidFill>
                  <a:prstClr val="black"/>
                </a:solidFill>
                <a:cs typeface="Arial" panose="020B0604020202020204" pitchFamily="34" charset="0"/>
              </a:rPr>
              <a:t>n</a:t>
            </a:r>
            <a:r>
              <a:rPr lang="vi-VN" sz="5400" dirty="0">
                <a:solidFill>
                  <a:prstClr val="black"/>
                </a:solidFill>
                <a:cs typeface="Arial" panose="020B0604020202020204" pitchFamily="34" charset="0"/>
              </a:rPr>
              <a:t>h được lãng phí củi vì ngọn lửa tập trung vào đáy nồi, nhiệt không bị toả ra môi trường xung quanh.</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7224169-3E94-4437-7762-3EC4F1AE3129}"/>
              </a:ext>
            </a:extLst>
          </p:cNvPr>
          <p:cNvPicPr>
            <a:picLocks noChangeAspect="1"/>
          </p:cNvPicPr>
          <p:nvPr/>
        </p:nvPicPr>
        <p:blipFill>
          <a:blip r:embed="rId3"/>
          <a:stretch>
            <a:fillRect/>
          </a:stretch>
        </p:blipFill>
        <p:spPr>
          <a:xfrm>
            <a:off x="1447800" y="3314700"/>
            <a:ext cx="6436856" cy="4657725"/>
          </a:xfrm>
          <a:prstGeom prst="rect">
            <a:avLst/>
          </a:prstGeom>
        </p:spPr>
      </p:pic>
    </p:spTree>
    <p:extLst>
      <p:ext uri="{BB962C8B-B14F-4D97-AF65-F5344CB8AC3E}">
        <p14:creationId xmlns:p14="http://schemas.microsoft.com/office/powerpoint/2010/main" val="4218782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848600" y="3695700"/>
            <a:ext cx="9220200" cy="286232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Củi cháy ra bên ngoài bếp gây lãng phí và còn có thể gây hoả hoạn.</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292803F-9B59-1A5B-90CA-FAB7AE9DC3EB}"/>
              </a:ext>
            </a:extLst>
          </p:cNvPr>
          <p:cNvPicPr>
            <a:picLocks noChangeAspect="1"/>
          </p:cNvPicPr>
          <p:nvPr/>
        </p:nvPicPr>
        <p:blipFill>
          <a:blip r:embed="rId3"/>
          <a:stretch>
            <a:fillRect/>
          </a:stretch>
        </p:blipFill>
        <p:spPr>
          <a:xfrm>
            <a:off x="1676400" y="2400300"/>
            <a:ext cx="5410200" cy="5729894"/>
          </a:xfrm>
          <a:prstGeom prst="rect">
            <a:avLst/>
          </a:prstGeom>
        </p:spPr>
      </p:pic>
    </p:spTree>
    <p:extLst>
      <p:ext uri="{BB962C8B-B14F-4D97-AF65-F5344CB8AC3E}">
        <p14:creationId xmlns:p14="http://schemas.microsoft.com/office/powerpoint/2010/main" val="128990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772400" y="3314700"/>
            <a:ext cx="9525000" cy="378565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Tắc đường làm ô tô, xe máy không di chuyển được nhưng máy vẫn nổ gây tốn xăng.</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ED9A4C1-117C-3E78-516F-92AC8F70044E}"/>
              </a:ext>
            </a:extLst>
          </p:cNvPr>
          <p:cNvPicPr>
            <a:picLocks noChangeAspect="1"/>
          </p:cNvPicPr>
          <p:nvPr/>
        </p:nvPicPr>
        <p:blipFill>
          <a:blip r:embed="rId3"/>
          <a:stretch>
            <a:fillRect/>
          </a:stretch>
        </p:blipFill>
        <p:spPr>
          <a:xfrm>
            <a:off x="990600" y="2857500"/>
            <a:ext cx="6398821" cy="4648200"/>
          </a:xfrm>
          <a:prstGeom prst="rect">
            <a:avLst/>
          </a:prstGeom>
        </p:spPr>
      </p:pic>
    </p:spTree>
    <p:extLst>
      <p:ext uri="{BB962C8B-B14F-4D97-AF65-F5344CB8AC3E}">
        <p14:creationId xmlns:p14="http://schemas.microsoft.com/office/powerpoint/2010/main" val="4213350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8288002" cy="8466123"/>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4925846" y="24305"/>
            <a:ext cx="4301066" cy="12192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13177165" y="26177"/>
            <a:ext cx="4301066" cy="12192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424984" y="815295"/>
            <a:ext cx="3969689" cy="7680018"/>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8742859" y="1802224"/>
            <a:ext cx="1165742" cy="3270710"/>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id="{2F233476-C239-4CF8-800A-DD6158201277}"/>
              </a:ext>
            </a:extLst>
          </p:cNvPr>
          <p:cNvGrpSpPr/>
          <p:nvPr/>
        </p:nvGrpSpPr>
        <p:grpSpPr>
          <a:xfrm>
            <a:off x="8066916" y="542926"/>
            <a:ext cx="10221084" cy="10313700"/>
            <a:chOff x="5197156" y="622700"/>
            <a:chExt cx="6840368" cy="6379332"/>
          </a:xfrm>
        </p:grpSpPr>
        <p:pic>
          <p:nvPicPr>
            <p:cNvPr id="13" name="Picture 12" descr="Graphical user interface&#10;&#10;Description automatically generated">
              <a:extLst>
                <a:ext uri="{FF2B5EF4-FFF2-40B4-BE49-F238E27FC236}">
                  <a16:creationId xmlns:a16="http://schemas.microsoft.com/office/drawing/2014/main" id="{FB2DFE36-E6AD-4A42-96B6-6ED7BBB9B62B}"/>
                </a:ext>
              </a:extLst>
            </p:cNvPr>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p:blipFill>
          <p:spPr>
            <a:xfrm>
              <a:off x="5197156" y="622700"/>
              <a:ext cx="6840368" cy="6379332"/>
            </a:xfrm>
            <a:prstGeom prst="rect">
              <a:avLst/>
            </a:prstGeom>
          </p:spPr>
        </p:pic>
        <p:sp>
          <p:nvSpPr>
            <p:cNvPr id="45" name="TextBox 44">
              <a:extLst>
                <a:ext uri="{FF2B5EF4-FFF2-40B4-BE49-F238E27FC236}">
                  <a16:creationId xmlns:a16="http://schemas.microsoft.com/office/drawing/2014/main" id="{FDF7D723-3266-4B78-9522-843ED495AF7A}"/>
                </a:ext>
              </a:extLst>
            </p:cNvPr>
            <p:cNvSpPr txBox="1"/>
            <p:nvPr/>
          </p:nvSpPr>
          <p:spPr>
            <a:xfrm>
              <a:off x="6070973" y="2525653"/>
              <a:ext cx="5402405" cy="1427767"/>
            </a:xfrm>
            <a:prstGeom prst="rect">
              <a:avLst/>
            </a:prstGeom>
            <a:noFill/>
          </p:spPr>
          <p:txBody>
            <a:bodyPr wrap="square" rtlCol="0">
              <a:spAutoFit/>
            </a:bodyPr>
            <a:lstStyle/>
            <a:p>
              <a:pPr algn="ctr" defTabSz="1371600"/>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phóng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viên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phỏng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vấn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39" y="4410784"/>
            <a:ext cx="8388911" cy="6063014"/>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2409827" y="5321958"/>
            <a:ext cx="3947604" cy="3947604"/>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7"/>
          <a:stretch>
            <a:fillRect/>
          </a:stretch>
        </p:blipFill>
        <p:spPr>
          <a:xfrm>
            <a:off x="189864" y="403943"/>
            <a:ext cx="10278747" cy="2478239"/>
          </a:xfrm>
          <a:prstGeom prst="rect">
            <a:avLst/>
          </a:prstGeom>
        </p:spPr>
      </p:pic>
    </p:spTree>
    <p:extLst>
      <p:ext uri="{BB962C8B-B14F-4D97-AF65-F5344CB8AC3E}">
        <p14:creationId xmlns:p14="http://schemas.microsoft.com/office/powerpoint/2010/main" val="281492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4671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6416"/>
              <a:gd name="adj2" fmla="val 5700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t>Năng lượng chất đốt mà gia đình bạn sử dụng?</a:t>
            </a:r>
            <a:endParaRPr lang="en-US" sz="4000" b="1" dirty="0"/>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10515600" y="1562100"/>
            <a:ext cx="6553200" cy="2438400"/>
          </a:xfrm>
          <a:prstGeom prst="wedgeRoundRectCallout">
            <a:avLst>
              <a:gd name="adj1" fmla="val -38584"/>
              <a:gd name="adj2" fmla="val 7575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t>Năng lượng chất đốt mà gia đình sử dụng đó là bếp ga, bếp củi,..</a:t>
            </a:r>
            <a:endParaRPr lang="en-US" sz="4000" b="1" dirty="0"/>
          </a:p>
        </p:txBody>
      </p:sp>
    </p:spTree>
    <p:extLst>
      <p:ext uri="{BB962C8B-B14F-4D97-AF65-F5344CB8AC3E}">
        <p14:creationId xmlns:p14="http://schemas.microsoft.com/office/powerpoint/2010/main" val="417473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1529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8153"/>
              <a:gd name="adj2" fmla="val 83121"/>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rPr>
              <a:t>Những việc bạn và gia đình đã làm để tiết kiệm năng lượng chất đốt?</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9372600" y="495300"/>
            <a:ext cx="7696200" cy="4419600"/>
          </a:xfrm>
          <a:prstGeom prst="wedgeRoundRectCallout">
            <a:avLst>
              <a:gd name="adj1" fmla="val -23208"/>
              <a:gd name="adj2" fmla="val 67997"/>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rPr>
              <a:t>Để tiết kiệm năng lượng chất đốt gia đình mình đã: </a:t>
            </a:r>
            <a:r>
              <a:rPr lang="vi-VN" sz="3200" dirty="0">
                <a:solidFill>
                  <a:prstClr val="black"/>
                </a:solidFill>
              </a:rPr>
              <a:t>Điều chỉnh ngọn lửa khi đun nấu phù hợp với diện tích đáy nỗi và phủ hợp với món ăn; Tắt thiết bị ngay khi sử dụng xong; Sử dụng các loại đồ dùng, thiết bị có tính năng tiết kiệm năng lượng.</a:t>
            </a:r>
            <a:endParaRPr kumimoji="0" lang="en-US" sz="320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77149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5ACC64AB-6BBB-D88F-7D70-D04D62C99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095500"/>
            <a:ext cx="10972800" cy="8478982"/>
          </a:xfrm>
          <a:prstGeom prst="rect">
            <a:avLst/>
          </a:prstGeom>
        </p:spPr>
      </p:pic>
    </p:spTree>
    <p:extLst>
      <p:ext uri="{BB962C8B-B14F-4D97-AF65-F5344CB8AC3E}">
        <p14:creationId xmlns:p14="http://schemas.microsoft.com/office/powerpoint/2010/main" val="361049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Vì sao không sử dụng bếp than, củi để sưởi ấm trong phòng kín?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496800" cy="2438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887200" cy="1661993"/>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Khi cháy, than, củi sinh ra khí các-bô-níc có hại cho sức khoẻ con người.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316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726921">
            <a:off x="16229688" y="1564863"/>
            <a:ext cx="963809" cy="918247"/>
          </a:xfrm>
          <a:custGeom>
            <a:avLst/>
            <a:gdLst/>
            <a:ahLst/>
            <a:cxnLst/>
            <a:rect l="l" t="t" r="r" b="b"/>
            <a:pathLst>
              <a:path w="963809" h="918247">
                <a:moveTo>
                  <a:pt x="0" y="0"/>
                </a:moveTo>
                <a:lnTo>
                  <a:pt x="963809" y="0"/>
                </a:lnTo>
                <a:lnTo>
                  <a:pt x="963809" y="918247"/>
                </a:lnTo>
                <a:lnTo>
                  <a:pt x="0" y="9182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892200">
            <a:off x="11043390" y="8010356"/>
            <a:ext cx="611311" cy="582413"/>
          </a:xfrm>
          <a:custGeom>
            <a:avLst/>
            <a:gdLst/>
            <a:ahLst/>
            <a:cxnLst/>
            <a:rect l="l" t="t" r="r" b="b"/>
            <a:pathLst>
              <a:path w="611311" h="582413">
                <a:moveTo>
                  <a:pt x="0" y="0"/>
                </a:moveTo>
                <a:lnTo>
                  <a:pt x="611311" y="0"/>
                </a:lnTo>
                <a:lnTo>
                  <a:pt x="611311" y="582412"/>
                </a:lnTo>
                <a:lnTo>
                  <a:pt x="0" y="582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2785810">
            <a:off x="15672373" y="698315"/>
            <a:ext cx="600475" cy="660771"/>
          </a:xfrm>
          <a:custGeom>
            <a:avLst/>
            <a:gdLst/>
            <a:ahLst/>
            <a:cxnLst/>
            <a:rect l="l" t="t" r="r" b="b"/>
            <a:pathLst>
              <a:path w="600475" h="660771">
                <a:moveTo>
                  <a:pt x="0" y="0"/>
                </a:moveTo>
                <a:lnTo>
                  <a:pt x="600475" y="0"/>
                </a:lnTo>
                <a:lnTo>
                  <a:pt x="600475" y="660770"/>
                </a:lnTo>
                <a:lnTo>
                  <a:pt x="0" y="6607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1719196" y="8661455"/>
            <a:ext cx="272955" cy="297094"/>
          </a:xfrm>
          <a:custGeom>
            <a:avLst/>
            <a:gdLst/>
            <a:ahLst/>
            <a:cxnLst/>
            <a:rect l="l" t="t" r="r" b="b"/>
            <a:pathLst>
              <a:path w="272955" h="297094">
                <a:moveTo>
                  <a:pt x="0" y="0"/>
                </a:moveTo>
                <a:lnTo>
                  <a:pt x="272955" y="0"/>
                </a:lnTo>
                <a:lnTo>
                  <a:pt x="272955" y="297094"/>
                </a:lnTo>
                <a:lnTo>
                  <a:pt x="0" y="2970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5240" y="4381500"/>
            <a:ext cx="6360894" cy="7273371"/>
          </a:xfrm>
          <a:custGeom>
            <a:avLst/>
            <a:gdLst/>
            <a:ahLst/>
            <a:cxnLst/>
            <a:rect l="l" t="t" r="r" b="b"/>
            <a:pathLst>
              <a:path w="6360894" h="7273371">
                <a:moveTo>
                  <a:pt x="0" y="0"/>
                </a:moveTo>
                <a:lnTo>
                  <a:pt x="6360893" y="0"/>
                </a:lnTo>
                <a:lnTo>
                  <a:pt x="6360893" y="7273371"/>
                </a:lnTo>
                <a:lnTo>
                  <a:pt x="0" y="72733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3">
            <a:extLst>
              <a:ext uri="{FF2B5EF4-FFF2-40B4-BE49-F238E27FC236}">
                <a16:creationId xmlns:a16="http://schemas.microsoft.com/office/drawing/2014/main" id="{8F284975-E20C-62D1-5F84-315375778447}"/>
              </a:ext>
            </a:extLst>
          </p:cNvPr>
          <p:cNvSpPr/>
          <p:nvPr/>
        </p:nvSpPr>
        <p:spPr>
          <a:xfrm>
            <a:off x="11887200" y="6057900"/>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id="{4BB656E9-364C-8D6C-BD38-4C524867AF77}"/>
              </a:ext>
            </a:extLst>
          </p:cNvPr>
          <p:cNvPicPr>
            <a:picLocks noChangeAspect="1"/>
          </p:cNvPicPr>
          <p:nvPr/>
        </p:nvPicPr>
        <p:blipFill>
          <a:blip r:embed="rId15"/>
          <a:stretch>
            <a:fillRect/>
          </a:stretch>
        </p:blipFill>
        <p:spPr>
          <a:xfrm rot="21381855">
            <a:off x="5867400" y="342900"/>
            <a:ext cx="5279594" cy="1487553"/>
          </a:xfrm>
          <a:prstGeom prst="rect">
            <a:avLst/>
          </a:prstGeom>
        </p:spPr>
      </p:pic>
      <p:pic>
        <p:nvPicPr>
          <p:cNvPr id="17" name="Picture 16">
            <a:extLst>
              <a:ext uri="{FF2B5EF4-FFF2-40B4-BE49-F238E27FC236}">
                <a16:creationId xmlns:a16="http://schemas.microsoft.com/office/drawing/2014/main" id="{6AD63865-0E06-5B47-52EB-DADC9C327715}"/>
              </a:ext>
            </a:extLst>
          </p:cNvPr>
          <p:cNvPicPr>
            <a:picLocks noChangeAspect="1"/>
          </p:cNvPicPr>
          <p:nvPr/>
        </p:nvPicPr>
        <p:blipFill>
          <a:blip r:embed="rId16"/>
          <a:stretch>
            <a:fillRect/>
          </a:stretch>
        </p:blipFill>
        <p:spPr>
          <a:xfrm>
            <a:off x="3657600" y="800100"/>
            <a:ext cx="10763507" cy="7067738"/>
          </a:xfrm>
          <a:prstGeom prst="rect">
            <a:avLst/>
          </a:prstGeom>
        </p:spPr>
      </p:pic>
      <p:pic>
        <p:nvPicPr>
          <p:cNvPr id="11" name="Picture 10">
            <a:extLst>
              <a:ext uri="{FF2B5EF4-FFF2-40B4-BE49-F238E27FC236}">
                <a16:creationId xmlns:a16="http://schemas.microsoft.com/office/drawing/2014/main" id="{00FE85FF-9CBD-145C-6EF2-FAD45E9E6774}"/>
              </a:ext>
            </a:extLst>
          </p:cNvPr>
          <p:cNvPicPr>
            <a:picLocks noChangeAspect="1"/>
          </p:cNvPicPr>
          <p:nvPr/>
        </p:nvPicPr>
        <p:blipFill>
          <a:blip r:embed="rId17"/>
          <a:stretch>
            <a:fillRect/>
          </a:stretch>
        </p:blipFill>
        <p:spPr>
          <a:xfrm>
            <a:off x="7543800" y="5905500"/>
            <a:ext cx="430414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Điều chỉnh ngọn lửa ở bếp ga khi đun nấu có tác dụng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Điều chỉnh ngọn lửa bếp ga khi đun nấu giúp tiết kiệm ga và còn tránh được tính trạng thức ăn  bị trào ra ngoài hoặc bị cháy.</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833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Việc đi bộ, đi xe đạp hoặc đi phương tiện công cộng chạy bằng điện trong thành phố đã mang lại lợi ích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4154984"/>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đi bộ, đi xe đạp hoặc đi các phương tiện công cộng chạy bằng điện trong thành phố giúp tiết kiệm năng lượng chất đốt và giảm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673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 Đề xuất thêm một số biện pháp phòng chống, chảy, nổ, ô nhiễm môi trường khi sử dụng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693319"/>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Thường xuyên kiểm tra hệ thống sử dụng chất đốt theo định kì.</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Nhắc nhở mọi người trong gia đình về an toàn, cẩn thận khi sử dụng chất đốt.</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Tuyên truyền, vận động để nâng cao ý thức sử dụng phương tiện công cộng.</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77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A yellow letters on a black background&#10;&#10;Description automatically generated">
            <a:extLst>
              <a:ext uri="{FF2B5EF4-FFF2-40B4-BE49-F238E27FC236}">
                <a16:creationId xmlns:a16="http://schemas.microsoft.com/office/drawing/2014/main" id="{357A229D-21CC-0F97-9867-2A10AFFF0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2019300"/>
            <a:ext cx="9753600" cy="3238500"/>
          </a:xfrm>
          <a:prstGeom prst="rect">
            <a:avLst/>
          </a:prstGeom>
        </p:spPr>
      </p:pic>
    </p:spTree>
    <p:extLst>
      <p:ext uri="{BB962C8B-B14F-4D97-AF65-F5344CB8AC3E}">
        <p14:creationId xmlns:p14="http://schemas.microsoft.com/office/powerpoint/2010/main" val="25733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20C633A0-40E4-5756-E202-21F40B30CA52}"/>
              </a:ext>
            </a:extLst>
          </p:cNvPr>
          <p:cNvPicPr>
            <a:picLocks noChangeAspect="1"/>
          </p:cNvPicPr>
          <p:nvPr/>
        </p:nvPicPr>
        <p:blipFill>
          <a:blip r:embed="rId2"/>
          <a:stretch>
            <a:fillRect/>
          </a:stretch>
        </p:blipFill>
        <p:spPr>
          <a:xfrm>
            <a:off x="2895600" y="1333500"/>
            <a:ext cx="12039600" cy="6696799"/>
          </a:xfrm>
          <a:prstGeom prst="rect">
            <a:avLst/>
          </a:prstGeom>
        </p:spPr>
      </p:pic>
    </p:spTree>
    <p:extLst>
      <p:ext uri="{BB962C8B-B14F-4D97-AF65-F5344CB8AC3E}">
        <p14:creationId xmlns:p14="http://schemas.microsoft.com/office/powerpoint/2010/main" val="414344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381000" y="304800"/>
            <a:ext cx="1706118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Rectangle 4">
            <a:extLst>
              <a:ext uri="{FF2B5EF4-FFF2-40B4-BE49-F238E27FC236}">
                <a16:creationId xmlns:a16="http://schemas.microsoft.com/office/drawing/2014/main" id="{5B6D4AF0-BFBB-567C-C0A5-D67BCB28ACB7}"/>
              </a:ext>
            </a:extLst>
          </p:cNvPr>
          <p:cNvSpPr/>
          <p:nvPr/>
        </p:nvSpPr>
        <p:spPr>
          <a:xfrm>
            <a:off x="8458200" y="1257300"/>
            <a:ext cx="9220200" cy="19389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Ưu điểm: </a:t>
            </a:r>
            <a:r>
              <a:rPr lang="vi-VN" sz="4000" dirty="0">
                <a:solidFill>
                  <a:prstClr val="black"/>
                </a:solidFill>
                <a:cs typeface="Arial" panose="020B0604020202020204" pitchFamily="34" charset="0"/>
              </a:rPr>
              <a:t>Giúp che khói, bảo vệ bộ đội khỏi bị máy bay địch phát hiện, tiết kiệm nhiên liệu, nấu ăn nhanh hơn</a:t>
            </a:r>
            <a:r>
              <a:rPr lang="en-US" sz="4000" dirty="0">
                <a:solidFill>
                  <a:prstClr val="black"/>
                </a:solidFill>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050" name="Picture 2" descr="Bếp Hoàng Cầm - huyền thoại ra đời từ Chiến dịch Hòa Bình">
            <a:extLst>
              <a:ext uri="{FF2B5EF4-FFF2-40B4-BE49-F238E27FC236}">
                <a16:creationId xmlns:a16="http://schemas.microsoft.com/office/drawing/2014/main" id="{EEFFF370-ABD6-1390-188C-C82C7610B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62300"/>
            <a:ext cx="6791864" cy="44996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31C284-8969-9BD1-AFB8-EE7F1C42BC9E}"/>
              </a:ext>
            </a:extLst>
          </p:cNvPr>
          <p:cNvSpPr/>
          <p:nvPr/>
        </p:nvSpPr>
        <p:spPr>
          <a:xfrm>
            <a:off x="8458200" y="3848100"/>
            <a:ext cx="9220200" cy="563231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Ý nghĩa: </a:t>
            </a:r>
            <a:r>
              <a:rPr lang="vi-VN" sz="4000" dirty="0">
                <a:solidFill>
                  <a:prstClr val="black"/>
                </a:solidFill>
                <a:cs typeface="Arial" panose="020B0604020202020204" pitchFamily="34" charset="0"/>
              </a:rPr>
              <a:t>Bếp Hoàng Cầm là một sáng tạo độc đáo và có ý nghĩa quan trọng trong chiến tranh. Loại bếp này đã góp phần bảo vệ tính mạng của bộ đội và giúp họ hoàn thành nhiệm vụ chiến đấu. Bếp Hoàng Cầm là một biểu tượng cho sự sáng tạo, trí tuệ và tinh thần dũng cảm của người Việt Nam trong chiến tranh.</a:t>
            </a:r>
            <a:endParaRPr kumimoji="0" lang="en-US" sz="4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3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495300"/>
            <a:ext cx="13258800" cy="3279498"/>
            <a:chOff x="7596554" y="2268721"/>
            <a:chExt cx="3908808" cy="2729840"/>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72984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Qua bài học này, em biết những nguồn năng lượng chất đốt nào? Con người sử dụng năng lượng chất đốt vào những việc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15000" y="5219700"/>
            <a:ext cx="11658600" cy="5170646"/>
          </a:xfrm>
          <a:prstGeom prst="rect">
            <a:avLst/>
          </a:prstGeom>
        </p:spPr>
        <p:txBody>
          <a:bodyPr wrap="square" lIns="0" tIns="0" rIns="0" bIns="0" rtlCol="0" anchor="t">
            <a:spAutoFit/>
          </a:bodyPr>
          <a:lstStyle/>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Có những nguồn năng lượng chất đốt như củi, ga, xăng, dầu, khí tự nhiên,…</a:t>
            </a:r>
            <a:endParaRPr lang="en-US" sz="4800" dirty="0">
              <a:solidFill>
                <a:srgbClr val="FFFFFF"/>
              </a:solidFill>
              <a:latin typeface="Cambria" panose="02040503050406030204" pitchFamily="18" charset="0"/>
              <a:ea typeface="Cambria" panose="02040503050406030204" pitchFamily="18" charset="0"/>
              <a:cs typeface="Glacial Indifference"/>
              <a:sym typeface="Glacial Indifference"/>
            </a:endParaRPr>
          </a:p>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chất đốt được sử dụng để nấu thức ăn, đun nước uống, sưởi ấm, thắp sáng; vận hành một số máy móc, sản xuất điện,...</a:t>
            </a:r>
          </a:p>
          <a:p>
            <a:pPr marL="685800" lvl="0" indent="-685800" algn="just">
              <a:buFont typeface="Arial" panose="020B0604020202020204" pitchFamily="34" charset="0"/>
              <a:buChar char="•"/>
            </a:pPr>
            <a:endParaRPr kumimoji="0" lang="en-US" sz="4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014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1104900"/>
            <a:ext cx="13258800" cy="22098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18235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Chúng ta cần lựa ý gì khi sử dụng năng lượng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3721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Cần tránh lãng phí, phóng chống ô nhiễm môi trường và đảm bảo an toàn khi sử dụng năng lượng chất đốt.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894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9413570" y="2368711"/>
            <a:ext cx="9219774" cy="8566009"/>
          </a:xfrm>
          <a:custGeom>
            <a:avLst/>
            <a:gdLst/>
            <a:ahLst/>
            <a:cxnLst/>
            <a:rect l="l" t="t" r="r" b="b"/>
            <a:pathLst>
              <a:path w="9219774" h="8566009">
                <a:moveTo>
                  <a:pt x="0" y="0"/>
                </a:moveTo>
                <a:lnTo>
                  <a:pt x="9219774" y="0"/>
                </a:lnTo>
                <a:lnTo>
                  <a:pt x="9219774" y="8566009"/>
                </a:lnTo>
                <a:lnTo>
                  <a:pt x="0" y="85660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0" name="Picture 9">
            <a:extLst>
              <a:ext uri="{FF2B5EF4-FFF2-40B4-BE49-F238E27FC236}">
                <a16:creationId xmlns:a16="http://schemas.microsoft.com/office/drawing/2014/main" id="{F1ABDFAD-307E-D045-D0EA-01048F2645D0}"/>
              </a:ext>
            </a:extLst>
          </p:cNvPr>
          <p:cNvPicPr>
            <a:picLocks noChangeAspect="1"/>
          </p:cNvPicPr>
          <p:nvPr/>
        </p:nvPicPr>
        <p:blipFill>
          <a:blip r:embed="rId10"/>
          <a:stretch>
            <a:fillRect/>
          </a:stretch>
        </p:blipFill>
        <p:spPr>
          <a:xfrm>
            <a:off x="2514600" y="3009900"/>
            <a:ext cx="8382727" cy="3487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neon colored word on a black background&#10;&#10;Description automatically generated">
            <a:extLst>
              <a:ext uri="{FF2B5EF4-FFF2-40B4-BE49-F238E27FC236}">
                <a16:creationId xmlns:a16="http://schemas.microsoft.com/office/drawing/2014/main" id="{1734B449-980A-53F6-F157-B8BA4EFEFB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476500"/>
            <a:ext cx="10473836" cy="3560373"/>
          </a:xfrm>
          <a:prstGeom prst="rect">
            <a:avLst/>
          </a:prstGeom>
        </p:spPr>
      </p:pic>
    </p:spTree>
    <p:extLst>
      <p:ext uri="{BB962C8B-B14F-4D97-AF65-F5344CB8AC3E}">
        <p14:creationId xmlns:p14="http://schemas.microsoft.com/office/powerpoint/2010/main" val="8165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377835" y="2505424"/>
            <a:ext cx="14607145" cy="6453702"/>
          </a:xfrm>
          <a:custGeom>
            <a:avLst/>
            <a:gdLst/>
            <a:ahLst/>
            <a:cxnLst/>
            <a:rect l="l" t="t" r="r" b="b"/>
            <a:pathLst>
              <a:path w="14607145" h="6453702">
                <a:moveTo>
                  <a:pt x="0" y="0"/>
                </a:moveTo>
                <a:lnTo>
                  <a:pt x="14607145" y="0"/>
                </a:lnTo>
                <a:lnTo>
                  <a:pt x="14607145" y="6453703"/>
                </a:lnTo>
                <a:lnTo>
                  <a:pt x="0" y="6453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848600" y="3695700"/>
            <a:ext cx="9688146" cy="3693319"/>
          </a:xfrm>
          <a:prstGeom prst="rect">
            <a:avLst/>
          </a:prstGeom>
        </p:spPr>
        <p:txBody>
          <a:bodyPr lIns="0" tIns="0" rIns="0" bIns="0" rtlCol="0" anchor="t">
            <a:spAutoFit/>
          </a:bodyPr>
          <a:lstStyle/>
          <a:p>
            <a:pPr algn="ctr"/>
            <a:r>
              <a:rPr lang="vi-VN" sz="8000" dirty="0">
                <a:solidFill>
                  <a:srgbClr val="FFFFFF"/>
                </a:solidFill>
                <a:latin typeface="Cambria" panose="02040503050406030204" pitchFamily="18" charset="0"/>
                <a:ea typeface="Cambria" panose="02040503050406030204" pitchFamily="18" charset="0"/>
                <a:cs typeface="Glacial Indifference"/>
                <a:sym typeface="Glacial Indifference"/>
              </a:rPr>
              <a:t>3. Sử dụng năng lượng chất đốt an toàn, tiết kiệm.</a:t>
            </a:r>
            <a:endParaRPr lang="en-US" sz="80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4"/>
          <p:cNvSpPr/>
          <p:nvPr/>
        </p:nvSpPr>
        <p:spPr>
          <a:xfrm>
            <a:off x="0" y="18607"/>
            <a:ext cx="8805112" cy="10834031"/>
          </a:xfrm>
          <a:custGeom>
            <a:avLst/>
            <a:gdLst/>
            <a:ahLst/>
            <a:cxnLst/>
            <a:rect l="l" t="t" r="r" b="b"/>
            <a:pathLst>
              <a:path w="8805112" h="10834031">
                <a:moveTo>
                  <a:pt x="0" y="0"/>
                </a:moveTo>
                <a:lnTo>
                  <a:pt x="8805112" y="0"/>
                </a:lnTo>
                <a:lnTo>
                  <a:pt x="8805112" y="10834030"/>
                </a:lnTo>
                <a:lnTo>
                  <a:pt x="0" y="10834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A0FEDB-A581-1E9E-ACEB-11AB38FF2D1B}"/>
              </a:ext>
            </a:extLst>
          </p:cNvPr>
          <p:cNvGrpSpPr/>
          <p:nvPr/>
        </p:nvGrpSpPr>
        <p:grpSpPr>
          <a:xfrm>
            <a:off x="2133600" y="1943100"/>
            <a:ext cx="14782800" cy="5581228"/>
            <a:chOff x="2098934" y="2575361"/>
            <a:chExt cx="8536164" cy="1355733"/>
          </a:xfrm>
        </p:grpSpPr>
        <p:sp>
          <p:nvSpPr>
            <p:cNvPr id="3" name="Rounded Rectangle 12">
              <a:extLst>
                <a:ext uri="{FF2B5EF4-FFF2-40B4-BE49-F238E27FC236}">
                  <a16:creationId xmlns:a16="http://schemas.microsoft.com/office/drawing/2014/main" id="{40CF23B1-724A-51FC-B79B-09E1D390C9BF}"/>
                </a:ext>
              </a:extLst>
            </p:cNvPr>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46933"/>
                  </a:solidFill>
                  <a:latin typeface="UTM Avo" panose="02040603050506020204" pitchFamily="18" charset="0"/>
                </a:rPr>
                <a:t>Viết</a:t>
              </a:r>
              <a:r>
                <a:rPr lang="en-US" sz="4800" b="1" dirty="0">
                  <a:solidFill>
                    <a:srgbClr val="F46933"/>
                  </a:solidFill>
                  <a:latin typeface="UTM Avo" panose="02040603050506020204" pitchFamily="18" charset="0"/>
                </a:rPr>
                <a:t> 2 – 3 </a:t>
              </a:r>
              <a:r>
                <a:rPr lang="en-US" sz="4800" b="1" dirty="0" err="1">
                  <a:solidFill>
                    <a:srgbClr val="F46933"/>
                  </a:solidFill>
                  <a:latin typeface="UTM Avo" panose="02040603050506020204" pitchFamily="18" charset="0"/>
                </a:rPr>
                <a:t>câu</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về</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những</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ngày</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hè</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của</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em</a:t>
              </a:r>
              <a:endParaRPr lang="en-US" sz="4800" b="1" dirty="0">
                <a:solidFill>
                  <a:srgbClr val="F46933"/>
                </a:solidFill>
                <a:latin typeface="UTM Avo" panose="02040603050506020204" pitchFamily="18" charset="0"/>
              </a:endParaRPr>
            </a:p>
          </p:txBody>
        </p:sp>
        <p:sp>
          <p:nvSpPr>
            <p:cNvPr id="4" name="Rounded Rectangle 13">
              <a:extLst>
                <a:ext uri="{FF2B5EF4-FFF2-40B4-BE49-F238E27FC236}">
                  <a16:creationId xmlns:a16="http://schemas.microsoft.com/office/drawing/2014/main" id="{CD15C1BD-FAC2-580E-4CA9-CE1A6313A760}"/>
                </a:ext>
              </a:extLst>
            </p:cNvPr>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Các chất đốt khi ch</a:t>
              </a:r>
              <a:r>
                <a:rPr lang="en-US" sz="4800" dirty="0">
                  <a:solidFill>
                    <a:srgbClr val="002060"/>
                  </a:solidFill>
                  <a:latin typeface="Cambria" panose="02040503050406030204" pitchFamily="18" charset="0"/>
                  <a:ea typeface="Cambria" panose="02040503050406030204" pitchFamily="18" charset="0"/>
                </a:rPr>
                <a:t>á</a:t>
              </a:r>
              <a:r>
                <a:rPr lang="vi-VN" sz="4800" b="0" i="0" u="none" strike="noStrike" dirty="0">
                  <a:solidFill>
                    <a:srgbClr val="002060"/>
                  </a:solidFill>
                  <a:effectLst/>
                  <a:latin typeface="Cambria" panose="02040503050406030204" pitchFamily="18" charset="0"/>
                  <a:ea typeface="Cambria" panose="02040503050406030204" pitchFamily="18" charset="0"/>
                </a:rPr>
                <a:t>y đều sinh ra khí các-bô-níc, nhiều loại khí và chất độc khác làm ô nhiễm không khí, có hại cho con người, động vật, thực vật; làm han gỉ các đồ dùng, máy móc bằng kim loại,...</a:t>
              </a:r>
              <a:endParaRPr lang="vi-VN" sz="115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Việc sử dụng năng lượng chất đốt không đúng cách có thể gây cháy, nổ, ô nhiễm môi trường.</a:t>
              </a:r>
              <a:endParaRPr lang="vi-VN" sz="115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89154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Khi đốt cháy các chất đốt, khí nào được thải ra?</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Các chất đốt khi cháy đều sinh ra khí các -bô -níc, nhiều loại khí và chất đ</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ộ</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 khác.</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163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Những khí thải này có ảnh hưởng như thế nào đến môi trường và sức khoẻ con người?</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Những loại khí thải này làm ô nhiễm không khí, có hại cho con người, động vật, thực vật,..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98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Việc sử dụng chất đốt không đúng cách sẽ đến hậu quả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sử dụng chất đốt không đúng cách có thể sẽ gây cháy, nổ,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67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1378</Words>
  <Application>Microsoft Office PowerPoint</Application>
  <PresentationFormat>Custom</PresentationFormat>
  <Paragraphs>60</Paragraphs>
  <Slides>38</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Arial</vt:lpstr>
      <vt:lpstr>Arial-Rounded</vt:lpstr>
      <vt:lpstr>Calibri</vt:lpstr>
      <vt:lpstr>Cambria</vt:lpstr>
      <vt:lpstr>inpin heiti</vt:lpstr>
      <vt:lpstr>Tahoma</vt:lpstr>
      <vt:lpstr>Times New Roman</vt:lpstr>
      <vt:lpstr>UTM Avo</vt:lpstr>
      <vt:lpstr>字魂107号-萌趣欢乐体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Mrs HAI ANH</cp:lastModifiedBy>
  <cp:revision>46</cp:revision>
  <dcterms:created xsi:type="dcterms:W3CDTF">2006-08-16T00:00:00Z</dcterms:created>
  <dcterms:modified xsi:type="dcterms:W3CDTF">2025-11-15T08:11:01Z</dcterms:modified>
  <dc:identifier>DAGMZ9ajds0</dc:identifier>
</cp:coreProperties>
</file>