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</p:sldMasterIdLst>
  <p:notesMasterIdLst>
    <p:notesMasterId r:id="rId30"/>
  </p:notesMasterIdLst>
  <p:sldIdLst>
    <p:sldId id="259" r:id="rId6"/>
    <p:sldId id="272" r:id="rId7"/>
    <p:sldId id="277" r:id="rId8"/>
    <p:sldId id="278" r:id="rId9"/>
    <p:sldId id="279" r:id="rId10"/>
    <p:sldId id="280" r:id="rId11"/>
    <p:sldId id="281" r:id="rId12"/>
    <p:sldId id="282" r:id="rId13"/>
    <p:sldId id="367" r:id="rId14"/>
    <p:sldId id="256" r:id="rId15"/>
    <p:sldId id="267" r:id="rId16"/>
    <p:sldId id="258" r:id="rId17"/>
    <p:sldId id="261" r:id="rId18"/>
    <p:sldId id="357" r:id="rId19"/>
    <p:sldId id="371" r:id="rId20"/>
    <p:sldId id="372" r:id="rId21"/>
    <p:sldId id="373" r:id="rId22"/>
    <p:sldId id="374" r:id="rId23"/>
    <p:sldId id="294" r:id="rId24"/>
    <p:sldId id="375" r:id="rId25"/>
    <p:sldId id="377" r:id="rId26"/>
    <p:sldId id="376" r:id="rId27"/>
    <p:sldId id="383" r:id="rId28"/>
    <p:sldId id="266" r:id="rId29"/>
  </p:sldIdLst>
  <p:sldSz cx="18288000" cy="10287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500"/>
    <a:srgbClr val="99CC00"/>
    <a:srgbClr val="009900"/>
    <a:srgbClr val="00FFFF"/>
    <a:srgbClr val="66FFCC"/>
    <a:srgbClr val="FB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1905" autoAdjust="0"/>
  </p:normalViewPr>
  <p:slideViewPr>
    <p:cSldViewPr showGuides="1">
      <p:cViewPr varScale="1">
        <p:scale>
          <a:sx n="36" d="100"/>
          <a:sy n="36" d="100"/>
        </p:scale>
        <p:origin x="1113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97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 thiết kế một sản phẩm công nghệ, chúng ta cần xác định được mục đích làm ra sản phẩm đó để làm gì. Từ đó hình thành ý tưởng để thiết kế sản phẩm. Hôm nay, lớp mình sẽ cùng nhau tìm hiểu các công việc chính khi thiết kế một sản phẩm công nghệ - 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 3 – Tìm hiểu thiết kế – Tiết 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18" Type="http://schemas.openxmlformats.org/officeDocument/2006/relationships/image" Target="../media/image19.png"/><Relationship Id="rId26" Type="http://schemas.openxmlformats.org/officeDocument/2006/relationships/slide" Target="slide6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GIF"/><Relationship Id="rId25" Type="http://schemas.openxmlformats.org/officeDocument/2006/relationships/image" Target="../media/image23.png"/><Relationship Id="rId2" Type="http://schemas.openxmlformats.org/officeDocument/2006/relationships/audio" Target="../media/media1.wma"/><Relationship Id="rId16" Type="http://schemas.openxmlformats.org/officeDocument/2006/relationships/image" Target="../media/image17.png"/><Relationship Id="rId20" Type="http://schemas.openxmlformats.org/officeDocument/2006/relationships/slide" Target="slide3.xml"/><Relationship Id="rId29" Type="http://schemas.openxmlformats.org/officeDocument/2006/relationships/image" Target="../media/image25.png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16.GIF"/><Relationship Id="rId23" Type="http://schemas.openxmlformats.org/officeDocument/2006/relationships/image" Target="../media/image22.png"/><Relationship Id="rId28" Type="http://schemas.openxmlformats.org/officeDocument/2006/relationships/slide" Target="slide7.xml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5.GIF"/><Relationship Id="rId22" Type="http://schemas.openxmlformats.org/officeDocument/2006/relationships/slide" Target="slide4.xml"/><Relationship Id="rId27" Type="http://schemas.openxmlformats.org/officeDocument/2006/relationships/image" Target="../media/image24.png"/><Relationship Id="rId30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5676900"/>
            <a:ext cx="395055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/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05200" y="2476500"/>
            <a:ext cx="1059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2. CÁC CÔNG VIỆC CHÍNH CỦA THIẾT KẾ</a:t>
            </a:r>
          </a:p>
        </p:txBody>
      </p:sp>
      <p:sp>
        <p:nvSpPr>
          <p:cNvPr id="22" name="Freeform 10"/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371600" y="114300"/>
            <a:ext cx="1592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28900"/>
            <a:ext cx="11582400" cy="7566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3048000" y="303440"/>
            <a:ext cx="11811000" cy="1944460"/>
            <a:chOff x="0" y="-38100"/>
            <a:chExt cx="2022212" cy="2763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173288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nl-NL" sz="60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6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công việc chính của thiết kế </a:t>
              </a:r>
              <a:endParaRPr lang="en-US" sz="16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3048000" y="2476500"/>
            <a:ext cx="11658600" cy="109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Hình thành ý tưởng về sản phẩm.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4076700"/>
            <a:ext cx="11658600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phác thảo sản phẩm và lựa chọn vật liệu, dụng cụ.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0" y="6896100"/>
            <a:ext cx="11658600" cy="109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Làm sản phẩm mẫu.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8420100"/>
            <a:ext cx="12954000" cy="1098314"/>
          </a:xfrm>
          <a:prstGeom prst="rect">
            <a:avLst/>
          </a:prstGeom>
          <a:solidFill>
            <a:srgbClr val="FBD3FB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Đánh giá và hoàn thiện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65532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537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thiết kế một sản phẩm, em cần thực hiện 4 bước chính, gồm: Hình thành ý tưởng về sản phẩm; Vẽ phác thảo sản phẩm và lựa chọn vật liệu, dụng cụ; Làm sản phẩm mẫu; Đánh giá và hoàn thiện sản phẩm. 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71800" y="571500"/>
            <a:ext cx="13106400" cy="1676400"/>
            <a:chOff x="1594337" y="1602154"/>
            <a:chExt cx="9003323" cy="3477846"/>
          </a:xfrm>
        </p:grpSpPr>
        <p:sp>
          <p:nvSpPr>
            <p:cNvPr id="3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0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vẽ phác thảo và trình bày ý tưởng thiết kế một sản phẩm công nghệ theo một số gợi ý trong hình 4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62300"/>
            <a:ext cx="9545106" cy="571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3390899"/>
            <a:ext cx="4343400" cy="5739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47244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344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Vẽ phác thảo hình sản phẩm vào giấy A4.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Ghi các nội dung: tên sản phẩm; chức năng vật liệu của sản phẩm đó.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Trình bày ý tưởng của mình trước lớp. 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endParaRPr sz="7000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" y="-104319"/>
            <a:ext cx="18280904" cy="10288151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89" y="1635995"/>
            <a:ext cx="3959715" cy="3959715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4"/>
            <a:ext cx="3959715" cy="396884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8" y="5057228"/>
            <a:ext cx="3959715" cy="3959715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3" y="1652179"/>
            <a:ext cx="1752893" cy="175289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4" y="1325963"/>
            <a:ext cx="1591661" cy="1591661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76" y="2607253"/>
            <a:ext cx="1691357" cy="169135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-1462249"/>
            <a:ext cx="2642846" cy="908992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08" y="8125941"/>
            <a:ext cx="971550" cy="1357313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9055" y="-1007324"/>
            <a:ext cx="914400" cy="9144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90" y="1635995"/>
            <a:ext cx="3950612" cy="3959715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3"/>
            <a:ext cx="3959715" cy="3959715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9" y="5071517"/>
            <a:ext cx="3950612" cy="3959715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16DFAC-056B-F6A7-8621-61B6252BBF41}"/>
              </a:ext>
            </a:extLst>
          </p:cNvPr>
          <p:cNvSpPr/>
          <p:nvPr/>
        </p:nvSpPr>
        <p:spPr>
          <a:xfrm>
            <a:off x="4800600" y="9300379"/>
            <a:ext cx="3923737" cy="84257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0100"/>
            <a:ext cx="10127692" cy="8153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09800" y="4381500"/>
            <a:ext cx="12124659" cy="15240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68"/>
              <a:ext cx="5628287" cy="397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phiếu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19100"/>
            <a:ext cx="6619818" cy="944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99" y="571500"/>
            <a:ext cx="8302967" cy="914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752600" y="3162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752600" y="72009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220200" y="6477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220200" y="2781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96400" y="88011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5"/>
          <p:cNvSpPr/>
          <p:nvPr>
            <p:custDataLst>
              <p:tags r:id="rId2"/>
            </p:custDataLst>
          </p:nvPr>
        </p:nvSpPr>
        <p:spPr>
          <a:xfrm>
            <a:off x="1926590" y="2352040"/>
            <a:ext cx="13872210" cy="2312670"/>
          </a:xfrm>
          <a:prstGeom prst="roundRect">
            <a:avLst>
              <a:gd name="adj" fmla="val 7843"/>
            </a:avLst>
          </a:prstGeom>
          <a:solidFill>
            <a:schemeClr val="accent1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任意多边形: 形状 23"/>
          <p:cNvSpPr/>
          <p:nvPr>
            <p:custDataLst>
              <p:tags r:id="rId3"/>
            </p:custDataLst>
          </p:nvPr>
        </p:nvSpPr>
        <p:spPr>
          <a:xfrm>
            <a:off x="1926590" y="2399030"/>
            <a:ext cx="97155" cy="219583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: 圆角 24"/>
          <p:cNvSpPr/>
          <p:nvPr>
            <p:custDataLst>
              <p:tags r:id="rId4"/>
            </p:custDataLst>
          </p:nvPr>
        </p:nvSpPr>
        <p:spPr>
          <a:xfrm>
            <a:off x="1974850" y="5437505"/>
            <a:ext cx="13872210" cy="3827780"/>
          </a:xfrm>
          <a:prstGeom prst="roundRect">
            <a:avLst>
              <a:gd name="adj" fmla="val 7843"/>
            </a:avLst>
          </a:prstGeom>
          <a:solidFill>
            <a:schemeClr val="accent2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任意多边形: 形状 27"/>
          <p:cNvSpPr/>
          <p:nvPr>
            <p:custDataLst>
              <p:tags r:id="rId5"/>
            </p:custDataLst>
          </p:nvPr>
        </p:nvSpPr>
        <p:spPr>
          <a:xfrm>
            <a:off x="1974850" y="5504180"/>
            <a:ext cx="97155" cy="363474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2910840" y="2897505"/>
            <a:ext cx="119037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Thiết kế là quá trình sáng tạo để tạo ra sản phẩm đáp ứng tốt hơn nhu cầu của con người. 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2667000" y="5829300"/>
            <a:ext cx="1190371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Các công việc chính của thiết kế: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1. Hình thành ý tưởng về sản phẩm.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2. Vẽ phác thảo sản phẩm và lựa chọn vật liệu, dụng cụ.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3. Làm sản phẩm mẫu.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4. Đánh giá và hoàn thiện sản phẩm. </a:t>
            </a:r>
            <a:endParaRPr lang="en-US" altLang="vi-VN" sz="36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29" name="Rectangles 28"/>
          <p:cNvSpPr/>
          <p:nvPr/>
        </p:nvSpPr>
        <p:spPr>
          <a:xfrm>
            <a:off x="6765925" y="723900"/>
            <a:ext cx="419227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charset="0"/>
                <a:cs typeface="iCiel Cadena" panose="02000503000000020004" charset="0"/>
              </a:rPr>
              <a:t>TỔNG KẾT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297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5"/>
              </a:lnSpc>
            </a:pPr>
            <a:r>
              <a:rPr lang="en-US" sz="15600" b="1" dirty="0">
                <a:solidFill>
                  <a:srgbClr val="E96C07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243841" y="4248935"/>
            <a:ext cx="111005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õi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ép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2" name="Picture 1" descr="[CHÍNH HÃNG] Bút chì Staedtler 134 - 2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68200" y="2781300"/>
            <a:ext cx="5101590" cy="5101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lông cao cấp Chu Hổ Thần kiêm hào - Thư Viện An Vi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4871" r="6172" b="7837"/>
          <a:stretch>
            <a:fillRect/>
          </a:stretch>
        </p:blipFill>
        <p:spPr bwMode="auto">
          <a:xfrm>
            <a:off x="10896600" y="3390900"/>
            <a:ext cx="6126661" cy="487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Kim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Hướng dẫn cách chọn mua mực bút máy phù hợ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009900"/>
            <a:ext cx="5410200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</a:t>
            </a: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bi Điểm 10 TP-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09900"/>
            <a:ext cx="5250180" cy="5250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Dạ Nước Deli C10003 12 Mà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781300"/>
            <a:ext cx="5814060" cy="5814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sáp màu CR-C05/DO 16 màu - VPP Khai Trí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781300"/>
            <a:ext cx="5471160" cy="5471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90800" y="876301"/>
            <a:ext cx="11667459" cy="30480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38942" y="861166"/>
              <a:ext cx="5628287" cy="3134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cùng là những chiếc bút nhưng mỗi chiếc bút này lại có hình dáng và màu sắc khác nhau?</a:t>
              </a:r>
              <a:endParaRPr lang="en-GB" sz="66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7800" y="4838700"/>
            <a:ext cx="11658600" cy="44223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là những chiếc bút nhưng mỗi chiếc bút này lại có hình dạng và màu sắc khác nhau do việc thiết kế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7964_1*l_h_i*1_1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7964_1*l_h_i*1_1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7964_1*l_h_i*1_2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7964_1*l_h_i*1_2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623</Words>
  <Application>Microsoft Office PowerPoint</Application>
  <PresentationFormat>Custom</PresentationFormat>
  <Paragraphs>59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Georgia</vt:lpstr>
      <vt:lpstr>iCiel Cadena</vt:lpstr>
      <vt:lpstr>Times New Roman</vt:lpstr>
      <vt:lpstr>UTM Avo</vt:lpstr>
      <vt:lpstr>Office Theme</vt:lpstr>
      <vt:lpstr>Office 主题​​</vt:lpstr>
      <vt:lpstr>1_Simple Light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Mrs HAI ANH</cp:lastModifiedBy>
  <cp:revision>33</cp:revision>
  <dcterms:created xsi:type="dcterms:W3CDTF">2006-08-16T00:00:00Z</dcterms:created>
  <dcterms:modified xsi:type="dcterms:W3CDTF">2025-10-27T03:09:21Z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DDB1C46EAD5B4F1CAFFD9F1BFDD04DE2_12</vt:lpwstr>
  </property>
  <property fmtid="{D5CDD505-2E9C-101B-9397-08002B2CF9AE}" pid="3" name="KSOProductBuildVer">
    <vt:lpwstr>1033-12.2.0.17562</vt:lpwstr>
  </property>
</Properties>
</file>