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89" r:id="rId2"/>
    <p:sldId id="304" r:id="rId3"/>
    <p:sldId id="305" r:id="rId4"/>
    <p:sldId id="306" r:id="rId5"/>
    <p:sldId id="307" r:id="rId6"/>
    <p:sldId id="308" r:id="rId7"/>
    <p:sldId id="310" r:id="rId8"/>
    <p:sldId id="309" r:id="rId9"/>
    <p:sldId id="295" r:id="rId10"/>
    <p:sldId id="273" r:id="rId11"/>
    <p:sldId id="258" r:id="rId12"/>
    <p:sldId id="260" r:id="rId13"/>
    <p:sldId id="277" r:id="rId14"/>
    <p:sldId id="261" r:id="rId15"/>
    <p:sldId id="263" r:id="rId16"/>
    <p:sldId id="262" r:id="rId17"/>
    <p:sldId id="296" r:id="rId18"/>
    <p:sldId id="297" r:id="rId19"/>
    <p:sldId id="298" r:id="rId20"/>
    <p:sldId id="299" r:id="rId21"/>
    <p:sldId id="300" r:id="rId22"/>
    <p:sldId id="301" r:id="rId23"/>
    <p:sldId id="302" r:id="rId24"/>
    <p:sldId id="303" r:id="rId25"/>
    <p:sldId id="278" r:id="rId26"/>
    <p:sldId id="264" r:id="rId27"/>
    <p:sldId id="266" r:id="rId28"/>
    <p:sldId id="267" r:id="rId29"/>
    <p:sldId id="287" r:id="rId30"/>
    <p:sldId id="270" r:id="rId31"/>
    <p:sldId id="271" r:id="rId32"/>
    <p:sldId id="272" r:id="rId33"/>
  </p:sldIdLst>
  <p:sldSz cx="9144000" cy="5143500" type="screen16x9"/>
  <p:notesSz cx="6858000" cy="9144000"/>
  <p:defaultText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6F6C9"/>
    <a:srgbClr val="B8FADF"/>
    <a:srgbClr val="D2ECB6"/>
    <a:srgbClr val="B8E08C"/>
    <a:srgbClr val="FF2980"/>
    <a:srgbClr val="FEDEF3"/>
    <a:srgbClr val="FE8ACC"/>
    <a:srgbClr val="FECEED"/>
    <a:srgbClr val="FD0B95"/>
    <a:srgbClr val="FDBB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2" autoAdjust="0"/>
    <p:restoredTop sz="95196" autoAdjust="0"/>
  </p:normalViewPr>
  <p:slideViewPr>
    <p:cSldViewPr>
      <p:cViewPr varScale="1">
        <p:scale>
          <a:sx n="93" d="100"/>
          <a:sy n="93" d="100"/>
        </p:scale>
        <p:origin x="-186" y="-10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3/28/2021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178" rtl="0" eaLnBrk="1" latinLnBrk="0" hangingPunct="1">
      <a:defRPr sz="1200" kern="1200">
        <a:solidFill>
          <a:schemeClr val="tx1"/>
        </a:solidFill>
        <a:latin typeface="+mn-lt"/>
        <a:ea typeface="+mn-ea"/>
        <a:cs typeface="+mn-cs"/>
      </a:defRPr>
    </a:lvl1pPr>
    <a:lvl2pPr marL="456589" algn="l" defTabSz="913178" rtl="0" eaLnBrk="1" latinLnBrk="0" hangingPunct="1">
      <a:defRPr sz="1200" kern="1200">
        <a:solidFill>
          <a:schemeClr val="tx1"/>
        </a:solidFill>
        <a:latin typeface="+mn-lt"/>
        <a:ea typeface="+mn-ea"/>
        <a:cs typeface="+mn-cs"/>
      </a:defRPr>
    </a:lvl2pPr>
    <a:lvl3pPr marL="913178" algn="l" defTabSz="913178" rtl="0" eaLnBrk="1" latinLnBrk="0" hangingPunct="1">
      <a:defRPr sz="1200" kern="1200">
        <a:solidFill>
          <a:schemeClr val="tx1"/>
        </a:solidFill>
        <a:latin typeface="+mn-lt"/>
        <a:ea typeface="+mn-ea"/>
        <a:cs typeface="+mn-cs"/>
      </a:defRPr>
    </a:lvl3pPr>
    <a:lvl4pPr marL="1369769" algn="l" defTabSz="913178" rtl="0" eaLnBrk="1" latinLnBrk="0" hangingPunct="1">
      <a:defRPr sz="1200" kern="1200">
        <a:solidFill>
          <a:schemeClr val="tx1"/>
        </a:solidFill>
        <a:latin typeface="+mn-lt"/>
        <a:ea typeface="+mn-ea"/>
        <a:cs typeface="+mn-cs"/>
      </a:defRPr>
    </a:lvl4pPr>
    <a:lvl5pPr marL="1826358" algn="l" defTabSz="913178" rtl="0" eaLnBrk="1" latinLnBrk="0" hangingPunct="1">
      <a:defRPr sz="1200" kern="1200">
        <a:solidFill>
          <a:schemeClr val="tx1"/>
        </a:solidFill>
        <a:latin typeface="+mn-lt"/>
        <a:ea typeface="+mn-ea"/>
        <a:cs typeface="+mn-cs"/>
      </a:defRPr>
    </a:lvl5pPr>
    <a:lvl6pPr marL="2282948" algn="l" defTabSz="913178" rtl="0" eaLnBrk="1" latinLnBrk="0" hangingPunct="1">
      <a:defRPr sz="1200" kern="1200">
        <a:solidFill>
          <a:schemeClr val="tx1"/>
        </a:solidFill>
        <a:latin typeface="+mn-lt"/>
        <a:ea typeface="+mn-ea"/>
        <a:cs typeface="+mn-cs"/>
      </a:defRPr>
    </a:lvl6pPr>
    <a:lvl7pPr marL="2739538" algn="l" defTabSz="913178" rtl="0" eaLnBrk="1" latinLnBrk="0" hangingPunct="1">
      <a:defRPr sz="1200" kern="1200">
        <a:solidFill>
          <a:schemeClr val="tx1"/>
        </a:solidFill>
        <a:latin typeface="+mn-lt"/>
        <a:ea typeface="+mn-ea"/>
        <a:cs typeface="+mn-cs"/>
      </a:defRPr>
    </a:lvl7pPr>
    <a:lvl8pPr marL="3196127" algn="l" defTabSz="913178" rtl="0" eaLnBrk="1" latinLnBrk="0" hangingPunct="1">
      <a:defRPr sz="1200" kern="1200">
        <a:solidFill>
          <a:schemeClr val="tx1"/>
        </a:solidFill>
        <a:latin typeface="+mn-lt"/>
        <a:ea typeface="+mn-ea"/>
        <a:cs typeface="+mn-cs"/>
      </a:defRPr>
    </a:lvl8pPr>
    <a:lvl9pPr marL="3652716" algn="l" defTabSz="913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Tặng</a:t>
            </a:r>
            <a:r>
              <a:rPr lang="en-US" baseline="0" smtClean="0"/>
              <a:t> HS 1 cái ôm</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384841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hướng</a:t>
            </a:r>
            <a:r>
              <a:rPr lang="en-US" baseline="0" smtClean="0"/>
              <a:t> dẫn hs đồ chữ hoa K.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30</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Giáo</a:t>
            </a:r>
            <a:r>
              <a:rPr lang="en-US" baseline="0" smtClean="0"/>
              <a:t> viên chủ động giải thích từ khó, cho hs luyện đọc từ. Từ khó có thể linh động theo vùng miền, không nhất thiết dạy theo giáo án soạn sẵn.</a:t>
            </a:r>
          </a:p>
          <a:p>
            <a:r>
              <a:rPr lang="en-US" baseline="0" smtClean="0"/>
              <a:t>Gv nhớ hỏi các tiếng chứa vần hó ở trong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3861971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yêu</a:t>
            </a:r>
            <a:r>
              <a:rPr lang="en-US" baseline="0" smtClean="0"/>
              <a:t> cầu hs nêu nghĩa theo cách hs hiểu trước.</a:t>
            </a:r>
          </a:p>
          <a:p>
            <a:r>
              <a:rPr lang="en-US" baseline="0" smtClean="0"/>
              <a:t>Có thể cho HS giải nghĩa bằng cách đặt câu.</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17</a:t>
            </a:fld>
            <a:endParaRPr lang="en-US"/>
          </a:p>
        </p:txBody>
      </p:sp>
    </p:spTree>
    <p:extLst>
      <p:ext uri="{BB962C8B-B14F-4D97-AF65-F5344CB8AC3E}">
        <p14:creationId xmlns:p14="http://schemas.microsoft.com/office/powerpoint/2010/main" val="4241851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Đọc nối</a:t>
            </a:r>
            <a:r>
              <a:rPr lang="en-US" baseline="0" smtClean="0"/>
              <a:t> tiếp đoạn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25</a:t>
            </a:fld>
            <a:endParaRPr lang="en-US"/>
          </a:p>
        </p:txBody>
      </p:sp>
    </p:spTree>
    <p:extLst>
      <p:ext uri="{BB962C8B-B14F-4D97-AF65-F5344CB8AC3E}">
        <p14:creationId xmlns:p14="http://schemas.microsoft.com/office/powerpoint/2010/main" val="1725670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 đua</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26</a:t>
            </a:fld>
            <a:endParaRPr lang="en-US"/>
          </a:p>
        </p:txBody>
      </p:sp>
    </p:spTree>
    <p:extLst>
      <p:ext uri="{BB962C8B-B14F-4D97-AF65-F5344CB8AC3E}">
        <p14:creationId xmlns:p14="http://schemas.microsoft.com/office/powerpoint/2010/main" val="1698149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27</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28</a:t>
            </a:fld>
            <a:endParaRPr lang="en-US"/>
          </a:p>
        </p:txBody>
      </p:sp>
    </p:spTree>
    <p:extLst>
      <p:ext uri="{BB962C8B-B14F-4D97-AF65-F5344CB8AC3E}">
        <p14:creationId xmlns:p14="http://schemas.microsoft.com/office/powerpoint/2010/main" val="2838435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Giáo</a:t>
            </a:r>
            <a:r>
              <a:rPr lang="en-US" baseline="0" smtClean="0"/>
              <a:t> dục bảo vệ ôi trường, bảo vệ động vật hoang dã</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29</a:t>
            </a:fld>
            <a:endParaRPr lang="en-US"/>
          </a:p>
        </p:txBody>
      </p:sp>
    </p:spTree>
    <p:extLst>
      <p:ext uri="{BB962C8B-B14F-4D97-AF65-F5344CB8AC3E}">
        <p14:creationId xmlns:p14="http://schemas.microsoft.com/office/powerpoint/2010/main" val="3923380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27" indent="0" algn="ctr">
              <a:buNone/>
              <a:defRPr>
                <a:solidFill>
                  <a:schemeClr val="tx1">
                    <a:tint val="75000"/>
                  </a:schemeClr>
                </a:solidFill>
              </a:defRPr>
            </a:lvl2pPr>
            <a:lvl3pPr marL="913056" indent="0" algn="ctr">
              <a:buNone/>
              <a:defRPr>
                <a:solidFill>
                  <a:schemeClr val="tx1">
                    <a:tint val="75000"/>
                  </a:schemeClr>
                </a:solidFill>
              </a:defRPr>
            </a:lvl3pPr>
            <a:lvl4pPr marL="1369583" indent="0" algn="ctr">
              <a:buNone/>
              <a:defRPr>
                <a:solidFill>
                  <a:schemeClr val="tx1">
                    <a:tint val="75000"/>
                  </a:schemeClr>
                </a:solidFill>
              </a:defRPr>
            </a:lvl4pPr>
            <a:lvl5pPr marL="1826111" indent="0" algn="ctr">
              <a:buNone/>
              <a:defRPr>
                <a:solidFill>
                  <a:schemeClr val="tx1">
                    <a:tint val="75000"/>
                  </a:schemeClr>
                </a:solidFill>
              </a:defRPr>
            </a:lvl5pPr>
            <a:lvl6pPr marL="2282638" indent="0" algn="ctr">
              <a:buNone/>
              <a:defRPr>
                <a:solidFill>
                  <a:schemeClr val="tx1">
                    <a:tint val="75000"/>
                  </a:schemeClr>
                </a:solidFill>
              </a:defRPr>
            </a:lvl6pPr>
            <a:lvl7pPr marL="2739166" indent="0" algn="ctr">
              <a:buNone/>
              <a:defRPr>
                <a:solidFill>
                  <a:schemeClr val="tx1">
                    <a:tint val="75000"/>
                  </a:schemeClr>
                </a:solidFill>
              </a:defRPr>
            </a:lvl7pPr>
            <a:lvl8pPr marL="3195694" indent="0" algn="ctr">
              <a:buNone/>
              <a:defRPr>
                <a:solidFill>
                  <a:schemeClr val="tx1">
                    <a:tint val="75000"/>
                  </a:schemeClr>
                </a:solidFill>
              </a:defRPr>
            </a:lvl8pPr>
            <a:lvl9pPr marL="365222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27" indent="0">
              <a:buNone/>
              <a:defRPr sz="1800">
                <a:solidFill>
                  <a:schemeClr val="tx1">
                    <a:tint val="75000"/>
                  </a:schemeClr>
                </a:solidFill>
              </a:defRPr>
            </a:lvl2pPr>
            <a:lvl3pPr marL="913056" indent="0">
              <a:buNone/>
              <a:defRPr sz="1600">
                <a:solidFill>
                  <a:schemeClr val="tx1">
                    <a:tint val="75000"/>
                  </a:schemeClr>
                </a:solidFill>
              </a:defRPr>
            </a:lvl3pPr>
            <a:lvl4pPr marL="1369583" indent="0">
              <a:buNone/>
              <a:defRPr sz="1400">
                <a:solidFill>
                  <a:schemeClr val="tx1">
                    <a:tint val="75000"/>
                  </a:schemeClr>
                </a:solidFill>
              </a:defRPr>
            </a:lvl4pPr>
            <a:lvl5pPr marL="1826111" indent="0">
              <a:buNone/>
              <a:defRPr sz="1400">
                <a:solidFill>
                  <a:schemeClr val="tx1">
                    <a:tint val="75000"/>
                  </a:schemeClr>
                </a:solidFill>
              </a:defRPr>
            </a:lvl5pPr>
            <a:lvl6pPr marL="2282638" indent="0">
              <a:buNone/>
              <a:defRPr sz="1400">
                <a:solidFill>
                  <a:schemeClr val="tx1">
                    <a:tint val="75000"/>
                  </a:schemeClr>
                </a:solidFill>
              </a:defRPr>
            </a:lvl6pPr>
            <a:lvl7pPr marL="2739166" indent="0">
              <a:buNone/>
              <a:defRPr sz="1400">
                <a:solidFill>
                  <a:schemeClr val="tx1">
                    <a:tint val="75000"/>
                  </a:schemeClr>
                </a:solidFill>
              </a:defRPr>
            </a:lvl7pPr>
            <a:lvl8pPr marL="3195694" indent="0">
              <a:buNone/>
              <a:defRPr sz="1400">
                <a:solidFill>
                  <a:schemeClr val="tx1">
                    <a:tint val="75000"/>
                  </a:schemeClr>
                </a:solidFill>
              </a:defRPr>
            </a:lvl8pPr>
            <a:lvl9pPr marL="365222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3/28/2021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3/28/2021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3/28/2021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3/28/2021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3/28/2021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27" indent="0">
              <a:buNone/>
              <a:defRPr sz="2800"/>
            </a:lvl2pPr>
            <a:lvl3pPr marL="913056" indent="0">
              <a:buNone/>
              <a:defRPr sz="2400"/>
            </a:lvl3pPr>
            <a:lvl4pPr marL="1369583" indent="0">
              <a:buNone/>
              <a:defRPr sz="2000"/>
            </a:lvl4pPr>
            <a:lvl5pPr marL="1826111" indent="0">
              <a:buNone/>
              <a:defRPr sz="2000"/>
            </a:lvl5pPr>
            <a:lvl6pPr marL="2282638" indent="0">
              <a:buNone/>
              <a:defRPr sz="2000"/>
            </a:lvl6pPr>
            <a:lvl7pPr marL="2739166" indent="0">
              <a:buNone/>
              <a:defRPr sz="2000"/>
            </a:lvl7pPr>
            <a:lvl8pPr marL="3195694" indent="0">
              <a:buNone/>
              <a:defRPr sz="2000"/>
            </a:lvl8pPr>
            <a:lvl9pPr marL="3652221"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t>3/28/2021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056" rtl="0" eaLnBrk="1" latinLnBrk="0" hangingPunct="1">
        <a:spcBef>
          <a:spcPct val="0"/>
        </a:spcBef>
        <a:buNone/>
        <a:defRPr sz="4400" kern="1200">
          <a:solidFill>
            <a:schemeClr val="tx1"/>
          </a:solidFill>
          <a:latin typeface="+mj-lt"/>
          <a:ea typeface="+mj-ea"/>
          <a:cs typeface="+mj-cs"/>
        </a:defRPr>
      </a:lvl1pPr>
    </p:titleStyle>
    <p:bodyStyle>
      <a:lvl1pPr marL="342395" indent="-342395" algn="l" defTabSz="9130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57" indent="-285330" algn="l" defTabSz="9130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19" indent="-228265" algn="l" defTabSz="9130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47"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7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902"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29"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58"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8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7.png"/><Relationship Id="rId12" Type="http://schemas.openxmlformats.org/officeDocument/2006/relationships/slide" Target="slide8.xml"/><Relationship Id="rId2" Type="http://schemas.openxmlformats.org/officeDocument/2006/relationships/image" Target="../media/image4.jpeg"/><Relationship Id="rId16"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slide" Target="slide4.xml"/><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11.png"/><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image" Target="../media/image8.png"/><Relationship Id="rId14" Type="http://schemas.openxmlformats.org/officeDocument/2006/relationships/slide" Target="slide7.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3.jpeg"/><Relationship Id="rId7" Type="http://schemas.openxmlformats.org/officeDocument/2006/relationships/image" Target="../media/image36.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5.jpeg"/><Relationship Id="rId5" Type="http://schemas.openxmlformats.org/officeDocument/2006/relationships/image" Target="../media/image26.jpeg"/><Relationship Id="rId4" Type="http://schemas.openxmlformats.org/officeDocument/2006/relationships/image" Target="../media/image34.jpeg"/><Relationship Id="rId9"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8" Type="http://schemas.openxmlformats.org/officeDocument/2006/relationships/image" Target="../media/image42.png"/><Relationship Id="rId3" Type="http://schemas.microsoft.com/office/2007/relationships/media" Target="../media/media2.mp4"/><Relationship Id="rId7" Type="http://schemas.openxmlformats.org/officeDocument/2006/relationships/image" Target="../media/image41.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40.png"/><Relationship Id="rId5" Type="http://schemas.openxmlformats.org/officeDocument/2006/relationships/slideLayout" Target="../slideLayouts/slideLayout4.xml"/><Relationship Id="rId4" Type="http://schemas.openxmlformats.org/officeDocument/2006/relationships/video" Target="../media/media2.mp4"/></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 Target="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4.gif"/></Relationships>
</file>

<file path=ppt/slides/_rels/slide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10000" b="-10000"/>
          </a:stretch>
        </a:blip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85750"/>
            <a:ext cx="77724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66375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1001" y="825942"/>
            <a:ext cx="4997999" cy="4180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53710" y="277234"/>
            <a:ext cx="7962900" cy="461532"/>
          </a:xfrm>
          <a:prstGeom prst="rect">
            <a:avLst/>
          </a:prstGeom>
          <a:noFill/>
        </p:spPr>
        <p:txBody>
          <a:bodyPr wrap="square" lIns="91305" tIns="45654" rIns="91305" bIns="45654" rtlCol="0">
            <a:spAutoFit/>
          </a:bodyPr>
          <a:lstStyle/>
          <a:p>
            <a:pPr algn="just"/>
            <a:r>
              <a:rPr lang="en-US" sz="2400" b="1" smtClean="0">
                <a:latin typeface="Arial" pitchFamily="34" charset="0"/>
                <a:ea typeface="Arial-Rounded" pitchFamily="34" charset="0"/>
                <a:cs typeface="Arial" pitchFamily="34" charset="0"/>
              </a:rPr>
              <a:t>Quan sát các con vật trong tranh</a:t>
            </a:r>
            <a:endParaRPr lang="en-US" sz="2400" b="1">
              <a:latin typeface="Arial" pitchFamily="34" charset="0"/>
              <a:ea typeface="Arial-Rounded" pitchFamily="34" charset="0"/>
              <a:cs typeface="Arial" pitchFamily="34"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897" y="13335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517953" y="4055881"/>
            <a:ext cx="7962900" cy="461532"/>
          </a:xfrm>
          <a:prstGeom prst="rect">
            <a:avLst/>
          </a:prstGeom>
          <a:noFill/>
        </p:spPr>
        <p:txBody>
          <a:bodyPr wrap="square" lIns="91305" tIns="45654" rIns="91305" bIns="45654" rtlCol="0">
            <a:spAutoFit/>
          </a:bodyPr>
          <a:lstStyle/>
          <a:p>
            <a:pPr algn="just"/>
            <a:r>
              <a:rPr lang="en-US" sz="2400" smtClean="0">
                <a:latin typeface="Arial" pitchFamily="34" charset="0"/>
                <a:ea typeface="Arial-Rounded" pitchFamily="34" charset="0"/>
                <a:cs typeface="Arial" pitchFamily="34" charset="0"/>
              </a:rPr>
              <a:t>a) Em biết những con vật nào trong tranh?</a:t>
            </a:r>
            <a:endParaRPr lang="en-US" sz="2400">
              <a:latin typeface="Arial" pitchFamily="34" charset="0"/>
              <a:ea typeface="Arial-Rounded" pitchFamily="34" charset="0"/>
              <a:cs typeface="Arial" pitchFamily="34" charset="0"/>
            </a:endParaRPr>
          </a:p>
        </p:txBody>
      </p:sp>
      <p:sp>
        <p:nvSpPr>
          <p:cNvPr id="12" name="TextBox 11"/>
          <p:cNvSpPr txBox="1"/>
          <p:nvPr/>
        </p:nvSpPr>
        <p:spPr>
          <a:xfrm>
            <a:off x="517953" y="4548618"/>
            <a:ext cx="7962900" cy="461532"/>
          </a:xfrm>
          <a:prstGeom prst="rect">
            <a:avLst/>
          </a:prstGeom>
          <a:noFill/>
        </p:spPr>
        <p:txBody>
          <a:bodyPr wrap="square" lIns="91305" tIns="45654" rIns="91305" bIns="45654" rtlCol="0">
            <a:spAutoFit/>
          </a:bodyPr>
          <a:lstStyle/>
          <a:p>
            <a:pPr algn="just"/>
            <a:r>
              <a:rPr lang="en-US" sz="2400" smtClean="0">
                <a:latin typeface="Arial" pitchFamily="34" charset="0"/>
                <a:ea typeface="Arial-Rounded" pitchFamily="34" charset="0"/>
                <a:cs typeface="Arial" pitchFamily="34" charset="0"/>
              </a:rPr>
              <a:t>b) Mỗi con vật có khả năng gì đặc biệt?</a:t>
            </a:r>
            <a:endParaRPr lang="en-US" sz="24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19821153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9513" y="114467"/>
            <a:ext cx="1160318" cy="523087"/>
          </a:xfrm>
          <a:prstGeom prst="rect">
            <a:avLst/>
          </a:prstGeom>
          <a:noFill/>
        </p:spPr>
        <p:txBody>
          <a:bodyPr wrap="square" lIns="91305" tIns="45654" rIns="91305" bIns="45654" rtlCol="0">
            <a:spAutoFit/>
          </a:bodyPr>
          <a:lstStyle/>
          <a:p>
            <a:pPr algn="just"/>
            <a:r>
              <a:rPr lang="en-US" sz="2800" b="1">
                <a:latin typeface="Arial" pitchFamily="34" charset="0"/>
                <a:ea typeface="Arial-Rounded" pitchFamily="34" charset="0"/>
                <a:cs typeface="Arial" pitchFamily="34" charset="0"/>
              </a:rPr>
              <a:t>Đọc</a:t>
            </a:r>
          </a:p>
        </p:txBody>
      </p:sp>
      <p:sp>
        <p:nvSpPr>
          <p:cNvPr id="4" name="TextBox 3"/>
          <p:cNvSpPr txBox="1"/>
          <p:nvPr/>
        </p:nvSpPr>
        <p:spPr>
          <a:xfrm>
            <a:off x="1584614" y="137803"/>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Cuộc thi tài năng rừng xanh</a:t>
            </a:r>
            <a:endParaRPr lang="en-US" sz="2800" b="1">
              <a:latin typeface="Arial" pitchFamily="34" charset="0"/>
              <a:ea typeface="Arial-Rounded" pitchFamily="34" charset="0"/>
              <a:cs typeface="Arial" pitchFamily="34" charset="0"/>
            </a:endParaRPr>
          </a:p>
        </p:txBody>
      </p:sp>
      <p:sp>
        <p:nvSpPr>
          <p:cNvPr id="5" name="TextBox 4"/>
          <p:cNvSpPr txBox="1"/>
          <p:nvPr/>
        </p:nvSpPr>
        <p:spPr>
          <a:xfrm>
            <a:off x="166256" y="572965"/>
            <a:ext cx="8853054" cy="4647293"/>
          </a:xfrm>
          <a:prstGeom prst="rect">
            <a:avLst/>
          </a:prstGeom>
          <a:no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Mừng xuân, các con vật trong rừng tổ chức một cuộc thi tài năng. Đúng như chương trình đã niêm yết, cuộc thi mở đầu bằng tiết mục của chim yểng. Yểng nhoẻn miệng cười rồi bắt chước tiếng của một số loài vật. Tiếp theo là ca khúc “ngoao ngoao” của mèo rừng. Gõ kiến chỉ trong nháy mắt đã khoét được cái tổ xinh xắn. Chim công khiến khán giả say mê, chuếnh choáng vì điệu múa tuyệt đẹp. Voọc xám với tiết mục đu cây điêu luyện làm tất cả trầm trồ thích thú.</a:t>
            </a:r>
          </a:p>
          <a:p>
            <a:pPr algn="just">
              <a:spcAft>
                <a:spcPts val="600"/>
              </a:spcAft>
            </a:pPr>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Các con vật đều xứng đáng nhận phần thưởng.</a:t>
            </a:r>
          </a:p>
          <a:p>
            <a:pPr algn="r"/>
            <a:r>
              <a:rPr lang="en-US" sz="2600" smtClean="0">
                <a:latin typeface="Arial" pitchFamily="34" charset="0"/>
                <a:ea typeface="Arial-Rounded" pitchFamily="34" charset="0"/>
                <a:cs typeface="Arial" pitchFamily="34" charset="0"/>
              </a:rPr>
              <a:t>(Lâm Anh)</a:t>
            </a:r>
            <a:endParaRPr lang="en-US" sz="2600">
              <a:latin typeface="Arial" pitchFamily="34" charset="0"/>
              <a:ea typeface="Arial-Rounded" pitchFamily="34" charset="0"/>
              <a:cs typeface="Arial" pitchFamily="34" charset="0"/>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00" y="24424"/>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66256" y="572965"/>
            <a:ext cx="8853054" cy="4647293"/>
          </a:xfrm>
          <a:prstGeom prst="rect">
            <a:avLst/>
          </a:prstGeom>
          <a:no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Mừng xuân, các con vật trong rừng tổ chức một cuộc thi tài năng. Đúng như chương trình đã niêm yết, cuộc thi mở đầu bằng tiết mục của chim yểng. Yểng nhoẻn miệng cười rồi bắt chước tiếng của một số loài vật. Tiếp theo là ca khúc “ngoao ngoao” của mèo rừng. Gõ kiến chỉ trong nháy mắt đã khoét được cái tổ xinh xắn. Chim công khiến khán giả say mê, chuếnh choáng vì điệu múa tuyệt đẹp. Voọc xám với tiết mục đu cây điêu luyện làm tất cả trầm trồ thích thú.</a:t>
            </a:r>
          </a:p>
          <a:p>
            <a:pPr algn="just">
              <a:spcAft>
                <a:spcPts val="600"/>
              </a:spcAft>
            </a:pPr>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Các con vật đều xứng đáng nhận phần thưởng.</a:t>
            </a:r>
          </a:p>
          <a:p>
            <a:pPr algn="r"/>
            <a:r>
              <a:rPr lang="en-US" sz="2600" smtClean="0">
                <a:latin typeface="Arial" pitchFamily="34" charset="0"/>
                <a:ea typeface="Arial-Rounded" pitchFamily="34" charset="0"/>
                <a:cs typeface="Arial" pitchFamily="34" charset="0"/>
              </a:rPr>
              <a:t>(Lâm Anh)</a:t>
            </a:r>
            <a:endParaRPr lang="en-US" sz="2600">
              <a:latin typeface="Arial" pitchFamily="34" charset="0"/>
              <a:ea typeface="Arial-Rounded" pitchFamily="34" charset="0"/>
              <a:cs typeface="Arial" pitchFamily="34" charset="0"/>
            </a:endParaRPr>
          </a:p>
        </p:txBody>
      </p:sp>
      <p:cxnSp>
        <p:nvCxnSpPr>
          <p:cNvPr id="5" name="Straight Connector 4"/>
          <p:cNvCxnSpPr/>
          <p:nvPr/>
        </p:nvCxnSpPr>
        <p:spPr>
          <a:xfrm flipH="1">
            <a:off x="7515915" y="1393581"/>
            <a:ext cx="132295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8011989" y="1809750"/>
            <a:ext cx="91228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778530" y="2605455"/>
            <a:ext cx="188946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26451" y="2190750"/>
            <a:ext cx="91294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584614" y="137803"/>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Cuộc thi tài năng rừng xanh</a:t>
            </a:r>
            <a:endParaRPr lang="en-US" sz="2800" b="1">
              <a:latin typeface="Arial" pitchFamily="34" charset="0"/>
              <a:ea typeface="Arial-Rounded" pitchFamily="34" charset="0"/>
              <a:cs typeface="Arial" pitchFamily="34" charset="0"/>
            </a:endParaRPr>
          </a:p>
        </p:txBody>
      </p:sp>
      <p:cxnSp>
        <p:nvCxnSpPr>
          <p:cNvPr id="15" name="Straight Connector 14"/>
          <p:cNvCxnSpPr/>
          <p:nvPr/>
        </p:nvCxnSpPr>
        <p:spPr>
          <a:xfrm flipH="1">
            <a:off x="3916407" y="3374781"/>
            <a:ext cx="228624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057144" y="3790950"/>
            <a:ext cx="68540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7167151" y="1802423"/>
            <a:ext cx="75395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3065585" y="2976196"/>
            <a:ext cx="91228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609600"/>
            <a:ext cx="1066800" cy="685800"/>
          </a:xfrm>
        </p:spPr>
        <p:txBody>
          <a:bodyPr>
            <a:normAutofit fontScale="90000"/>
          </a:bodyPr>
          <a:lstStyle/>
          <a:p>
            <a:pPr algn="l"/>
            <a:r>
              <a:rPr lang="en-US" smtClean="0">
                <a:latin typeface="Arial" pitchFamily="34" charset="0"/>
                <a:cs typeface="Arial" pitchFamily="34" charset="0"/>
              </a:rPr>
              <a:t>yêt </a:t>
            </a:r>
            <a:endParaRPr lang="en-US">
              <a:latin typeface="Arial" pitchFamily="34" charset="0"/>
              <a:cs typeface="Arial" pitchFamily="34" charset="0"/>
            </a:endParaRPr>
          </a:p>
        </p:txBody>
      </p:sp>
      <p:sp>
        <p:nvSpPr>
          <p:cNvPr id="3" name="Title 1"/>
          <p:cNvSpPr txBox="1">
            <a:spLocks/>
          </p:cNvSpPr>
          <p:nvPr/>
        </p:nvSpPr>
        <p:spPr>
          <a:xfrm>
            <a:off x="2021114" y="-476250"/>
            <a:ext cx="4419600" cy="1676400"/>
          </a:xfrm>
          <a:prstGeom prst="rect">
            <a:avLst/>
          </a:prstGeom>
        </p:spPr>
        <p:txBody>
          <a:bodyPr vert="horz" lIns="91305" tIns="45654" rIns="91305" bIns="45654"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b="1" smtClean="0">
                <a:latin typeface="Arial" pitchFamily="34" charset="0"/>
                <a:cs typeface="Arial" pitchFamily="34" charset="0"/>
              </a:rPr>
              <a:t>Luyện đọc</a:t>
            </a:r>
            <a:endParaRPr lang="en-US" b="1">
              <a:latin typeface="Arial" pitchFamily="34" charset="0"/>
              <a:cs typeface="Arial" pitchFamily="34" charset="0"/>
            </a:endParaRPr>
          </a:p>
        </p:txBody>
      </p:sp>
      <p:cxnSp>
        <p:nvCxnSpPr>
          <p:cNvPr id="5" name="Straight Arrow Connector 4"/>
          <p:cNvCxnSpPr/>
          <p:nvPr/>
        </p:nvCxnSpPr>
        <p:spPr>
          <a:xfrm>
            <a:off x="3118338" y="1047750"/>
            <a:ext cx="9144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4114800" y="133350"/>
            <a:ext cx="2478314" cy="163830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a:latin typeface="Arial" pitchFamily="34" charset="0"/>
                <a:cs typeface="Arial" pitchFamily="34" charset="0"/>
              </a:rPr>
              <a:t>n</a:t>
            </a:r>
            <a:r>
              <a:rPr lang="en-US" smtClean="0">
                <a:latin typeface="Arial" pitchFamily="34" charset="0"/>
                <a:cs typeface="Arial" pitchFamily="34" charset="0"/>
              </a:rPr>
              <a:t>iêm yết </a:t>
            </a:r>
            <a:endParaRPr lang="en-US">
              <a:latin typeface="Arial" pitchFamily="34" charset="0"/>
              <a:cs typeface="Arial" pitchFamily="34" charset="0"/>
            </a:endParaRPr>
          </a:p>
        </p:txBody>
      </p:sp>
      <p:sp>
        <p:nvSpPr>
          <p:cNvPr id="7" name="Title 1"/>
          <p:cNvSpPr txBox="1">
            <a:spLocks/>
          </p:cNvSpPr>
          <p:nvPr/>
        </p:nvSpPr>
        <p:spPr>
          <a:xfrm>
            <a:off x="1752600" y="1200150"/>
            <a:ext cx="1295400" cy="781050"/>
          </a:xfrm>
          <a:prstGeom prst="rect">
            <a:avLst/>
          </a:prstGeom>
        </p:spPr>
        <p:txBody>
          <a:bodyPr vert="horz" lIns="91305" tIns="45654" rIns="91305" bIns="45654" rtlCol="0" anchor="ctr">
            <a:normAutofit fontScale="900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smtClean="0">
                <a:latin typeface="Arial" pitchFamily="34" charset="0"/>
                <a:cs typeface="Arial" pitchFamily="34" charset="0"/>
              </a:rPr>
              <a:t>yêng </a:t>
            </a:r>
            <a:endParaRPr lang="en-US">
              <a:latin typeface="Arial" pitchFamily="34" charset="0"/>
              <a:cs typeface="Arial" pitchFamily="34" charset="0"/>
            </a:endParaRPr>
          </a:p>
        </p:txBody>
      </p:sp>
      <p:cxnSp>
        <p:nvCxnSpPr>
          <p:cNvPr id="8" name="Straight Arrow Connector 7"/>
          <p:cNvCxnSpPr/>
          <p:nvPr/>
        </p:nvCxnSpPr>
        <p:spPr>
          <a:xfrm>
            <a:off x="3118338" y="1710104"/>
            <a:ext cx="9144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4114800" y="819150"/>
            <a:ext cx="2478314" cy="163830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smtClean="0">
                <a:latin typeface="Arial" pitchFamily="34" charset="0"/>
                <a:cs typeface="Arial" pitchFamily="34" charset="0"/>
              </a:rPr>
              <a:t>yểng</a:t>
            </a:r>
            <a:endParaRPr lang="en-US">
              <a:latin typeface="Arial" pitchFamily="34" charset="0"/>
              <a:cs typeface="Arial" pitchFamily="34" charset="0"/>
            </a:endParaRPr>
          </a:p>
        </p:txBody>
      </p:sp>
      <p:sp>
        <p:nvSpPr>
          <p:cNvPr id="10" name="Title 1"/>
          <p:cNvSpPr txBox="1">
            <a:spLocks/>
          </p:cNvSpPr>
          <p:nvPr/>
        </p:nvSpPr>
        <p:spPr>
          <a:xfrm>
            <a:off x="1752600" y="1847850"/>
            <a:ext cx="1295400" cy="78105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smtClean="0">
                <a:latin typeface="Arial" pitchFamily="34" charset="0"/>
                <a:cs typeface="Arial" pitchFamily="34" charset="0"/>
              </a:rPr>
              <a:t>oen </a:t>
            </a:r>
            <a:endParaRPr lang="en-US">
              <a:latin typeface="Arial" pitchFamily="34" charset="0"/>
              <a:cs typeface="Arial" pitchFamily="34" charset="0"/>
            </a:endParaRPr>
          </a:p>
        </p:txBody>
      </p:sp>
      <p:cxnSp>
        <p:nvCxnSpPr>
          <p:cNvPr id="11" name="Straight Arrow Connector 10"/>
          <p:cNvCxnSpPr/>
          <p:nvPr/>
        </p:nvCxnSpPr>
        <p:spPr>
          <a:xfrm>
            <a:off x="3118338" y="2357804"/>
            <a:ext cx="9144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itle 1"/>
          <p:cNvSpPr txBox="1">
            <a:spLocks/>
          </p:cNvSpPr>
          <p:nvPr/>
        </p:nvSpPr>
        <p:spPr>
          <a:xfrm>
            <a:off x="4114800" y="1466850"/>
            <a:ext cx="2478314" cy="163830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smtClean="0">
                <a:latin typeface="Arial" pitchFamily="34" charset="0"/>
                <a:cs typeface="Arial" pitchFamily="34" charset="0"/>
              </a:rPr>
              <a:t>nhoẻn</a:t>
            </a:r>
            <a:endParaRPr lang="en-US">
              <a:latin typeface="Arial" pitchFamily="34" charset="0"/>
              <a:cs typeface="Arial" pitchFamily="34" charset="0"/>
            </a:endParaRPr>
          </a:p>
        </p:txBody>
      </p:sp>
      <p:sp>
        <p:nvSpPr>
          <p:cNvPr id="13" name="Title 1"/>
          <p:cNvSpPr txBox="1">
            <a:spLocks/>
          </p:cNvSpPr>
          <p:nvPr/>
        </p:nvSpPr>
        <p:spPr>
          <a:xfrm>
            <a:off x="1752600" y="2457450"/>
            <a:ext cx="1295400" cy="78105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smtClean="0">
                <a:latin typeface="Arial" pitchFamily="34" charset="0"/>
                <a:cs typeface="Arial" pitchFamily="34" charset="0"/>
              </a:rPr>
              <a:t>oao </a:t>
            </a:r>
            <a:endParaRPr lang="en-US">
              <a:latin typeface="Arial" pitchFamily="34" charset="0"/>
              <a:cs typeface="Arial" pitchFamily="34" charset="0"/>
            </a:endParaRPr>
          </a:p>
        </p:txBody>
      </p:sp>
      <p:cxnSp>
        <p:nvCxnSpPr>
          <p:cNvPr id="14" name="Straight Arrow Connector 13"/>
          <p:cNvCxnSpPr/>
          <p:nvPr/>
        </p:nvCxnSpPr>
        <p:spPr>
          <a:xfrm>
            <a:off x="3118338" y="2967404"/>
            <a:ext cx="9144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p:nvSpPr>
        <p:spPr>
          <a:xfrm>
            <a:off x="4114800" y="2076450"/>
            <a:ext cx="2478314" cy="163830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smtClean="0">
                <a:latin typeface="Arial" pitchFamily="34" charset="0"/>
                <a:cs typeface="Arial" pitchFamily="34" charset="0"/>
              </a:rPr>
              <a:t>ngoao</a:t>
            </a:r>
            <a:endParaRPr lang="en-US">
              <a:latin typeface="Arial" pitchFamily="34" charset="0"/>
              <a:cs typeface="Arial" pitchFamily="34" charset="0"/>
            </a:endParaRPr>
          </a:p>
        </p:txBody>
      </p:sp>
      <p:sp>
        <p:nvSpPr>
          <p:cNvPr id="16" name="Title 1"/>
          <p:cNvSpPr txBox="1">
            <a:spLocks/>
          </p:cNvSpPr>
          <p:nvPr/>
        </p:nvSpPr>
        <p:spPr>
          <a:xfrm>
            <a:off x="1752600" y="3067050"/>
            <a:ext cx="1295400" cy="78105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smtClean="0">
                <a:latin typeface="Arial" pitchFamily="34" charset="0"/>
                <a:cs typeface="Arial" pitchFamily="34" charset="0"/>
              </a:rPr>
              <a:t>oet </a:t>
            </a:r>
            <a:endParaRPr lang="en-US">
              <a:latin typeface="Arial" pitchFamily="34" charset="0"/>
              <a:cs typeface="Arial" pitchFamily="34" charset="0"/>
            </a:endParaRPr>
          </a:p>
        </p:txBody>
      </p:sp>
      <p:cxnSp>
        <p:nvCxnSpPr>
          <p:cNvPr id="17" name="Straight Arrow Connector 16"/>
          <p:cNvCxnSpPr/>
          <p:nvPr/>
        </p:nvCxnSpPr>
        <p:spPr>
          <a:xfrm>
            <a:off x="3118338" y="3577004"/>
            <a:ext cx="9144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itle 1"/>
          <p:cNvSpPr txBox="1">
            <a:spLocks/>
          </p:cNvSpPr>
          <p:nvPr/>
        </p:nvSpPr>
        <p:spPr>
          <a:xfrm>
            <a:off x="4114800" y="2686050"/>
            <a:ext cx="2478314" cy="163830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smtClean="0">
                <a:latin typeface="Arial" pitchFamily="34" charset="0"/>
                <a:cs typeface="Arial" pitchFamily="34" charset="0"/>
              </a:rPr>
              <a:t>khoét</a:t>
            </a:r>
            <a:endParaRPr lang="en-US">
              <a:latin typeface="Arial" pitchFamily="34" charset="0"/>
              <a:cs typeface="Arial" pitchFamily="34" charset="0"/>
            </a:endParaRPr>
          </a:p>
        </p:txBody>
      </p:sp>
      <p:sp>
        <p:nvSpPr>
          <p:cNvPr id="19" name="Title 1"/>
          <p:cNvSpPr txBox="1">
            <a:spLocks/>
          </p:cNvSpPr>
          <p:nvPr/>
        </p:nvSpPr>
        <p:spPr>
          <a:xfrm>
            <a:off x="1752600" y="3600450"/>
            <a:ext cx="1524000" cy="95250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smtClean="0">
                <a:latin typeface="Arial" pitchFamily="34" charset="0"/>
                <a:cs typeface="Arial" pitchFamily="34" charset="0"/>
              </a:rPr>
              <a:t>uênh </a:t>
            </a:r>
            <a:endParaRPr lang="en-US">
              <a:latin typeface="Arial" pitchFamily="34" charset="0"/>
              <a:cs typeface="Arial" pitchFamily="34" charset="0"/>
            </a:endParaRPr>
          </a:p>
        </p:txBody>
      </p:sp>
      <p:cxnSp>
        <p:nvCxnSpPr>
          <p:cNvPr id="20" name="Straight Arrow Connector 19"/>
          <p:cNvCxnSpPr/>
          <p:nvPr/>
        </p:nvCxnSpPr>
        <p:spPr>
          <a:xfrm>
            <a:off x="3118338" y="4186604"/>
            <a:ext cx="9144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itle 1"/>
          <p:cNvSpPr txBox="1">
            <a:spLocks/>
          </p:cNvSpPr>
          <p:nvPr/>
        </p:nvSpPr>
        <p:spPr>
          <a:xfrm>
            <a:off x="4114800" y="3295650"/>
            <a:ext cx="4343400" cy="163830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smtClean="0">
                <a:latin typeface="Arial" pitchFamily="34" charset="0"/>
                <a:cs typeface="Arial" pitchFamily="34" charset="0"/>
              </a:rPr>
              <a:t>chuếnh choáng</a:t>
            </a:r>
            <a:endParaRPr lang="en-US">
              <a:latin typeface="Arial" pitchFamily="34" charset="0"/>
              <a:cs typeface="Arial" pitchFamily="34" charset="0"/>
            </a:endParaRPr>
          </a:p>
        </p:txBody>
      </p:sp>
      <p:sp>
        <p:nvSpPr>
          <p:cNvPr id="22" name="Title 1"/>
          <p:cNvSpPr txBox="1">
            <a:spLocks/>
          </p:cNvSpPr>
          <p:nvPr/>
        </p:nvSpPr>
        <p:spPr>
          <a:xfrm>
            <a:off x="1752600" y="4286250"/>
            <a:ext cx="1524000" cy="95250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smtClean="0">
                <a:latin typeface="Arial" pitchFamily="34" charset="0"/>
                <a:cs typeface="Arial" pitchFamily="34" charset="0"/>
              </a:rPr>
              <a:t>ooc </a:t>
            </a:r>
            <a:endParaRPr lang="en-US">
              <a:latin typeface="Arial" pitchFamily="34" charset="0"/>
              <a:cs typeface="Arial" pitchFamily="34" charset="0"/>
            </a:endParaRPr>
          </a:p>
        </p:txBody>
      </p:sp>
      <p:cxnSp>
        <p:nvCxnSpPr>
          <p:cNvPr id="23" name="Straight Arrow Connector 22"/>
          <p:cNvCxnSpPr/>
          <p:nvPr/>
        </p:nvCxnSpPr>
        <p:spPr>
          <a:xfrm>
            <a:off x="3118338" y="4872404"/>
            <a:ext cx="9144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Title 1"/>
          <p:cNvSpPr txBox="1">
            <a:spLocks/>
          </p:cNvSpPr>
          <p:nvPr/>
        </p:nvSpPr>
        <p:spPr>
          <a:xfrm>
            <a:off x="4126522" y="3981450"/>
            <a:ext cx="4343400" cy="163830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smtClean="0">
                <a:latin typeface="Arial" pitchFamily="34" charset="0"/>
                <a:cs typeface="Arial" pitchFamily="34" charset="0"/>
              </a:rPr>
              <a:t>voọc</a:t>
            </a:r>
            <a:endParaRPr lang="en-US">
              <a:latin typeface="Arial" pitchFamily="34" charset="0"/>
              <a:cs typeface="Arial" pitchFamily="34" charset="0"/>
            </a:endParaRPr>
          </a:p>
        </p:txBody>
      </p:sp>
    </p:spTree>
    <p:extLst>
      <p:ext uri="{BB962C8B-B14F-4D97-AF65-F5344CB8AC3E}">
        <p14:creationId xmlns:p14="http://schemas.microsoft.com/office/powerpoint/2010/main" val="403824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left)">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left)">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left)">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left)">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wipe(left)">
                                      <p:cBhvr>
                                        <p:cTn id="87" dur="500"/>
                                        <p:tgtEl>
                                          <p:spTgt spid="20"/>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wipe(left)">
                                      <p:cBhvr>
                                        <p:cTn id="92" dur="500"/>
                                        <p:tgtEl>
                                          <p:spTgt spid="21"/>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wipe(left)">
                                      <p:cBhvr>
                                        <p:cTn id="97" dur="500"/>
                                        <p:tgtEl>
                                          <p:spTgt spid="22"/>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left)">
                                      <p:cBhvr>
                                        <p:cTn id="102" dur="500"/>
                                        <p:tgtEl>
                                          <p:spTgt spid="23"/>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wipe(left)">
                                      <p:cBhvr>
                                        <p:cTn id="10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9" grpId="0"/>
      <p:bldP spid="10" grpId="0"/>
      <p:bldP spid="12" grpId="0"/>
      <p:bldP spid="13" grpId="0"/>
      <p:bldP spid="15" grpId="0"/>
      <p:bldP spid="16" grpId="0"/>
      <p:bldP spid="18" grpId="0"/>
      <p:bldP spid="19" grpId="0"/>
      <p:bldP spid="21" grpId="0"/>
      <p:bldP spid="22"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6256" y="572965"/>
            <a:ext cx="8853054" cy="4647293"/>
          </a:xfrm>
          <a:prstGeom prst="rect">
            <a:avLst/>
          </a:prstGeom>
          <a:no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Mừng xuân, các con vật trong rừng tổ chức một cuộc thi tài năng. Đúng như chương trình đã niêm yết, cuộc thi mở đầu bằng tiết mục của chim yểng. Yểng nhoẻn miệng cười rồi bắt chước tiếng của một số loài vật. Tiếp theo là ca khúc “ngoao ngoao” của mèo rừng. Gõ kiến chỉ trong nháy mắt đã khoét được cái tổ xinh xắn. Chim công khiến khán giả say mê, chuếnh choáng vì điệu múa tuyệt đẹp. Voọc xám với tiết mục đu cây điêu luyện làm tất cả trầm trồ thích thú.</a:t>
            </a:r>
          </a:p>
          <a:p>
            <a:pPr algn="just">
              <a:spcAft>
                <a:spcPts val="600"/>
              </a:spcAft>
            </a:pPr>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Các con vật đều xứng đáng nhận phần thưởng.</a:t>
            </a:r>
          </a:p>
          <a:p>
            <a:pPr algn="r"/>
            <a:r>
              <a:rPr lang="en-US" sz="2600" smtClean="0">
                <a:latin typeface="Arial" pitchFamily="34" charset="0"/>
                <a:ea typeface="Arial-Rounded" pitchFamily="34" charset="0"/>
                <a:cs typeface="Arial" pitchFamily="34" charset="0"/>
              </a:rPr>
              <a:t>(Lâm Anh)</a:t>
            </a:r>
            <a:endParaRPr lang="en-US" sz="2600">
              <a:latin typeface="Arial" pitchFamily="34" charset="0"/>
              <a:ea typeface="Arial-Rounded" pitchFamily="34" charset="0"/>
              <a:cs typeface="Arial" pitchFamily="34" charset="0"/>
            </a:endParaRPr>
          </a:p>
        </p:txBody>
      </p:sp>
      <p:sp>
        <p:nvSpPr>
          <p:cNvPr id="6" name="TextBox 5"/>
          <p:cNvSpPr txBox="1"/>
          <p:nvPr/>
        </p:nvSpPr>
        <p:spPr>
          <a:xfrm>
            <a:off x="1584614" y="33057"/>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Cuộc thi tài năng rừng xanh</a:t>
            </a:r>
            <a:endParaRPr lang="en-US" sz="2800" b="1">
              <a:latin typeface="Arial" pitchFamily="34" charset="0"/>
              <a:ea typeface="Arial-Rounded" pitchFamily="34" charset="0"/>
              <a:cs typeface="Arial" pitchFamily="34" charset="0"/>
            </a:endParaRPr>
          </a:p>
        </p:txBody>
      </p:sp>
      <p:sp>
        <p:nvSpPr>
          <p:cNvPr id="7" name="TextBox 6"/>
          <p:cNvSpPr txBox="1"/>
          <p:nvPr/>
        </p:nvSpPr>
        <p:spPr>
          <a:xfrm>
            <a:off x="152400" y="439819"/>
            <a:ext cx="8853054" cy="4647293"/>
          </a:xfrm>
          <a:prstGeom prst="rect">
            <a:avLst/>
          </a:prstGeom>
          <a:solidFill>
            <a:schemeClr val="bg1"/>
          </a:solid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Mừng xuân, các con vật trong rừng tổ chức một cuộc thi tài năng.</a:t>
            </a:r>
            <a:r>
              <a:rPr lang="en-US" sz="2600" smtClean="0">
                <a:solidFill>
                  <a:srgbClr val="FF0000"/>
                </a:solidFill>
                <a:latin typeface="Arial" pitchFamily="34" charset="0"/>
                <a:ea typeface="Arial-Rounded" pitchFamily="34" charset="0"/>
                <a:cs typeface="Arial" pitchFamily="34" charset="0"/>
              </a:rPr>
              <a:t>//</a:t>
            </a:r>
            <a:r>
              <a:rPr lang="en-US" sz="2600" smtClean="0">
                <a:latin typeface="Arial" pitchFamily="34" charset="0"/>
                <a:ea typeface="Arial-Rounded" pitchFamily="34" charset="0"/>
                <a:cs typeface="Arial" pitchFamily="34" charset="0"/>
              </a:rPr>
              <a:t>Đúng </a:t>
            </a:r>
            <a:r>
              <a:rPr lang="en-US" sz="2600">
                <a:latin typeface="Arial" pitchFamily="34" charset="0"/>
                <a:ea typeface="Arial-Rounded" pitchFamily="34" charset="0"/>
                <a:cs typeface="Arial" pitchFamily="34" charset="0"/>
              </a:rPr>
              <a:t>như chương trình đã niêm yết, cuộc thi mở đầu bằng tiết mục của chim yểng</a:t>
            </a:r>
            <a:r>
              <a:rPr lang="en-US" sz="2600" smtClean="0">
                <a:latin typeface="Arial" pitchFamily="34" charset="0"/>
                <a:ea typeface="Arial-Rounded" pitchFamily="34" charset="0"/>
                <a:cs typeface="Arial" pitchFamily="34" charset="0"/>
              </a:rPr>
              <a:t>.</a:t>
            </a:r>
            <a:r>
              <a:rPr lang="en-US" sz="2600" smtClean="0">
                <a:solidFill>
                  <a:srgbClr val="FF0000"/>
                </a:solidFill>
                <a:latin typeface="Arial" pitchFamily="34" charset="0"/>
                <a:ea typeface="Arial-Rounded" pitchFamily="34" charset="0"/>
                <a:cs typeface="Arial" pitchFamily="34" charset="0"/>
              </a:rPr>
              <a:t>//</a:t>
            </a:r>
            <a:r>
              <a:rPr lang="en-US" sz="2600" smtClean="0">
                <a:latin typeface="Arial" pitchFamily="34" charset="0"/>
                <a:ea typeface="Arial-Rounded" pitchFamily="34" charset="0"/>
                <a:cs typeface="Arial" pitchFamily="34" charset="0"/>
              </a:rPr>
              <a:t>Yểng </a:t>
            </a:r>
            <a:r>
              <a:rPr lang="en-US" sz="2600">
                <a:latin typeface="Arial" pitchFamily="34" charset="0"/>
                <a:ea typeface="Arial-Rounded" pitchFamily="34" charset="0"/>
                <a:cs typeface="Arial" pitchFamily="34" charset="0"/>
              </a:rPr>
              <a:t>nhoẻn miệng cười rồi bắt chước tiếng của một số loài vật</a:t>
            </a:r>
            <a:r>
              <a:rPr lang="en-US" sz="2600" smtClean="0">
                <a:latin typeface="Arial" pitchFamily="34" charset="0"/>
                <a:ea typeface="Arial-Rounded" pitchFamily="34" charset="0"/>
                <a:cs typeface="Arial" pitchFamily="34" charset="0"/>
              </a:rPr>
              <a:t>.</a:t>
            </a:r>
            <a:r>
              <a:rPr lang="en-US" sz="2600" smtClean="0">
                <a:solidFill>
                  <a:srgbClr val="FF0000"/>
                </a:solidFill>
                <a:latin typeface="Arial" pitchFamily="34" charset="0"/>
                <a:ea typeface="Arial-Rounded" pitchFamily="34" charset="0"/>
                <a:cs typeface="Arial" pitchFamily="34" charset="0"/>
              </a:rPr>
              <a:t>//</a:t>
            </a:r>
            <a:r>
              <a:rPr lang="en-US" sz="2600" smtClean="0">
                <a:latin typeface="Arial" pitchFamily="34" charset="0"/>
                <a:ea typeface="Arial-Rounded" pitchFamily="34" charset="0"/>
                <a:cs typeface="Arial" pitchFamily="34" charset="0"/>
              </a:rPr>
              <a:t>Tiếp theo là ca khúc “ngoao ngoao” của mèo rừng.</a:t>
            </a:r>
            <a:r>
              <a:rPr lang="en-US" sz="2600" smtClean="0">
                <a:solidFill>
                  <a:srgbClr val="FF0000"/>
                </a:solidFill>
                <a:latin typeface="Arial" pitchFamily="34" charset="0"/>
                <a:ea typeface="Arial-Rounded" pitchFamily="34" charset="0"/>
                <a:cs typeface="Arial" pitchFamily="34" charset="0"/>
              </a:rPr>
              <a:t>//</a:t>
            </a:r>
            <a:r>
              <a:rPr lang="en-US" sz="2600" smtClean="0">
                <a:latin typeface="Arial" pitchFamily="34" charset="0"/>
                <a:ea typeface="Arial-Rounded" pitchFamily="34" charset="0"/>
                <a:cs typeface="Arial" pitchFamily="34" charset="0"/>
              </a:rPr>
              <a:t>Gõ kiến chỉ trong nháy mắt đã khoét được cái tổ xinh xắn.</a:t>
            </a:r>
            <a:r>
              <a:rPr lang="en-US" sz="2600" smtClean="0">
                <a:solidFill>
                  <a:srgbClr val="FF0000"/>
                </a:solidFill>
                <a:latin typeface="Arial" pitchFamily="34" charset="0"/>
                <a:ea typeface="Arial-Rounded" pitchFamily="34" charset="0"/>
                <a:cs typeface="Arial" pitchFamily="34" charset="0"/>
              </a:rPr>
              <a:t>//</a:t>
            </a:r>
            <a:r>
              <a:rPr lang="en-US" sz="2600" smtClean="0">
                <a:latin typeface="Arial" pitchFamily="34" charset="0"/>
                <a:ea typeface="Arial-Rounded" pitchFamily="34" charset="0"/>
                <a:cs typeface="Arial" pitchFamily="34" charset="0"/>
              </a:rPr>
              <a:t>Chim công khiến khán giả say mê, chuếnh choáng vì điệu múa tuyệt đẹp.</a:t>
            </a:r>
            <a:r>
              <a:rPr lang="en-US" sz="2600" smtClean="0">
                <a:solidFill>
                  <a:srgbClr val="FF0000"/>
                </a:solidFill>
                <a:latin typeface="Arial" pitchFamily="34" charset="0"/>
                <a:ea typeface="Arial-Rounded" pitchFamily="34" charset="0"/>
                <a:cs typeface="Arial" pitchFamily="34" charset="0"/>
              </a:rPr>
              <a:t>//</a:t>
            </a:r>
            <a:r>
              <a:rPr lang="en-US" sz="2600">
                <a:latin typeface="Arial" pitchFamily="34" charset="0"/>
                <a:ea typeface="Arial-Rounded" pitchFamily="34" charset="0"/>
                <a:cs typeface="Arial" pitchFamily="34" charset="0"/>
              </a:rPr>
              <a:t>Voọc xám với tiết mục đu cây điêu luyện làm tất cả trầm trồ thích thú</a:t>
            </a:r>
            <a:r>
              <a:rPr lang="en-US" sz="2600" smtClean="0">
                <a:latin typeface="Arial" pitchFamily="34" charset="0"/>
                <a:ea typeface="Arial-Rounded" pitchFamily="34" charset="0"/>
                <a:cs typeface="Arial" pitchFamily="34" charset="0"/>
              </a:rPr>
              <a:t>.</a:t>
            </a:r>
            <a:r>
              <a:rPr lang="en-US" sz="2600" smtClean="0">
                <a:solidFill>
                  <a:srgbClr val="FF0000"/>
                </a:solidFill>
                <a:latin typeface="Arial" pitchFamily="34" charset="0"/>
                <a:ea typeface="Arial-Rounded" pitchFamily="34" charset="0"/>
                <a:cs typeface="Arial" pitchFamily="34" charset="0"/>
              </a:rPr>
              <a:t>//</a:t>
            </a:r>
            <a:endParaRPr lang="en-US" sz="2600" smtClean="0">
              <a:latin typeface="Arial" pitchFamily="34" charset="0"/>
              <a:ea typeface="Arial-Rounded" pitchFamily="34" charset="0"/>
              <a:cs typeface="Arial" pitchFamily="34" charset="0"/>
            </a:endParaRPr>
          </a:p>
          <a:p>
            <a:pPr algn="just">
              <a:spcAft>
                <a:spcPts val="600"/>
              </a:spcAft>
            </a:pPr>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Các con vật đều xứng đáng nhận phần thưởng.</a:t>
            </a:r>
            <a:r>
              <a:rPr lang="en-US" sz="2600" smtClean="0">
                <a:solidFill>
                  <a:srgbClr val="FF0000"/>
                </a:solidFill>
                <a:latin typeface="Arial" pitchFamily="34" charset="0"/>
                <a:ea typeface="Arial-Rounded" pitchFamily="34" charset="0"/>
                <a:cs typeface="Arial" pitchFamily="34" charset="0"/>
              </a:rPr>
              <a:t>//</a:t>
            </a:r>
            <a:endParaRPr lang="en-US" sz="2600" smtClean="0">
              <a:latin typeface="Arial" pitchFamily="34" charset="0"/>
              <a:ea typeface="Arial-Rounded" pitchFamily="34" charset="0"/>
              <a:cs typeface="Arial" pitchFamily="34" charset="0"/>
            </a:endParaRPr>
          </a:p>
          <a:p>
            <a:pPr algn="r"/>
            <a:r>
              <a:rPr lang="en-US" sz="2600" smtClean="0">
                <a:latin typeface="Arial" pitchFamily="34" charset="0"/>
                <a:ea typeface="Arial-Rounded" pitchFamily="34" charset="0"/>
                <a:cs typeface="Arial" pitchFamily="34" charset="0"/>
              </a:rPr>
              <a:t>(Lâm Anh)</a:t>
            </a:r>
            <a:endParaRPr lang="en-US" sz="26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990789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1740" y="590550"/>
            <a:ext cx="8407461" cy="4524194"/>
          </a:xfrm>
          <a:prstGeom prst="rect">
            <a:avLst/>
          </a:prstGeom>
          <a:noFill/>
        </p:spPr>
        <p:txBody>
          <a:bodyPr wrap="square" lIns="91318" tIns="45660" rIns="91318" bIns="45660" rtlCol="0">
            <a:spAutoFit/>
          </a:bodyPr>
          <a:lstStyle/>
          <a:p>
            <a:pPr algn="just"/>
            <a:r>
              <a:rPr lang="en-US" sz="3200" smtClean="0">
                <a:latin typeface="Arial" pitchFamily="34" charset="0"/>
                <a:ea typeface="Arial-Rounded" pitchFamily="34" charset="0"/>
                <a:cs typeface="Arial" pitchFamily="34" charset="0"/>
              </a:rPr>
              <a:t>	</a:t>
            </a:r>
            <a:r>
              <a:rPr lang="en-US" sz="3200">
                <a:latin typeface="Arial" pitchFamily="34" charset="0"/>
                <a:ea typeface="Arial-Rounded" pitchFamily="34" charset="0"/>
                <a:cs typeface="Arial" pitchFamily="34" charset="0"/>
              </a:rPr>
              <a:t> Mừng xuân, các con vật trong rừng tổ chức một cuộc thi tài năng. Đúng như chương trình đã niêm yết, cuộc thi mở đầu bằng tiết mục của chim yểng. Yểng nhoẻn miệng cười rồi bắt chước tiếng của một số loài vật. </a:t>
            </a:r>
            <a:r>
              <a:rPr lang="en-US" sz="3200" smtClean="0">
                <a:latin typeface="Arial" pitchFamily="34" charset="0"/>
                <a:ea typeface="Arial-Rounded" pitchFamily="34" charset="0"/>
                <a:cs typeface="Arial" pitchFamily="34" charset="0"/>
              </a:rPr>
              <a:t>Chim </a:t>
            </a:r>
            <a:r>
              <a:rPr lang="en-US" sz="3200">
                <a:latin typeface="Arial" pitchFamily="34" charset="0"/>
                <a:ea typeface="Arial-Rounded" pitchFamily="34" charset="0"/>
                <a:cs typeface="Arial" pitchFamily="34" charset="0"/>
              </a:rPr>
              <a:t>công khiến khán giả say mê, chuếnh choáng vì điệu múa tuyệt đẹp. Voọc xám với tiết mục đu cây điêu luyện làm tất cả trầm trồ thích thú.</a:t>
            </a:r>
          </a:p>
        </p:txBody>
      </p:sp>
      <p:sp>
        <p:nvSpPr>
          <p:cNvPr id="3" name="TextBox 2"/>
          <p:cNvSpPr txBox="1"/>
          <p:nvPr/>
        </p:nvSpPr>
        <p:spPr>
          <a:xfrm>
            <a:off x="2209800" y="57150"/>
            <a:ext cx="4419600" cy="584654"/>
          </a:xfrm>
          <a:prstGeom prst="rect">
            <a:avLst/>
          </a:prstGeom>
          <a:solidFill>
            <a:srgbClr val="D2ECB6"/>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Luyện đọc câu dài:</a:t>
            </a:r>
          </a:p>
        </p:txBody>
      </p:sp>
      <p:cxnSp>
        <p:nvCxnSpPr>
          <p:cNvPr id="5" name="Straight Connector 4"/>
          <p:cNvCxnSpPr/>
          <p:nvPr/>
        </p:nvCxnSpPr>
        <p:spPr>
          <a:xfrm flipH="1">
            <a:off x="3848100" y="69872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6324600" y="2114550"/>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9" name="Straight Connector 8"/>
          <p:cNvCxnSpPr/>
          <p:nvPr/>
        </p:nvCxnSpPr>
        <p:spPr>
          <a:xfrm flipH="1">
            <a:off x="8305800" y="641804"/>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6522830" y="1123950"/>
            <a:ext cx="98712" cy="435617"/>
            <a:chOff x="2590800" y="2272159"/>
            <a:chExt cx="98712" cy="435617"/>
          </a:xfrm>
        </p:grpSpPr>
        <p:cxnSp>
          <p:nvCxnSpPr>
            <p:cNvPr id="11" name="Straight Connector 10"/>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p:nvPr/>
        </p:nvCxnSpPr>
        <p:spPr>
          <a:xfrm flipH="1">
            <a:off x="5539154" y="1657350"/>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8001000" y="1647258"/>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3200400" y="21145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2731477" y="2640034"/>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501054" y="2640033"/>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2022231" y="3093427"/>
            <a:ext cx="98712" cy="435617"/>
            <a:chOff x="2590800" y="2272159"/>
            <a:chExt cx="98712" cy="435617"/>
          </a:xfrm>
        </p:grpSpPr>
        <p:cxnSp>
          <p:nvCxnSpPr>
            <p:cNvPr id="20" name="Straight Connector 19"/>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2" name="Straight Connector 21"/>
          <p:cNvCxnSpPr/>
          <p:nvPr/>
        </p:nvCxnSpPr>
        <p:spPr>
          <a:xfrm flipH="1">
            <a:off x="4214446" y="3098962"/>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3429000" y="3582063"/>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7696200" y="3571671"/>
            <a:ext cx="98712" cy="435617"/>
            <a:chOff x="2590800" y="2272159"/>
            <a:chExt cx="98712" cy="435617"/>
          </a:xfrm>
        </p:grpSpPr>
        <p:cxnSp>
          <p:nvCxnSpPr>
            <p:cNvPr id="25" name="Straight Connector 24"/>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7" name="Straight Connector 26"/>
          <p:cNvCxnSpPr/>
          <p:nvPr/>
        </p:nvCxnSpPr>
        <p:spPr>
          <a:xfrm flipH="1">
            <a:off x="1348154" y="4095750"/>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6858000" y="410520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3749388" y="4589043"/>
            <a:ext cx="98712" cy="435617"/>
            <a:chOff x="2590800" y="2272159"/>
            <a:chExt cx="98712" cy="435617"/>
          </a:xfrm>
        </p:grpSpPr>
        <p:cxnSp>
          <p:nvCxnSpPr>
            <p:cNvPr id="30" name="Straight Connector 29"/>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par>
                                <p:cTn id="31" presetID="10"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par>
                                <p:cTn id="34" presetID="10" presetClass="entr" presetSubtype="0"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par>
                                <p:cTn id="37" presetID="10"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par>
                                <p:cTn id="40" presetID="10" presetClass="entr" presetSubtype="0"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par>
                                <p:cTn id="43" presetID="10" presetClass="entr" presetSubtype="0"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par>
                                <p:cTn id="46" presetID="10" presetClass="entr" presetSubtype="0" fill="hold"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par>
                                <p:cTn id="49" presetID="10" presetClass="entr" presetSubtype="0"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par>
                                <p:cTn id="52" presetID="10" presetClass="entr" presetSubtype="0" fill="hold"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500"/>
                                        <p:tgtEl>
                                          <p:spTgt spid="28"/>
                                        </p:tgtEl>
                                      </p:cBhvr>
                                    </p:animEffect>
                                  </p:childTnLst>
                                </p:cTn>
                              </p:par>
                              <p:par>
                                <p:cTn id="55" presetID="10" presetClass="entr" presetSubtype="0" fill="hold" nodeType="with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720" y="-247649"/>
            <a:ext cx="527050" cy="4362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4114770"/>
            <a:ext cx="527050" cy="533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0" y="2247840"/>
            <a:ext cx="381000" cy="400110"/>
          </a:xfrm>
          <a:prstGeom prst="rect">
            <a:avLst/>
          </a:prstGeom>
          <a:noFill/>
        </p:spPr>
        <p:txBody>
          <a:bodyPr wrap="square" rtlCol="0">
            <a:spAutoFit/>
          </a:bodyPr>
          <a:lstStyle/>
          <a:p>
            <a:pPr algn="ctr"/>
            <a:r>
              <a:rPr lang="en-US" sz="2000" b="1" smtClean="0">
                <a:latin typeface="Arial" pitchFamily="34" charset="0"/>
                <a:cs typeface="Arial" pitchFamily="34" charset="0"/>
              </a:rPr>
              <a:t>1</a:t>
            </a:r>
            <a:endParaRPr lang="en-US" sz="2000" b="1">
              <a:latin typeface="Arial" pitchFamily="34" charset="0"/>
              <a:cs typeface="Arial" pitchFamily="34" charset="0"/>
            </a:endParaRPr>
          </a:p>
        </p:txBody>
      </p:sp>
      <p:sp>
        <p:nvSpPr>
          <p:cNvPr id="14" name="TextBox 13"/>
          <p:cNvSpPr txBox="1"/>
          <p:nvPr/>
        </p:nvSpPr>
        <p:spPr>
          <a:xfrm>
            <a:off x="952500" y="4248120"/>
            <a:ext cx="381000" cy="400110"/>
          </a:xfrm>
          <a:prstGeom prst="rect">
            <a:avLst/>
          </a:prstGeom>
          <a:noFill/>
        </p:spPr>
        <p:txBody>
          <a:bodyPr wrap="square" rtlCol="0">
            <a:spAutoFit/>
          </a:bodyPr>
          <a:lstStyle/>
          <a:p>
            <a:pPr algn="ctr"/>
            <a:r>
              <a:rPr lang="en-US" sz="2000" b="1" smtClean="0">
                <a:latin typeface="Arial" pitchFamily="34" charset="0"/>
                <a:cs typeface="Arial" pitchFamily="34" charset="0"/>
              </a:rPr>
              <a:t>2</a:t>
            </a:r>
            <a:endParaRPr lang="en-US" sz="2000" b="1">
              <a:latin typeface="Arial" pitchFamily="34" charset="0"/>
              <a:cs typeface="Arial" pitchFamily="34" charset="0"/>
            </a:endParaRPr>
          </a:p>
        </p:txBody>
      </p:sp>
      <p:sp>
        <p:nvSpPr>
          <p:cNvPr id="8" name="TextBox 7"/>
          <p:cNvSpPr txBox="1"/>
          <p:nvPr/>
        </p:nvSpPr>
        <p:spPr>
          <a:xfrm>
            <a:off x="1584614" y="137803"/>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Cuộc thi tài năng rừng xanh</a:t>
            </a:r>
            <a:endParaRPr lang="en-US" sz="2800" b="1">
              <a:latin typeface="Arial" pitchFamily="34" charset="0"/>
              <a:ea typeface="Arial-Rounded" pitchFamily="34" charset="0"/>
              <a:cs typeface="Arial" pitchFamily="34" charset="0"/>
            </a:endParaRPr>
          </a:p>
        </p:txBody>
      </p:sp>
      <p:sp>
        <p:nvSpPr>
          <p:cNvPr id="11" name="TextBox 10"/>
          <p:cNvSpPr txBox="1"/>
          <p:nvPr/>
        </p:nvSpPr>
        <p:spPr>
          <a:xfrm>
            <a:off x="481134" y="572965"/>
            <a:ext cx="8538175" cy="4647293"/>
          </a:xfrm>
          <a:prstGeom prst="rect">
            <a:avLst/>
          </a:prstGeom>
          <a:no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Mừng xuân, các con vật trong rừng tổ chức một cuộc thi tài năng. Đúng như chương trình đã niêm yết, cuộc thi mở đầu bằng tiết mục của chim yểng. Yểng nhoẻn miệng cười rồi bắt chước tiếng của một số loài vật. Tiếp theo là ca khúc “ngoao ngoao” của mèo rừng. Gõ kiến chỉ trong nháy mắt đã khoét được cái tổ xinh xắn. Chim công khiến khán giả say mê, chuếnh choáng vì điệu múa tuyệt đẹp. Voọc xám với tiết mục đu cây điêu luyện làm tất cả trầm trồ thích thú.</a:t>
            </a:r>
          </a:p>
          <a:p>
            <a:pPr algn="just">
              <a:spcAft>
                <a:spcPts val="600"/>
              </a:spcAft>
            </a:pPr>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Các con vật đều xứng đáng nhận phần thưởng.</a:t>
            </a:r>
          </a:p>
          <a:p>
            <a:pPr algn="r"/>
            <a:r>
              <a:rPr lang="en-US" sz="2600" smtClean="0">
                <a:latin typeface="Arial" pitchFamily="34" charset="0"/>
                <a:ea typeface="Arial-Rounded" pitchFamily="34" charset="0"/>
                <a:cs typeface="Arial" pitchFamily="34" charset="0"/>
              </a:rPr>
              <a:t>(Lâm Anh)</a:t>
            </a:r>
            <a:endParaRPr lang="en-US" sz="26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035" y="590550"/>
            <a:ext cx="8229600" cy="857250"/>
          </a:xfrm>
        </p:spPr>
        <p:txBody>
          <a:bodyPr>
            <a:normAutofit/>
          </a:bodyPr>
          <a:lstStyle/>
          <a:p>
            <a:r>
              <a:rPr lang="en-US" sz="4000">
                <a:latin typeface="Arial" pitchFamily="34" charset="0"/>
                <a:cs typeface="Arial" pitchFamily="34" charset="0"/>
              </a:rPr>
              <a:t>Giải nghĩa từ khó:</a:t>
            </a:r>
          </a:p>
        </p:txBody>
      </p:sp>
    </p:spTree>
    <p:extLst>
      <p:ext uri="{BB962C8B-B14F-4D97-AF65-F5344CB8AC3E}">
        <p14:creationId xmlns:p14="http://schemas.microsoft.com/office/powerpoint/2010/main" val="21660389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76600" y="419099"/>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chim yểng</a:t>
            </a:r>
            <a:endParaRPr lang="en-US" sz="3600">
              <a:latin typeface="Arial" pitchFamily="34" charset="0"/>
              <a:cs typeface="Arial" pitchFamily="34" charset="0"/>
            </a:endParaRPr>
          </a:p>
        </p:txBody>
      </p:sp>
      <p:pic>
        <p:nvPicPr>
          <p:cNvPr id="1026" name="Picture 2" descr="Chim Yểng biết nói tiếng người không? Cách huấn luyện như thế nà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1276349"/>
            <a:ext cx="4911402" cy="329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8551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76600" y="419099"/>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mèo rừng</a:t>
            </a:r>
            <a:endParaRPr lang="en-US" sz="3600">
              <a:latin typeface="Arial" pitchFamily="34" charset="0"/>
              <a:cs typeface="Arial" pitchFamily="34" charset="0"/>
            </a:endParaRPr>
          </a:p>
        </p:txBody>
      </p:sp>
      <p:pic>
        <p:nvPicPr>
          <p:cNvPr id="2050" name="Picture 2" descr="Mèo rừng – Loài động vật nhỏ nhưng quý hiếm trên thế giớ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1719839"/>
            <a:ext cx="4495800" cy="29986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ìm hiểu về loài mèo rừng: đặc điểm, phân bố và thực trạng hiện n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700788"/>
            <a:ext cx="3979449" cy="3017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508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 name="Picture 20" descr="Pileated Woodpecker - eBird"/>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616" t="5588" b="9160"/>
          <a:stretch/>
        </p:blipFill>
        <p:spPr bwMode="auto">
          <a:xfrm>
            <a:off x="1503452" y="1195806"/>
            <a:ext cx="5993116" cy="362657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8920" y="213937"/>
            <a:ext cx="3455987"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3452" y="1167231"/>
            <a:ext cx="1981200" cy="185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6593" y="1167231"/>
            <a:ext cx="1974850" cy="185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18543" y="1167231"/>
            <a:ext cx="1974850" cy="185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a:hlinkClick r:id="rId10"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03452" y="3030559"/>
            <a:ext cx="1981200" cy="187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Picture 15">
            <a:hlinkClick r:id="rId12" action="ppaction://hlinksldjump"/>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06593" y="3036909"/>
            <a:ext cx="1974850" cy="186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0" name="Picture 16">
            <a:hlinkClick r:id="rId14" action="ppaction://hlinksldjump"/>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15368" y="3036909"/>
            <a:ext cx="1981200" cy="186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5" name="Picture 2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696200" y="2083905"/>
            <a:ext cx="1219200"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261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45"/>
                                        </p:tgtEl>
                                        <p:attrNameLst>
                                          <p:attrName>style.visibility</p:attrName>
                                        </p:attrNameLst>
                                      </p:cBhvr>
                                      <p:to>
                                        <p:strVal val="visible"/>
                                      </p:to>
                                    </p:set>
                                    <p:animEffect transition="in" filter="fade">
                                      <p:cBhvr>
                                        <p:cTn id="7" dur="500"/>
                                        <p:tgtEl>
                                          <p:spTgt spid="104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03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1035"/>
                                        </p:tgtEl>
                                      </p:cBhvr>
                                    </p:animEffect>
                                    <p:set>
                                      <p:cBhvr>
                                        <p:cTn id="13" dur="1" fill="hold">
                                          <p:stCondLst>
                                            <p:cond delay="499"/>
                                          </p:stCondLst>
                                        </p:cTn>
                                        <p:tgtEl>
                                          <p:spTgt spid="1035"/>
                                        </p:tgtEl>
                                        <p:attrNameLst>
                                          <p:attrName>style.visibility</p:attrName>
                                        </p:attrNameLst>
                                      </p:cBhvr>
                                      <p:to>
                                        <p:strVal val="hidden"/>
                                      </p:to>
                                    </p:set>
                                  </p:childTnLst>
                                </p:cTn>
                              </p:par>
                            </p:childTnLst>
                          </p:cTn>
                        </p:par>
                      </p:childTnLst>
                    </p:cTn>
                  </p:par>
                </p:childTnLst>
              </p:cTn>
              <p:nextCondLst>
                <p:cond evt="onClick" delay="0">
                  <p:tgtEl>
                    <p:spTgt spid="1035"/>
                  </p:tgtEl>
                </p:cond>
              </p:nextCondLst>
            </p:seq>
            <p:seq concurrent="1" nextAc="seek">
              <p:cTn id="14" restart="whenNotActive" fill="hold" evtFilter="cancelBubble" nodeType="interactiveSeq">
                <p:stCondLst>
                  <p:cond evt="onClick" delay="0">
                    <p:tgtEl>
                      <p:spTgt spid="103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1036"/>
                                        </p:tgtEl>
                                      </p:cBhvr>
                                    </p:animEffect>
                                    <p:set>
                                      <p:cBhvr>
                                        <p:cTn id="19" dur="1" fill="hold">
                                          <p:stCondLst>
                                            <p:cond delay="499"/>
                                          </p:stCondLst>
                                        </p:cTn>
                                        <p:tgtEl>
                                          <p:spTgt spid="1036"/>
                                        </p:tgtEl>
                                        <p:attrNameLst>
                                          <p:attrName>style.visibility</p:attrName>
                                        </p:attrNameLst>
                                      </p:cBhvr>
                                      <p:to>
                                        <p:strVal val="hidden"/>
                                      </p:to>
                                    </p:set>
                                  </p:childTnLst>
                                </p:cTn>
                              </p:par>
                            </p:childTnLst>
                          </p:cTn>
                        </p:par>
                      </p:childTnLst>
                    </p:cTn>
                  </p:par>
                </p:childTnLst>
              </p:cTn>
              <p:nextCondLst>
                <p:cond evt="onClick" delay="0">
                  <p:tgtEl>
                    <p:spTgt spid="1036"/>
                  </p:tgtEl>
                </p:cond>
              </p:nextCondLst>
            </p:seq>
            <p:seq concurrent="1" nextAc="seek">
              <p:cTn id="20" restart="whenNotActive" fill="hold" evtFilter="cancelBubble" nodeType="interactiveSeq">
                <p:stCondLst>
                  <p:cond evt="onClick" delay="0">
                    <p:tgtEl>
                      <p:spTgt spid="103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037"/>
                                        </p:tgtEl>
                                      </p:cBhvr>
                                    </p:animEffect>
                                    <p:set>
                                      <p:cBhvr>
                                        <p:cTn id="25" dur="1" fill="hold">
                                          <p:stCondLst>
                                            <p:cond delay="499"/>
                                          </p:stCondLst>
                                        </p:cTn>
                                        <p:tgtEl>
                                          <p:spTgt spid="1037"/>
                                        </p:tgtEl>
                                        <p:attrNameLst>
                                          <p:attrName>style.visibility</p:attrName>
                                        </p:attrNameLst>
                                      </p:cBhvr>
                                      <p:to>
                                        <p:strVal val="hidden"/>
                                      </p:to>
                                    </p:set>
                                  </p:childTnLst>
                                </p:cTn>
                              </p:par>
                            </p:childTnLst>
                          </p:cTn>
                        </p:par>
                      </p:childTnLst>
                    </p:cTn>
                  </p:par>
                </p:childTnLst>
              </p:cTn>
              <p:nextCondLst>
                <p:cond evt="onClick" delay="0">
                  <p:tgtEl>
                    <p:spTgt spid="1037"/>
                  </p:tgtEl>
                </p:cond>
              </p:nextCondLst>
            </p:seq>
            <p:seq concurrent="1" nextAc="seek">
              <p:cTn id="26" restart="whenNotActive" fill="hold" evtFilter="cancelBubble" nodeType="interactiveSeq">
                <p:stCondLst>
                  <p:cond evt="onClick" delay="0">
                    <p:tgtEl>
                      <p:spTgt spid="1038"/>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038"/>
                                        </p:tgtEl>
                                      </p:cBhvr>
                                    </p:animEffect>
                                    <p:set>
                                      <p:cBhvr>
                                        <p:cTn id="31" dur="1" fill="hold">
                                          <p:stCondLst>
                                            <p:cond delay="499"/>
                                          </p:stCondLst>
                                        </p:cTn>
                                        <p:tgtEl>
                                          <p:spTgt spid="1038"/>
                                        </p:tgtEl>
                                        <p:attrNameLst>
                                          <p:attrName>style.visibility</p:attrName>
                                        </p:attrNameLst>
                                      </p:cBhvr>
                                      <p:to>
                                        <p:strVal val="hidden"/>
                                      </p:to>
                                    </p:set>
                                  </p:childTnLst>
                                </p:cTn>
                              </p:par>
                            </p:childTnLst>
                          </p:cTn>
                        </p:par>
                      </p:childTnLst>
                    </p:cTn>
                  </p:par>
                </p:childTnLst>
              </p:cTn>
              <p:nextCondLst>
                <p:cond evt="onClick" delay="0">
                  <p:tgtEl>
                    <p:spTgt spid="1038"/>
                  </p:tgtEl>
                </p:cond>
              </p:nextCondLst>
            </p:seq>
            <p:seq concurrent="1" nextAc="seek">
              <p:cTn id="32" restart="whenNotActive" fill="hold" evtFilter="cancelBubble" nodeType="interactiveSeq">
                <p:stCondLst>
                  <p:cond evt="onClick" delay="0">
                    <p:tgtEl>
                      <p:spTgt spid="1039"/>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039"/>
                                        </p:tgtEl>
                                      </p:cBhvr>
                                    </p:animEffect>
                                    <p:set>
                                      <p:cBhvr>
                                        <p:cTn id="37" dur="1" fill="hold">
                                          <p:stCondLst>
                                            <p:cond delay="499"/>
                                          </p:stCondLst>
                                        </p:cTn>
                                        <p:tgtEl>
                                          <p:spTgt spid="1039"/>
                                        </p:tgtEl>
                                        <p:attrNameLst>
                                          <p:attrName>style.visibility</p:attrName>
                                        </p:attrNameLst>
                                      </p:cBhvr>
                                      <p:to>
                                        <p:strVal val="hidden"/>
                                      </p:to>
                                    </p:set>
                                  </p:childTnLst>
                                </p:cTn>
                              </p:par>
                            </p:childTnLst>
                          </p:cTn>
                        </p:par>
                      </p:childTnLst>
                    </p:cTn>
                  </p:par>
                </p:childTnLst>
              </p:cTn>
              <p:nextCondLst>
                <p:cond evt="onClick" delay="0">
                  <p:tgtEl>
                    <p:spTgt spid="1039"/>
                  </p:tgtEl>
                </p:cond>
              </p:nextCondLst>
            </p:seq>
            <p:seq concurrent="1" nextAc="seek">
              <p:cTn id="38" restart="whenNotActive" fill="hold" evtFilter="cancelBubble" nodeType="interactiveSeq">
                <p:stCondLst>
                  <p:cond evt="onClick" delay="0">
                    <p:tgtEl>
                      <p:spTgt spid="1040"/>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1040"/>
                                        </p:tgtEl>
                                      </p:cBhvr>
                                    </p:animEffect>
                                    <p:set>
                                      <p:cBhvr>
                                        <p:cTn id="43" dur="1" fill="hold">
                                          <p:stCondLst>
                                            <p:cond delay="499"/>
                                          </p:stCondLst>
                                        </p:cTn>
                                        <p:tgtEl>
                                          <p:spTgt spid="1040"/>
                                        </p:tgtEl>
                                        <p:attrNameLst>
                                          <p:attrName>style.visibility</p:attrName>
                                        </p:attrNameLst>
                                      </p:cBhvr>
                                      <p:to>
                                        <p:strVal val="hidden"/>
                                      </p:to>
                                    </p:set>
                                  </p:childTnLst>
                                </p:cTn>
                              </p:par>
                            </p:childTnLst>
                          </p:cTn>
                        </p:par>
                      </p:childTnLst>
                    </p:cTn>
                  </p:par>
                </p:childTnLst>
              </p:cTn>
              <p:nextCondLst>
                <p:cond evt="onClick" delay="0">
                  <p:tgtEl>
                    <p:spTgt spid="1040"/>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47292" y="133350"/>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chim gõ kiến</a:t>
            </a:r>
            <a:endParaRPr lang="en-US" sz="3600">
              <a:latin typeface="Arial" pitchFamily="34" charset="0"/>
              <a:cs typeface="Arial" pitchFamily="34" charset="0"/>
            </a:endParaRPr>
          </a:p>
        </p:txBody>
      </p:sp>
      <p:pic>
        <p:nvPicPr>
          <p:cNvPr id="3074" name="Picture 2" descr="Vì sao chim gõ kiến gõ mãi mà không… nhức đầu? - Tuổi Trẻ On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9120" y="1123950"/>
            <a:ext cx="646676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4006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47292" y="133350"/>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chim công</a:t>
            </a:r>
            <a:endParaRPr lang="en-US" sz="3600">
              <a:latin typeface="Arial" pitchFamily="34" charset="0"/>
              <a:cs typeface="Arial" pitchFamily="34" charset="0"/>
            </a:endParaRPr>
          </a:p>
        </p:txBody>
      </p:sp>
      <p:pic>
        <p:nvPicPr>
          <p:cNvPr id="4098" name="Picture 2" descr="Chim công - đặc điểm sinh học - Thiên Đường Chi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990600"/>
            <a:ext cx="621792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2718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47292" y="133350"/>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voọc xám</a:t>
            </a:r>
            <a:endParaRPr lang="en-US" sz="3600">
              <a:latin typeface="Arial" pitchFamily="34" charset="0"/>
              <a:cs typeface="Arial" pitchFamily="34" charset="0"/>
            </a:endParaRPr>
          </a:p>
        </p:txBody>
      </p:sp>
      <p:pic>
        <p:nvPicPr>
          <p:cNvPr id="5122" name="Picture 2" descr="Voọc xám Đông Dương – Wikipedia tiếng Việ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46271" y="992886"/>
            <a:ext cx="3174197" cy="39624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Phayre's leaf monkey, Trachypithecus phayrei | Animals wild, Animals, Monk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983742"/>
            <a:ext cx="2645048" cy="397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2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62439" y="438150"/>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Niêm yết	:</a:t>
            </a:r>
            <a:endParaRPr lang="en-US" sz="3600">
              <a:latin typeface="Arial" pitchFamily="34" charset="0"/>
              <a:cs typeface="Arial" pitchFamily="34" charset="0"/>
            </a:endParaRPr>
          </a:p>
        </p:txBody>
      </p:sp>
      <p:sp>
        <p:nvSpPr>
          <p:cNvPr id="4" name="Title 1"/>
          <p:cNvSpPr txBox="1">
            <a:spLocks/>
          </p:cNvSpPr>
          <p:nvPr/>
        </p:nvSpPr>
        <p:spPr>
          <a:xfrm>
            <a:off x="2341685" y="713248"/>
            <a:ext cx="6649916"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smtClean="0">
                <a:latin typeface="Arial" pitchFamily="34" charset="0"/>
                <a:cs typeface="Arial" pitchFamily="34" charset="0"/>
              </a:rPr>
              <a:t>công bố chương trình cuộc thi để mọi người cùng biết.</a:t>
            </a:r>
            <a:endParaRPr lang="en-US" sz="3600">
              <a:latin typeface="Arial" pitchFamily="34" charset="0"/>
              <a:cs typeface="Arial" pitchFamily="34" charset="0"/>
            </a:endParaRPr>
          </a:p>
        </p:txBody>
      </p:sp>
      <p:sp>
        <p:nvSpPr>
          <p:cNvPr id="5" name="Title 1"/>
          <p:cNvSpPr txBox="1">
            <a:spLocks/>
          </p:cNvSpPr>
          <p:nvPr/>
        </p:nvSpPr>
        <p:spPr>
          <a:xfrm>
            <a:off x="362438" y="1668002"/>
            <a:ext cx="4209562"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Chuếnh choáng:</a:t>
            </a:r>
            <a:endParaRPr lang="en-US" sz="3600">
              <a:latin typeface="Arial" pitchFamily="34" charset="0"/>
              <a:cs typeface="Arial" pitchFamily="34" charset="0"/>
            </a:endParaRPr>
          </a:p>
        </p:txBody>
      </p:sp>
      <p:sp>
        <p:nvSpPr>
          <p:cNvPr id="6" name="Title 1"/>
          <p:cNvSpPr txBox="1">
            <a:spLocks/>
          </p:cNvSpPr>
          <p:nvPr/>
        </p:nvSpPr>
        <p:spPr>
          <a:xfrm>
            <a:off x="3886201" y="1668002"/>
            <a:ext cx="51054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latin typeface="Arial" pitchFamily="34" charset="0"/>
                <a:cs typeface="Arial" pitchFamily="34" charset="0"/>
              </a:rPr>
              <a:t>cảm giác không còn </a:t>
            </a:r>
            <a:endParaRPr lang="en-US" sz="3600">
              <a:latin typeface="Arial" pitchFamily="34" charset="0"/>
              <a:cs typeface="Arial" pitchFamily="34" charset="0"/>
            </a:endParaRPr>
          </a:p>
        </p:txBody>
      </p:sp>
      <p:sp>
        <p:nvSpPr>
          <p:cNvPr id="7" name="Title 1"/>
          <p:cNvSpPr txBox="1">
            <a:spLocks/>
          </p:cNvSpPr>
          <p:nvPr/>
        </p:nvSpPr>
        <p:spPr>
          <a:xfrm>
            <a:off x="2341684" y="2249026"/>
            <a:ext cx="6649917" cy="1922923"/>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smtClean="0">
                <a:latin typeface="Arial" pitchFamily="34" charset="0"/>
                <a:cs typeface="Arial" pitchFamily="34" charset="0"/>
              </a:rPr>
              <a:t>tỉnh táo giống như khi say của khán giả trước điệu múa tuyệt đẹp của chim công.</a:t>
            </a:r>
            <a:endParaRPr lang="en-US" sz="3600">
              <a:latin typeface="Arial" pitchFamily="34" charset="0"/>
              <a:cs typeface="Arial" pitchFamily="34" charset="0"/>
            </a:endParaRPr>
          </a:p>
        </p:txBody>
      </p:sp>
    </p:spTree>
    <p:extLst>
      <p:ext uri="{BB962C8B-B14F-4D97-AF65-F5344CB8AC3E}">
        <p14:creationId xmlns:p14="http://schemas.microsoft.com/office/powerpoint/2010/main" val="72177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62439" y="877427"/>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Trầm trồ	:</a:t>
            </a:r>
            <a:endParaRPr lang="en-US" sz="3600">
              <a:latin typeface="Arial" pitchFamily="34" charset="0"/>
              <a:cs typeface="Arial" pitchFamily="34" charset="0"/>
            </a:endParaRPr>
          </a:p>
        </p:txBody>
      </p:sp>
      <p:sp>
        <p:nvSpPr>
          <p:cNvPr id="4" name="Title 1"/>
          <p:cNvSpPr txBox="1">
            <a:spLocks/>
          </p:cNvSpPr>
          <p:nvPr/>
        </p:nvSpPr>
        <p:spPr>
          <a:xfrm>
            <a:off x="2341685" y="1152525"/>
            <a:ext cx="6649916"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smtClean="0">
                <a:latin typeface="Arial" pitchFamily="34" charset="0"/>
                <a:cs typeface="Arial" pitchFamily="34" charset="0"/>
              </a:rPr>
              <a:t>thốt ra lời khen với vẻ ngạc nhiên, thán phục.</a:t>
            </a:r>
            <a:endParaRPr lang="en-US" sz="3600">
              <a:latin typeface="Arial" pitchFamily="34" charset="0"/>
              <a:cs typeface="Arial" pitchFamily="34" charset="0"/>
            </a:endParaRPr>
          </a:p>
        </p:txBody>
      </p:sp>
      <p:sp>
        <p:nvSpPr>
          <p:cNvPr id="5" name="Title 1"/>
          <p:cNvSpPr txBox="1">
            <a:spLocks/>
          </p:cNvSpPr>
          <p:nvPr/>
        </p:nvSpPr>
        <p:spPr>
          <a:xfrm>
            <a:off x="362438" y="2107279"/>
            <a:ext cx="4209562"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Điêu luyện:</a:t>
            </a:r>
            <a:endParaRPr lang="en-US" sz="3600">
              <a:latin typeface="Arial" pitchFamily="34" charset="0"/>
              <a:cs typeface="Arial" pitchFamily="34" charset="0"/>
            </a:endParaRPr>
          </a:p>
        </p:txBody>
      </p:sp>
      <p:sp>
        <p:nvSpPr>
          <p:cNvPr id="7" name="Title 1"/>
          <p:cNvSpPr txBox="1">
            <a:spLocks/>
          </p:cNvSpPr>
          <p:nvPr/>
        </p:nvSpPr>
        <p:spPr>
          <a:xfrm>
            <a:off x="2819400" y="1868027"/>
            <a:ext cx="6172201" cy="1922923"/>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smtClean="0">
                <a:latin typeface="Arial" pitchFamily="34" charset="0"/>
                <a:cs typeface="Arial" pitchFamily="34" charset="0"/>
              </a:rPr>
              <a:t>đạt đến trình độ cao do trau dồi, luyện tập nhiều.</a:t>
            </a:r>
            <a:endParaRPr lang="en-US" sz="3600">
              <a:latin typeface="Arial" pitchFamily="34" charset="0"/>
              <a:cs typeface="Arial" pitchFamily="34" charset="0"/>
            </a:endParaRPr>
          </a:p>
        </p:txBody>
      </p:sp>
    </p:spTree>
    <p:extLst>
      <p:ext uri="{BB962C8B-B14F-4D97-AF65-F5344CB8AC3E}">
        <p14:creationId xmlns:p14="http://schemas.microsoft.com/office/powerpoint/2010/main" val="3157370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84614" y="137803"/>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Cuộc thi tài năng rừng xanh</a:t>
            </a:r>
            <a:endParaRPr lang="en-US" sz="2800" b="1">
              <a:latin typeface="Arial" pitchFamily="34" charset="0"/>
              <a:ea typeface="Arial-Rounded" pitchFamily="34" charset="0"/>
              <a:cs typeface="Arial" pitchFamily="34" charset="0"/>
            </a:endParaRPr>
          </a:p>
        </p:txBody>
      </p:sp>
      <p:sp>
        <p:nvSpPr>
          <p:cNvPr id="7" name="TextBox 6"/>
          <p:cNvSpPr txBox="1"/>
          <p:nvPr/>
        </p:nvSpPr>
        <p:spPr>
          <a:xfrm>
            <a:off x="166256" y="572965"/>
            <a:ext cx="8853054" cy="4647293"/>
          </a:xfrm>
          <a:prstGeom prst="rect">
            <a:avLst/>
          </a:prstGeom>
          <a:no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Mừng xuân, các con vật trong rừng tổ chức một cuộc thi tài năng. Đúng như chương trình đã niêm yết, cuộc thi mở đầu bằng tiết mục của chim yểng. Yểng nhoẻn miệng cười rồi bắt chước tiếng của một số loài vật. Tiếp theo là ca khúc “ngoao ngoao” của mèo rừng. Gõ kiến chỉ trong nháy mắt đã khoét được cái tổ xinh xắn. Chim công khiến khán giả say mê, chuếnh choáng vì điệu múa tuyệt đẹp. Voọc xám với tiết mục đu cây điêu luyện làm tất cả trầm trồ thích thú.</a:t>
            </a:r>
          </a:p>
          <a:p>
            <a:pPr algn="just">
              <a:spcAft>
                <a:spcPts val="600"/>
              </a:spcAft>
            </a:pPr>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Các con vật đều xứng đáng nhận phần thưởng.</a:t>
            </a:r>
          </a:p>
          <a:p>
            <a:pPr algn="r"/>
            <a:r>
              <a:rPr lang="en-US" sz="2600" smtClean="0">
                <a:latin typeface="Arial" pitchFamily="34" charset="0"/>
                <a:ea typeface="Arial-Rounded" pitchFamily="34" charset="0"/>
                <a:cs typeface="Arial" pitchFamily="34" charset="0"/>
              </a:rPr>
              <a:t>(Lâm Anh)</a:t>
            </a:r>
            <a:endParaRPr lang="en-US" sz="26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4807431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20182" b="30348"/>
          <a:stretch/>
        </p:blipFill>
        <p:spPr>
          <a:xfrm>
            <a:off x="3572846" y="4578682"/>
            <a:ext cx="1143000" cy="441037"/>
          </a:xfrm>
          <a:prstGeom prst="rect">
            <a:avLst/>
          </a:prstGeom>
        </p:spPr>
      </p:pic>
      <p:sp>
        <p:nvSpPr>
          <p:cNvPr id="6" name="TextBox 5"/>
          <p:cNvSpPr txBox="1"/>
          <p:nvPr/>
        </p:nvSpPr>
        <p:spPr>
          <a:xfrm>
            <a:off x="1584614" y="79188"/>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Cuộc thi tài năng rừng xanh</a:t>
            </a:r>
            <a:endParaRPr lang="en-US" sz="2800" b="1">
              <a:latin typeface="Arial" pitchFamily="34" charset="0"/>
              <a:ea typeface="Arial-Rounded" pitchFamily="34" charset="0"/>
              <a:cs typeface="Arial" pitchFamily="34" charset="0"/>
            </a:endParaRPr>
          </a:p>
        </p:txBody>
      </p:sp>
      <p:sp>
        <p:nvSpPr>
          <p:cNvPr id="7" name="TextBox 6"/>
          <p:cNvSpPr txBox="1"/>
          <p:nvPr/>
        </p:nvSpPr>
        <p:spPr>
          <a:xfrm>
            <a:off x="166256" y="514350"/>
            <a:ext cx="8853054" cy="4647293"/>
          </a:xfrm>
          <a:prstGeom prst="rect">
            <a:avLst/>
          </a:prstGeom>
          <a:no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Mừng xuân, các con vật trong rừng tổ chức một cuộc thi tài năng. Đúng như chương trình đã niêm yết, cuộc thi mở đầu bằng tiết mục của chim yểng. Yểng nhoẻn miệng cười rồi bắt chước tiếng của một số loài vật. Tiếp theo là ca khúc “ngoao ngoao” của mèo rừng. Gõ kiến chỉ trong nháy mắt đã khoét được cái tổ xinh xắn. Chim công khiến khán giả say mê, chuếnh choáng vì điệu múa tuyệt đẹp. Voọc xám với tiết mục đu cây điêu luyện làm tất cả trầm trồ thích thú.</a:t>
            </a:r>
          </a:p>
          <a:p>
            <a:pPr algn="just">
              <a:spcAft>
                <a:spcPts val="600"/>
              </a:spcAft>
            </a:pPr>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Các con vật đều xứng đáng nhận phần thưởng.</a:t>
            </a:r>
          </a:p>
          <a:p>
            <a:pPr algn="r"/>
            <a:r>
              <a:rPr lang="en-US" sz="2600" smtClean="0">
                <a:latin typeface="Arial" pitchFamily="34" charset="0"/>
                <a:ea typeface="Arial-Rounded" pitchFamily="34" charset="0"/>
                <a:cs typeface="Arial" pitchFamily="34" charset="0"/>
              </a:rPr>
              <a:t>(Lâm Anh)</a:t>
            </a:r>
            <a:endParaRPr lang="en-US" sz="26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6530" y="93050"/>
            <a:ext cx="31934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Trả lời câu hỏi</a:t>
            </a:r>
          </a:p>
        </p:txBody>
      </p:sp>
      <p:sp>
        <p:nvSpPr>
          <p:cNvPr id="8" name="Oval 7"/>
          <p:cNvSpPr/>
          <p:nvPr/>
        </p:nvSpPr>
        <p:spPr>
          <a:xfrm>
            <a:off x="-1219200" y="238635"/>
            <a:ext cx="609600" cy="609600"/>
          </a:xfrm>
          <a:prstGeom prst="ellipse">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Rounded" pitchFamily="34" charset="0"/>
                <a:ea typeface="Arial-Rounded" pitchFamily="34" charset="0"/>
                <a:cs typeface="Arial-Rounded" pitchFamily="34" charset="0"/>
              </a:rPr>
              <a:t>3</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69" y="27709"/>
            <a:ext cx="587375" cy="681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584614" y="480949"/>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Cuộc thi tài năng rừng xanh</a:t>
            </a:r>
            <a:endParaRPr lang="en-US" sz="2800" b="1">
              <a:latin typeface="Arial" pitchFamily="34" charset="0"/>
              <a:ea typeface="Arial-Rounded" pitchFamily="34" charset="0"/>
              <a:cs typeface="Arial" pitchFamily="34" charset="0"/>
            </a:endParaRPr>
          </a:p>
        </p:txBody>
      </p:sp>
      <p:sp>
        <p:nvSpPr>
          <p:cNvPr id="10" name="TextBox 9"/>
          <p:cNvSpPr txBox="1"/>
          <p:nvPr/>
        </p:nvSpPr>
        <p:spPr>
          <a:xfrm>
            <a:off x="166256" y="916111"/>
            <a:ext cx="8853054" cy="4170239"/>
          </a:xfrm>
          <a:prstGeom prst="rect">
            <a:avLst/>
          </a:prstGeom>
          <a:no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Mừng xuân, các con vật trong rừng tổ chức một cuộc thi tài năng. Đúng như chương trình đã niêm yết, cuộc thi mở đầu bằng tiết mục của chim yểng. Yểng nhoẻn miệng cười rồi bắt chước tiếng của một số loài vật. Tiếp theo là ca khúc “ngoao ngoao” của mèo rừng. Gõ kiến chỉ trong nháy mắt đã khoét được cái tổ xinh xắn. Chim công khiến khán giả say mê, chuếnh choáng vì điệu múa tuyệt đẹp. Voọc xám với tiết mục đu cây điêu luyện làm tất cả trầm trồ thích thú.</a:t>
            </a:r>
          </a:p>
          <a:p>
            <a:pPr algn="just">
              <a:spcAft>
                <a:spcPts val="600"/>
              </a:spcAft>
            </a:pPr>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Các con vật đều xứng đáng nhận phần thưởng.</a:t>
            </a:r>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1" y="666750"/>
            <a:ext cx="8762999" cy="4077918"/>
          </a:xfrm>
          <a:prstGeom prst="rect">
            <a:avLst/>
          </a:prstGeom>
        </p:spPr>
        <p:txBody>
          <a:bodyPr wrap="square" lIns="91318" tIns="45660" rIns="91318" bIns="45660">
            <a:spAutoFit/>
          </a:bodyPr>
          <a:lstStyle/>
          <a:p>
            <a:pPr algn="just">
              <a:spcAft>
                <a:spcPts val="600"/>
              </a:spcAft>
            </a:pPr>
            <a:r>
              <a:rPr lang="en-US" sz="2500">
                <a:latin typeface="Arial" pitchFamily="34" charset="0"/>
                <a:ea typeface="Arial-Rounded" pitchFamily="34" charset="0"/>
                <a:cs typeface="Arial" pitchFamily="34" charset="0"/>
              </a:rPr>
              <a:t>	Mừng xuân, các con vật trong rừng tổ chức một cuộc thi tài năng. Đúng như chương trình đã niêm yết, cuộc thi mở đầu bằng tiết mục của chim yểng. Yểng nhoẻn miệng cười rồi bắt chước tiếng của một số loài vật. Tiếp theo là ca khúc “ngoao ngoao” của mèo rừng. Gõ kiến chỉ trong nháy mắt đã khoét được cái tổ xinh xắn. Chim công khiến khán giả say mê, chuếnh choáng vì điệu múa tuyệt đẹp. Voọc xám với tiết mục đu cây điêu luyện làm tất cả trầm trồ thích thú</a:t>
            </a:r>
            <a:r>
              <a:rPr lang="en-US" sz="2500" smtClean="0">
                <a:latin typeface="Arial" pitchFamily="34" charset="0"/>
                <a:ea typeface="Arial-Rounded" pitchFamily="34" charset="0"/>
                <a:cs typeface="Arial" pitchFamily="34" charset="0"/>
              </a:rPr>
              <a:t>.</a:t>
            </a:r>
          </a:p>
          <a:p>
            <a:pPr algn="just">
              <a:spcAft>
                <a:spcPts val="600"/>
              </a:spcAft>
            </a:pPr>
            <a:r>
              <a:rPr lang="en-US" sz="2400" smtClean="0">
                <a:latin typeface="Arial" pitchFamily="34" charset="0"/>
                <a:ea typeface="Arial-Rounded" pitchFamily="34" charset="0"/>
                <a:cs typeface="Arial" pitchFamily="34" charset="0"/>
              </a:rPr>
              <a:t>	Các </a:t>
            </a:r>
            <a:r>
              <a:rPr lang="en-US" sz="2400">
                <a:latin typeface="Arial" pitchFamily="34" charset="0"/>
                <a:ea typeface="Arial-Rounded" pitchFamily="34" charset="0"/>
                <a:cs typeface="Arial" pitchFamily="34" charset="0"/>
              </a:rPr>
              <a:t>con vật đều xứng đáng nhận phần thưởng</a:t>
            </a:r>
            <a:r>
              <a:rPr lang="en-US" sz="2400" smtClean="0">
                <a:latin typeface="Arial" pitchFamily="34" charset="0"/>
                <a:ea typeface="Arial-Rounded" pitchFamily="34" charset="0"/>
                <a:cs typeface="Arial" pitchFamily="34" charset="0"/>
              </a:rPr>
              <a:t>.</a:t>
            </a:r>
            <a:endParaRPr lang="en-US" sz="2500">
              <a:latin typeface="Arial" pitchFamily="34" charset="0"/>
              <a:ea typeface="Arial-Rounded" pitchFamily="34" charset="0"/>
              <a:cs typeface="Arial" pitchFamily="34" charset="0"/>
            </a:endParaRPr>
          </a:p>
          <a:p>
            <a:pPr algn="just">
              <a:spcAft>
                <a:spcPts val="600"/>
              </a:spcAft>
            </a:pPr>
            <a:endParaRPr lang="en-US" sz="2500">
              <a:latin typeface="Arial" pitchFamily="34" charset="0"/>
              <a:ea typeface="Arial-Rounded" pitchFamily="34" charset="0"/>
              <a:cs typeface="Arial" pitchFamily="34" charset="0"/>
            </a:endParaRPr>
          </a:p>
        </p:txBody>
      </p:sp>
      <p:sp>
        <p:nvSpPr>
          <p:cNvPr id="7" name="TextBox 6"/>
          <p:cNvSpPr txBox="1"/>
          <p:nvPr/>
        </p:nvSpPr>
        <p:spPr>
          <a:xfrm>
            <a:off x="444345" y="4448176"/>
            <a:ext cx="8312727" cy="584654"/>
          </a:xfrm>
          <a:prstGeom prst="rect">
            <a:avLst/>
          </a:prstGeom>
          <a:solidFill>
            <a:srgbClr val="D2ECB6"/>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Cuộc thi có những con vật nào tham gia?</a:t>
            </a:r>
            <a:endParaRPr lang="en-US" sz="3200">
              <a:latin typeface="Arial" pitchFamily="34" charset="0"/>
              <a:ea typeface="Arial-Rounded" pitchFamily="34" charset="0"/>
              <a:cs typeface="Arial" pitchFamily="34" charset="0"/>
            </a:endParaRPr>
          </a:p>
        </p:txBody>
      </p:sp>
      <p:sp>
        <p:nvSpPr>
          <p:cNvPr id="8" name="TextBox 7"/>
          <p:cNvSpPr txBox="1"/>
          <p:nvPr/>
        </p:nvSpPr>
        <p:spPr>
          <a:xfrm>
            <a:off x="444345" y="4448176"/>
            <a:ext cx="8312727" cy="584654"/>
          </a:xfrm>
          <a:prstGeom prst="rect">
            <a:avLst/>
          </a:prstGeom>
          <a:solidFill>
            <a:srgbClr val="D2ECB6"/>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Mỗi con vật biểu diễn tiết mục gì?</a:t>
            </a:r>
            <a:endParaRPr lang="en-US" sz="3200">
              <a:latin typeface="Arial" pitchFamily="34" charset="0"/>
              <a:ea typeface="Arial-Rounded" pitchFamily="34" charset="0"/>
              <a:cs typeface="Arial" pitchFamily="34" charset="0"/>
            </a:endParaRPr>
          </a:p>
        </p:txBody>
      </p:sp>
      <p:sp>
        <p:nvSpPr>
          <p:cNvPr id="11" name="TextBox 10"/>
          <p:cNvSpPr txBox="1"/>
          <p:nvPr/>
        </p:nvSpPr>
        <p:spPr>
          <a:xfrm>
            <a:off x="444345" y="4448176"/>
            <a:ext cx="8312727" cy="584654"/>
          </a:xfrm>
          <a:prstGeom prst="rect">
            <a:avLst/>
          </a:prstGeom>
          <a:solidFill>
            <a:srgbClr val="D2ECB6"/>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Em thích nhất tiết mục nào trong cuộc thi?</a:t>
            </a:r>
            <a:endParaRPr lang="en-US" sz="3200">
              <a:latin typeface="Arial" pitchFamily="34" charset="0"/>
              <a:ea typeface="Arial-Rounded" pitchFamily="34" charset="0"/>
              <a:cs typeface="Arial" pitchFamily="34" charset="0"/>
            </a:endParaRPr>
          </a:p>
        </p:txBody>
      </p:sp>
      <p:sp>
        <p:nvSpPr>
          <p:cNvPr id="15" name="TextBox 14"/>
          <p:cNvSpPr txBox="1"/>
          <p:nvPr/>
        </p:nvSpPr>
        <p:spPr>
          <a:xfrm>
            <a:off x="1584614" y="143663"/>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Cuộc thi tài năng rừng xanh</a:t>
            </a:r>
            <a:endParaRPr lang="en-US" sz="28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im Yểng biết nói tiếng người không? Cách huấn luyện như thế nà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750" y="209550"/>
            <a:ext cx="2455702" cy="164941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Mèo rừng – Loài động vật nhỏ nhưng quý hiếm trên thế giớ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750" y="2665306"/>
            <a:ext cx="2493802" cy="166336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Tìm hiểu về loài mèo rừng: đặc điểm, phân bố và thực trạng hiện na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76600" y="257555"/>
            <a:ext cx="2141060" cy="16236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Vì sao chim gõ kiến gõ mãi mà không… nhức đầu? - Tuổi Trẻ Onlin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43600" y="253159"/>
            <a:ext cx="2743200" cy="161620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him công - đặc điểm sinh học - Thiên Đường Chim"/>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51730" y="2665306"/>
            <a:ext cx="2590800" cy="16192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Voọc xám Đông Dương – Wikipedia tiếng Việ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07671" y="2078902"/>
            <a:ext cx="1783202" cy="22259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Phayre's leaf monkey, Trachypithecus phayrei | Animals wild, Animals, Monke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43800" y="2061919"/>
            <a:ext cx="1485936" cy="2231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3592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1"/>
          <p:cNvSpPr>
            <a:spLocks noGrp="1"/>
          </p:cNvSpPr>
          <p:nvPr>
            <p:ph type="title"/>
          </p:nvPr>
        </p:nvSpPr>
        <p:spPr>
          <a:xfrm>
            <a:off x="2590800" y="2114550"/>
            <a:ext cx="3311995" cy="1075323"/>
          </a:xfrm>
        </p:spPr>
        <p:txBody>
          <a:bodyPr>
            <a:noAutofit/>
          </a:bodyPr>
          <a:lstStyle/>
          <a:p>
            <a:pPr algn="just"/>
            <a:r>
              <a:rPr lang="en-US" sz="3600" smtClean="0">
                <a:latin typeface="Arial" pitchFamily="34" charset="0"/>
                <a:cs typeface="Arial" pitchFamily="34" charset="0"/>
              </a:rPr>
              <a:t>A. Sư tử</a:t>
            </a:r>
            <a:endParaRPr lang="en-US" sz="3600">
              <a:latin typeface="Arial" pitchFamily="34" charset="0"/>
              <a:cs typeface="Arial" pitchFamily="34" charset="0"/>
            </a:endParaRPr>
          </a:p>
        </p:txBody>
      </p:sp>
      <p:sp>
        <p:nvSpPr>
          <p:cNvPr id="4" name="Title 11"/>
          <p:cNvSpPr txBox="1">
            <a:spLocks/>
          </p:cNvSpPr>
          <p:nvPr/>
        </p:nvSpPr>
        <p:spPr>
          <a:xfrm>
            <a:off x="838200" y="285750"/>
            <a:ext cx="7162800" cy="190500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4000" smtClean="0">
                <a:solidFill>
                  <a:srgbClr val="0070C0"/>
                </a:solidFill>
                <a:latin typeface="Arial" pitchFamily="34" charset="0"/>
                <a:cs typeface="Arial" pitchFamily="34" charset="0"/>
              </a:rPr>
              <a:t>Loài vật nào xuất hiện trong bài “Chúa tể rừng xanh”?</a:t>
            </a:r>
            <a:endParaRPr lang="en-US" sz="4000">
              <a:solidFill>
                <a:srgbClr val="0070C0"/>
              </a:solidFill>
              <a:latin typeface="Arial" pitchFamily="34" charset="0"/>
              <a:cs typeface="Arial" pitchFamily="34" charset="0"/>
            </a:endParaRPr>
          </a:p>
        </p:txBody>
      </p:sp>
      <p:sp>
        <p:nvSpPr>
          <p:cNvPr id="5" name="Title 11"/>
          <p:cNvSpPr txBox="1">
            <a:spLocks/>
          </p:cNvSpPr>
          <p:nvPr/>
        </p:nvSpPr>
        <p:spPr>
          <a:xfrm>
            <a:off x="2590800" y="2952750"/>
            <a:ext cx="3311995" cy="107532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z="3600" smtClean="0">
                <a:latin typeface="Arial" pitchFamily="34" charset="0"/>
                <a:cs typeface="Arial" pitchFamily="34" charset="0"/>
              </a:rPr>
              <a:t>B. Hổ</a:t>
            </a:r>
            <a:endParaRPr lang="en-US" sz="3600">
              <a:latin typeface="Arial" pitchFamily="34" charset="0"/>
              <a:cs typeface="Arial" pitchFamily="34" charset="0"/>
            </a:endParaRPr>
          </a:p>
        </p:txBody>
      </p:sp>
      <p:sp>
        <p:nvSpPr>
          <p:cNvPr id="6" name="Title 11"/>
          <p:cNvSpPr txBox="1">
            <a:spLocks/>
          </p:cNvSpPr>
          <p:nvPr/>
        </p:nvSpPr>
        <p:spPr>
          <a:xfrm>
            <a:off x="2590800" y="3790950"/>
            <a:ext cx="3311995" cy="107532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z="3600" smtClean="0">
                <a:latin typeface="Arial" pitchFamily="34" charset="0"/>
                <a:cs typeface="Arial" pitchFamily="34" charset="0"/>
              </a:rPr>
              <a:t>C. Gấu</a:t>
            </a:r>
            <a:endParaRPr lang="en-US" sz="3600">
              <a:latin typeface="Arial" pitchFamily="34" charset="0"/>
              <a:cs typeface="Arial" pitchFamily="34" charset="0"/>
            </a:endParaRPr>
          </a:p>
        </p:txBody>
      </p:sp>
      <p:sp>
        <p:nvSpPr>
          <p:cNvPr id="7" name="Rectangle 6">
            <a:hlinkClick r:id="rId3" action="ppaction://hlinksldjump"/>
          </p:cNvPr>
          <p:cNvSpPr/>
          <p:nvPr/>
        </p:nvSpPr>
        <p:spPr>
          <a:xfrm>
            <a:off x="8534400" y="4546875"/>
            <a:ext cx="376738" cy="3767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4046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5"/>
                                        </p:tgtEl>
                                        <p:attrNameLst>
                                          <p:attrName>style.color</p:attrName>
                                        </p:attrNameLst>
                                      </p:cBhvr>
                                      <p:to>
                                        <p:clrVal>
                                          <a:srgbClr val="FF0000"/>
                                        </p:clrVal>
                                      </p:to>
                                    </p:set>
                                    <p:set>
                                      <p:cBhvr>
                                        <p:cTn id="7" dur="500" fill="hold"/>
                                        <p:tgtEl>
                                          <p:spTgt spid="5"/>
                                        </p:tgtEl>
                                        <p:attrNameLst>
                                          <p:attrName>fillcolor</p:attrName>
                                        </p:attrNameLst>
                                      </p:cBhvr>
                                      <p:to>
                                        <p:clrVal>
                                          <a:srgbClr val="FF0000"/>
                                        </p:clrVal>
                                      </p:to>
                                    </p:set>
                                    <p:set>
                                      <p:cBhvr>
                                        <p:cTn id="8" dur="500" fill="hold"/>
                                        <p:tgtEl>
                                          <p:spTgt spid="5"/>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950" y="1809750"/>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138546" y="2277121"/>
            <a:ext cx="9005454" cy="584775"/>
          </a:xfrm>
          <a:prstGeom prst="rect">
            <a:avLst/>
          </a:prstGeom>
        </p:spPr>
        <p:txBody>
          <a:bodyPr wrap="square">
            <a:spAutoFit/>
          </a:bodyPr>
          <a:lstStyle/>
          <a:p>
            <a:pPr algn="just"/>
            <a:r>
              <a:rPr lang="en-US" sz="3200" b="1" smtClean="0">
                <a:solidFill>
                  <a:srgbClr val="7030A0"/>
                </a:solidFill>
                <a:latin typeface="HP001 4 hàng" pitchFamily="34" charset="0"/>
                <a:ea typeface="Arial-Rounded" pitchFamily="34" charset="0"/>
                <a:cs typeface="Arial-Rounded" pitchFamily="34" charset="0"/>
              </a:rPr>
              <a:t>a) C</a:t>
            </a:r>
            <a:r>
              <a:rPr lang="vi-VN" sz="3200" b="1" smtClean="0">
                <a:solidFill>
                  <a:srgbClr val="7030A0"/>
                </a:solidFill>
                <a:latin typeface="HP001 4 hàng" pitchFamily="34" charset="0"/>
                <a:ea typeface="Arial-Rounded" pitchFamily="34" charset="0"/>
                <a:cs typeface="Arial-Rounded" pitchFamily="34" charset="0"/>
              </a:rPr>
              <a:t>uℓ </a:t>
            </a:r>
            <a:r>
              <a:rPr lang="el-GR" sz="3200" b="1">
                <a:solidFill>
                  <a:srgbClr val="7030A0"/>
                </a:solidFill>
                <a:latin typeface="HP001 4 hàng" pitchFamily="34" charset="0"/>
                <a:ea typeface="Arial-Rounded" pitchFamily="34" charset="0"/>
                <a:cs typeface="Arial-Rounded" pitchFamily="34" charset="0"/>
              </a:rPr>
              <a:t>κ</a:t>
            </a:r>
            <a:r>
              <a:rPr lang="vi-VN" sz="3200" b="1">
                <a:solidFill>
                  <a:srgbClr val="7030A0"/>
                </a:solidFill>
                <a:latin typeface="HP001 4 hàng" pitchFamily="34" charset="0"/>
                <a:ea typeface="Arial-Rounded" pitchFamily="34" charset="0"/>
                <a:cs typeface="Arial-Rounded" pitchFamily="34" charset="0"/>
              </a:rPr>
              <a:t>i có ǧẅ </a:t>
            </a:r>
            <a:r>
              <a:rPr lang="el-GR" sz="3200" b="1">
                <a:solidFill>
                  <a:srgbClr val="7030A0"/>
                </a:solidFill>
                <a:latin typeface="HP001 4 hàng" pitchFamily="34" charset="0"/>
                <a:ea typeface="Arial-Rounded" pitchFamily="34" charset="0"/>
                <a:cs typeface="Arial-Rounded" pitchFamily="34" charset="0"/>
              </a:rPr>
              <a:t>κ</a:t>
            </a:r>
            <a:r>
              <a:rPr lang="vi-VN" sz="3200" b="1">
                <a:solidFill>
                  <a:srgbClr val="7030A0"/>
                </a:solidFill>
                <a:latin typeface="HP001 4 hàng" pitchFamily="34" charset="0"/>
                <a:ea typeface="Arial-Rounded" pitchFamily="34" charset="0"/>
                <a:cs typeface="Arial-Rounded" pitchFamily="34" charset="0"/>
              </a:rPr>
              <a:t>am gia của </a:t>
            </a:r>
            <a:r>
              <a:rPr lang="el-GR" sz="3200" b="1">
                <a:solidFill>
                  <a:srgbClr val="7030A0"/>
                </a:solidFill>
                <a:latin typeface="HP001 4 hàng" pitchFamily="34" charset="0"/>
                <a:ea typeface="Arial-Rounded" pitchFamily="34" charset="0"/>
                <a:cs typeface="Arial-Rounded" pitchFamily="34" charset="0"/>
              </a:rPr>
              <a:t>ΐϜ</a:t>
            </a:r>
            <a:r>
              <a:rPr lang="vi-VN" sz="3200" b="1">
                <a:solidFill>
                  <a:srgbClr val="7030A0"/>
                </a:solidFill>
                <a:latin typeface="HP001 4 hàng" pitchFamily="34" charset="0"/>
                <a:ea typeface="Arial-Rounded" pitchFamily="34" charset="0"/>
                <a:cs typeface="Arial-Rounded" pitchFamily="34" charset="0"/>
              </a:rPr>
              <a:t>ng, </a:t>
            </a:r>
            <a:r>
              <a:rPr lang="el-GR" sz="3200" b="1">
                <a:solidFill>
                  <a:srgbClr val="7030A0"/>
                </a:solidFill>
                <a:latin typeface="HP001 4 hàng" pitchFamily="34" charset="0"/>
                <a:ea typeface="Arial-Rounded" pitchFamily="34" charset="0"/>
                <a:cs typeface="Arial-Rounded" pitchFamily="34" charset="0"/>
              </a:rPr>
              <a:t>Ε˝</a:t>
            </a:r>
            <a:r>
              <a:rPr lang="vi-VN" sz="3200" b="1">
                <a:solidFill>
                  <a:srgbClr val="7030A0"/>
                </a:solidFill>
                <a:latin typeface="HP001 4 hàng" pitchFamily="34" charset="0"/>
                <a:ea typeface="Arial-Rounded" pitchFamily="34" charset="0"/>
                <a:cs typeface="Arial-Rounded" pitchFamily="34" charset="0"/>
              </a:rPr>
              <a:t>o ǟừng</a:t>
            </a:r>
            <a:r>
              <a:rPr lang="vi-VN" sz="3200" b="1" smtClean="0">
                <a:solidFill>
                  <a:srgbClr val="7030A0"/>
                </a:solidFill>
                <a:latin typeface="HP001 4 hàng" pitchFamily="34" charset="0"/>
                <a:ea typeface="Arial-Rounded" pitchFamily="34" charset="0"/>
                <a:cs typeface="Arial-Rounded" pitchFamily="34" charset="0"/>
              </a:rPr>
              <a:t>,</a:t>
            </a:r>
            <a:endParaRPr lang="en-US" sz="3200" b="1">
              <a:solidFill>
                <a:srgbClr val="7030A0"/>
              </a:solidFill>
              <a:latin typeface="HP001 4 hàng" pitchFamily="34" charset="0"/>
              <a:ea typeface="Arial-Rounded" pitchFamily="34" charset="0"/>
              <a:cs typeface="Arial-Rounded" pitchFamily="34" charset="0"/>
            </a:endParaRPr>
          </a:p>
        </p:txBody>
      </p:sp>
      <p:pic>
        <p:nvPicPr>
          <p:cNvPr id="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761"/>
          <a:stretch/>
        </p:blipFill>
        <p:spPr bwMode="auto">
          <a:xfrm>
            <a:off x="190500" y="3957073"/>
            <a:ext cx="8743950" cy="198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ectangle 46"/>
          <p:cNvSpPr/>
          <p:nvPr/>
        </p:nvSpPr>
        <p:spPr>
          <a:xfrm>
            <a:off x="125846" y="3597519"/>
            <a:ext cx="8662647" cy="584775"/>
          </a:xfrm>
          <a:prstGeom prst="rect">
            <a:avLst/>
          </a:prstGeom>
        </p:spPr>
        <p:txBody>
          <a:bodyPr wrap="square">
            <a:spAutoFit/>
          </a:bodyPr>
          <a:lstStyle/>
          <a:p>
            <a:pPr algn="just"/>
            <a:r>
              <a:rPr lang="en-US" sz="3200" b="1" smtClean="0">
                <a:solidFill>
                  <a:srgbClr val="7030A0"/>
                </a:solidFill>
                <a:latin typeface="HP001 4 hàng" pitchFamily="34" charset="0"/>
                <a:ea typeface="Arial-Rounded" pitchFamily="34" charset="0"/>
                <a:cs typeface="Arial-Rounded" pitchFamily="34" charset="0"/>
              </a:rPr>
              <a:t>b) </a:t>
            </a:r>
            <a:r>
              <a:rPr lang="vi-VN" sz="3200" b="1">
                <a:solidFill>
                  <a:srgbClr val="7030A0"/>
                </a:solidFill>
                <a:latin typeface="HP001 4 hàng" pitchFamily="34" charset="0"/>
                <a:ea typeface="Arial-Rounded" pitchFamily="34" charset="0"/>
                <a:cs typeface="Arial-Rounded" pitchFamily="34" charset="0"/>
              </a:rPr>
              <a:t>Em </a:t>
            </a:r>
            <a:r>
              <a:rPr lang="el-GR" sz="3200" b="1">
                <a:solidFill>
                  <a:srgbClr val="7030A0"/>
                </a:solidFill>
                <a:latin typeface="HP001 4 hàng" pitchFamily="34" charset="0"/>
                <a:ea typeface="Arial-Rounded" pitchFamily="34" charset="0"/>
                <a:cs typeface="Arial-Rounded" pitchFamily="34" charset="0"/>
              </a:rPr>
              <a:t>κ</a:t>
            </a:r>
            <a:r>
              <a:rPr lang="vi-VN" sz="3200" b="1">
                <a:solidFill>
                  <a:srgbClr val="7030A0"/>
                </a:solidFill>
                <a:latin typeface="HP001 4 hàng" pitchFamily="34" charset="0"/>
                <a:ea typeface="Arial-Rounded" pitchFamily="34" charset="0"/>
                <a:cs typeface="Arial-Rounded" pitchFamily="34" charset="0"/>
              </a:rPr>
              <a:t>í</a:t>
            </a:r>
            <a:r>
              <a:rPr lang="el-GR" sz="3200" b="1">
                <a:solidFill>
                  <a:srgbClr val="7030A0"/>
                </a:solidFill>
                <a:latin typeface="HP001 4 hàng" pitchFamily="34" charset="0"/>
                <a:ea typeface="Arial-Rounded" pitchFamily="34" charset="0"/>
                <a:cs typeface="Arial-Rounded" pitchFamily="34" charset="0"/>
              </a:rPr>
              <a:t>ε η</a:t>
            </a:r>
            <a:r>
              <a:rPr lang="vi-VN" sz="3200" b="1">
                <a:solidFill>
                  <a:srgbClr val="7030A0"/>
                </a:solidFill>
                <a:latin typeface="HP001 4 hàng" pitchFamily="34" charset="0"/>
                <a:ea typeface="Arial-Rounded" pitchFamily="34" charset="0"/>
                <a:cs typeface="Arial-Rounded" pitchFamily="34" charset="0"/>
              </a:rPr>
              <a:t>ất Ǉ</a:t>
            </a:r>
            <a:r>
              <a:rPr lang="el-GR" sz="3200" b="1">
                <a:solidFill>
                  <a:srgbClr val="7030A0"/>
                </a:solidFill>
                <a:latin typeface="HP001 4 hàng" pitchFamily="34" charset="0"/>
                <a:ea typeface="Arial-Rounded" pitchFamily="34" charset="0"/>
                <a:cs typeface="Arial-Rounded" pitchFamily="34" charset="0"/>
              </a:rPr>
              <a:t>Η</a:t>
            </a:r>
            <a:r>
              <a:rPr lang="vi-VN" sz="3200" b="1">
                <a:solidFill>
                  <a:srgbClr val="7030A0"/>
                </a:solidFill>
                <a:latin typeface="HP001 4 hàng" pitchFamily="34" charset="0"/>
                <a:ea typeface="Arial-Rounded" pitchFamily="34" charset="0"/>
                <a:cs typeface="Arial-Rounded" pitchFamily="34" charset="0"/>
              </a:rPr>
              <a:t>Ğt </a:t>
            </a:r>
            <a:r>
              <a:rPr lang="vi-VN" sz="3200" b="1" smtClean="0">
                <a:solidFill>
                  <a:srgbClr val="7030A0"/>
                </a:solidFill>
                <a:latin typeface="HP001 4 hàng" pitchFamily="34" charset="0"/>
                <a:ea typeface="Arial-Rounded" pitchFamily="34" charset="0"/>
                <a:cs typeface="Arial-Rounded" pitchFamily="34" charset="0"/>
              </a:rPr>
              <a:t>jục</a:t>
            </a:r>
            <a:r>
              <a:rPr lang="en-US" sz="3200" b="1" smtClean="0">
                <a:solidFill>
                  <a:srgbClr val="7030A0"/>
                </a:solidFill>
                <a:latin typeface="HP001 4 hàng" pitchFamily="34" charset="0"/>
                <a:ea typeface="Arial-Rounded" pitchFamily="34" charset="0"/>
                <a:cs typeface="Arial-Rounded" pitchFamily="34" charset="0"/>
              </a:rPr>
              <a:t>…</a:t>
            </a:r>
            <a:endParaRPr lang="en-US" sz="3200" b="1">
              <a:solidFill>
                <a:srgbClr val="7030A0"/>
              </a:solidFill>
              <a:latin typeface="HP001 4 hàng" pitchFamily="34" charset="0"/>
              <a:ea typeface="Arial-Rounded" pitchFamily="34" charset="0"/>
              <a:cs typeface="Arial-Rounded" pitchFamily="34" charset="0"/>
            </a:endParaRPr>
          </a:p>
        </p:txBody>
      </p:sp>
      <p:sp>
        <p:nvSpPr>
          <p:cNvPr id="4" name="TextBox 3"/>
          <p:cNvSpPr txBox="1"/>
          <p:nvPr/>
        </p:nvSpPr>
        <p:spPr>
          <a:xfrm>
            <a:off x="692730" y="127000"/>
            <a:ext cx="78416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Viết vào vở câu trả lời cho câu hỏi </a:t>
            </a:r>
            <a:r>
              <a:rPr lang="en-US" sz="2400" b="1" smtClean="0">
                <a:latin typeface="Arial" pitchFamily="34" charset="0"/>
                <a:ea typeface="Arial-Rounded" pitchFamily="34" charset="0"/>
                <a:cs typeface="Arial" pitchFamily="34" charset="0"/>
              </a:rPr>
              <a:t>a và c </a:t>
            </a:r>
            <a:r>
              <a:rPr lang="en-US" sz="2400" b="1">
                <a:latin typeface="Arial" pitchFamily="34" charset="0"/>
                <a:ea typeface="Arial-Rounded" pitchFamily="34" charset="0"/>
                <a:cs typeface="Arial" pitchFamily="34" charset="0"/>
              </a:rPr>
              <a:t>ở mục 3</a:t>
            </a:r>
          </a:p>
        </p:txBody>
      </p:sp>
      <p:sp>
        <p:nvSpPr>
          <p:cNvPr id="5" name="Rectangle 4"/>
          <p:cNvSpPr/>
          <p:nvPr/>
        </p:nvSpPr>
        <p:spPr>
          <a:xfrm>
            <a:off x="164123" y="709659"/>
            <a:ext cx="5859051" cy="523099"/>
          </a:xfrm>
          <a:prstGeom prst="rect">
            <a:avLst/>
          </a:prstGeom>
        </p:spPr>
        <p:txBody>
          <a:bodyPr wrap="none" lIns="91318" tIns="45660" rIns="91318" bIns="45660">
            <a:spAutoFit/>
          </a:bodyPr>
          <a:lstStyle/>
          <a:p>
            <a:pPr algn="ctr"/>
            <a:r>
              <a:rPr lang="en-US" sz="2800" smtClean="0">
                <a:latin typeface="Arial" pitchFamily="34" charset="0"/>
                <a:ea typeface="Arial-Rounded" pitchFamily="34" charset="0"/>
                <a:cs typeface="Arial" pitchFamily="34" charset="0"/>
              </a:rPr>
              <a:t>a. Cuộc thi có sự tham gia của (…).</a:t>
            </a:r>
            <a:endParaRPr lang="en-US" sz="2800">
              <a:latin typeface="Arial" pitchFamily="34" charset="0"/>
              <a:ea typeface="Arial-Rounded" pitchFamily="34" charset="0"/>
              <a:cs typeface="Arial" pitchFamily="34"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01" y="5715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ectangle 44"/>
          <p:cNvSpPr/>
          <p:nvPr/>
        </p:nvSpPr>
        <p:spPr>
          <a:xfrm>
            <a:off x="164123" y="1200149"/>
            <a:ext cx="4956560" cy="523099"/>
          </a:xfrm>
          <a:prstGeom prst="rect">
            <a:avLst/>
          </a:prstGeom>
        </p:spPr>
        <p:txBody>
          <a:bodyPr wrap="none" lIns="91318" tIns="45660" rIns="91318" bIns="45660">
            <a:spAutoFit/>
          </a:bodyPr>
          <a:lstStyle/>
          <a:p>
            <a:pPr algn="ctr"/>
            <a:r>
              <a:rPr lang="en-US" sz="2800" smtClean="0">
                <a:latin typeface="Arial" pitchFamily="34" charset="0"/>
                <a:ea typeface="Arial-Rounded" pitchFamily="34" charset="0"/>
                <a:cs typeface="Arial" pitchFamily="34" charset="0"/>
              </a:rPr>
              <a:t>b. Em thích nhất tiết mục (…).</a:t>
            </a:r>
            <a:endParaRPr lang="en-US" sz="2800">
              <a:latin typeface="Arial" pitchFamily="34" charset="0"/>
              <a:ea typeface="Arial-Rounded" pitchFamily="34" charset="0"/>
              <a:cs typeface="Arial" pitchFamily="34" charset="0"/>
            </a:endParaRPr>
          </a:p>
        </p:txBody>
      </p:sp>
      <p:sp>
        <p:nvSpPr>
          <p:cNvPr id="2" name="Rectangle 1"/>
          <p:cNvSpPr/>
          <p:nvPr/>
        </p:nvSpPr>
        <p:spPr>
          <a:xfrm>
            <a:off x="135548" y="2921050"/>
            <a:ext cx="8624370" cy="584775"/>
          </a:xfrm>
          <a:prstGeom prst="rect">
            <a:avLst/>
          </a:prstGeom>
        </p:spPr>
        <p:txBody>
          <a:bodyPr wrap="square">
            <a:spAutoFit/>
          </a:bodyPr>
          <a:lstStyle/>
          <a:p>
            <a:r>
              <a:rPr lang="en-US" sz="3200" b="1" smtClean="0">
                <a:solidFill>
                  <a:srgbClr val="7030A0"/>
                </a:solidFill>
                <a:latin typeface="HP001 4 hàng" pitchFamily="34" charset="0"/>
                <a:ea typeface="Arial-Rounded" pitchFamily="34" charset="0"/>
                <a:cs typeface="Arial-Rounded" pitchFamily="34" charset="0"/>
              </a:rPr>
              <a:t>gõ </a:t>
            </a:r>
            <a:r>
              <a:rPr lang="vi-VN" sz="3200" b="1" smtClean="0">
                <a:solidFill>
                  <a:srgbClr val="7030A0"/>
                </a:solidFill>
                <a:latin typeface="HP001 4 hàng" pitchFamily="34" charset="0"/>
                <a:ea typeface="Arial-Rounded" pitchFamily="34" charset="0"/>
                <a:cs typeface="Arial-Rounded" pitchFamily="34" charset="0"/>
              </a:rPr>
              <a:t>k</a:t>
            </a:r>
            <a:r>
              <a:rPr lang="el-GR" sz="3200" b="1">
                <a:solidFill>
                  <a:srgbClr val="7030A0"/>
                </a:solidFill>
                <a:latin typeface="HP001 4 hàng" pitchFamily="34" charset="0"/>
                <a:ea typeface="Arial-Rounded" pitchFamily="34" charset="0"/>
                <a:cs typeface="Arial-Rounded" pitchFamily="34" charset="0"/>
              </a:rPr>
              <a:t>Η</a:t>
            </a:r>
            <a:r>
              <a:rPr lang="vi-VN" sz="3200" b="1">
                <a:solidFill>
                  <a:srgbClr val="7030A0"/>
                </a:solidFill>
                <a:latin typeface="HP001 4 hàng" pitchFamily="34" charset="0"/>
                <a:ea typeface="Arial-Rounded" pitchFamily="34" charset="0"/>
                <a:cs typeface="Arial-Rounded" pitchFamily="34" charset="0"/>
              </a:rPr>
              <a:t>Ğn, </a:t>
            </a:r>
            <a:r>
              <a:rPr lang="el-GR" sz="3200" b="1">
                <a:solidFill>
                  <a:srgbClr val="7030A0"/>
                </a:solidFill>
                <a:latin typeface="HP001 4 hàng" pitchFamily="34" charset="0"/>
                <a:ea typeface="Arial-Rounded" pitchFamily="34" charset="0"/>
                <a:cs typeface="Arial-Rounded" pitchFamily="34" charset="0"/>
              </a:rPr>
              <a:t>ε</a:t>
            </a:r>
            <a:r>
              <a:rPr lang="vi-VN" sz="3200" b="1">
                <a:solidFill>
                  <a:srgbClr val="7030A0"/>
                </a:solidFill>
                <a:latin typeface="HP001 4 hàng" pitchFamily="34" charset="0"/>
                <a:ea typeface="Arial-Rounded" pitchFamily="34" charset="0"/>
                <a:cs typeface="Arial-Rounded" pitchFamily="34" charset="0"/>
              </a:rPr>
              <a:t>im cŪg và vǭ </a:t>
            </a:r>
            <a:r>
              <a:rPr lang="vi-VN" sz="3200" b="1" smtClean="0">
                <a:solidFill>
                  <a:srgbClr val="7030A0"/>
                </a:solidFill>
                <a:latin typeface="HP001 4 hàng" pitchFamily="34" charset="0"/>
                <a:ea typeface="Arial-Rounded" pitchFamily="34" charset="0"/>
                <a:cs typeface="Arial-Rounded" pitchFamily="34" charset="0"/>
              </a:rPr>
              <a:t>xám</a:t>
            </a:r>
            <a:r>
              <a:rPr lang="en-US" sz="3200" b="1" smtClean="0">
                <a:solidFill>
                  <a:srgbClr val="7030A0"/>
                </a:solidFill>
                <a:latin typeface="HP001 4 hàng" pitchFamily="34" charset="0"/>
                <a:ea typeface="Arial-Rounded" pitchFamily="34" charset="0"/>
                <a:cs typeface="Arial-Rounded" pitchFamily="34" charset="0"/>
              </a:rPr>
              <a:t>.</a:t>
            </a:r>
            <a:endParaRPr lang="en-US" sz="3200"/>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500"/>
                                        <p:tgtEl>
                                          <p:spTgt spid="4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7" grpId="0"/>
      <p:bldP spid="5" grpId="0"/>
      <p:bldP spid="45" grpId="0"/>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6215" y="355023"/>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6" name="Rectangle 5"/>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pic>
        <p:nvPicPr>
          <p:cNvPr id="8" name="C.mp4">
            <a:hlinkClick r:id="" action="ppaction://media"/>
          </p:cNvPr>
          <p:cNvPicPr>
            <a:picLocks noGrp="1" noChangeAspect="1"/>
          </p:cNvPicPr>
          <p:nvPr>
            <p:ph sz="half" idx="1"/>
            <a:videoFile r:link="rId2"/>
            <p:extLst>
              <p:ext uri="{DAA4B4D4-6D71-4841-9C94-3DE7FCFB9230}">
                <p14:media xmlns:p14="http://schemas.microsoft.com/office/powerpoint/2010/main" r:embed="rId1"/>
              </p:ext>
            </p:extLst>
          </p:nvPr>
        </p:nvPicPr>
        <p:blipFill>
          <a:blip r:embed="rId7"/>
          <a:stretch>
            <a:fillRect/>
          </a:stretch>
        </p:blipFill>
        <p:spPr>
          <a:xfrm>
            <a:off x="363539" y="666750"/>
            <a:ext cx="4343400" cy="4343400"/>
          </a:xfrm>
        </p:spPr>
      </p:pic>
      <p:pic>
        <p:nvPicPr>
          <p:cNvPr id="9" name="E.mp4">
            <a:hlinkClick r:id="" action="ppaction://media"/>
          </p:cNvPr>
          <p:cNvPicPr>
            <a:picLocks noGrp="1" noChangeAspect="1"/>
          </p:cNvPicPr>
          <p:nvPr>
            <p:ph sz="half" idx="2"/>
            <a:videoFile r:link="rId4"/>
            <p:extLst>
              <p:ext uri="{DAA4B4D4-6D71-4841-9C94-3DE7FCFB9230}">
                <p14:media xmlns:p14="http://schemas.microsoft.com/office/powerpoint/2010/main" r:embed="rId3"/>
              </p:ext>
            </p:extLst>
          </p:nvPr>
        </p:nvPicPr>
        <p:blipFill>
          <a:blip r:embed="rId8"/>
          <a:stretch>
            <a:fillRect/>
          </a:stretch>
        </p:blipFill>
        <p:spPr>
          <a:xfrm>
            <a:off x="4554539" y="666750"/>
            <a:ext cx="4343400" cy="4343400"/>
          </a:xfrm>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video>
              <p:cMediaNode vol="80000">
                <p:cTn id="13" fill="hold" display="0">
                  <p:stCondLst>
                    <p:cond delay="indefinite"/>
                  </p:stCondLst>
                </p:cTn>
                <p:tgtEl>
                  <p:spTgt spid="9"/>
                </p:tgtEl>
              </p:cMediaNode>
            </p:vide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3200" b="1">
                <a:solidFill>
                  <a:schemeClr val="tx1"/>
                </a:solidFill>
                <a:latin typeface="Arial" pitchFamily="34" charset="0"/>
                <a:cs typeface="Arial" pitchFamily="34" charset="0"/>
              </a:rPr>
              <a:t>Dặn dò:</a:t>
            </a:r>
          </a:p>
          <a:p>
            <a:pPr marL="457138" indent="-457138" algn="just">
              <a:buFontTx/>
              <a:buChar char="-"/>
            </a:pPr>
            <a:r>
              <a:rPr lang="en-US" sz="3200">
                <a:solidFill>
                  <a:schemeClr val="tx1"/>
                </a:solidFill>
                <a:latin typeface="Arial" pitchFamily="34" charset="0"/>
                <a:cs typeface="Arial" pitchFamily="34" charset="0"/>
              </a:rPr>
              <a:t>Đọc lại bài: </a:t>
            </a:r>
            <a:r>
              <a:rPr lang="en-US" sz="3200" i="1" smtClean="0">
                <a:solidFill>
                  <a:schemeClr val="tx1"/>
                </a:solidFill>
                <a:latin typeface="Arial" pitchFamily="34" charset="0"/>
                <a:cs typeface="Arial" pitchFamily="34" charset="0"/>
              </a:rPr>
              <a:t>Cuộc thi tài năng rừng xanh</a:t>
            </a:r>
            <a:r>
              <a:rPr lang="en-US" sz="3200" smtClean="0">
                <a:solidFill>
                  <a:schemeClr val="tx1"/>
                </a:solidFill>
                <a:latin typeface="Arial" pitchFamily="34" charset="0"/>
                <a:cs typeface="Arial" pitchFamily="34" charset="0"/>
              </a:rPr>
              <a:t> </a:t>
            </a:r>
            <a:r>
              <a:rPr lang="en-US" sz="3200">
                <a:solidFill>
                  <a:schemeClr val="tx1"/>
                </a:solidFill>
                <a:latin typeface="Arial" pitchFamily="34" charset="0"/>
                <a:cs typeface="Arial" pitchFamily="34" charset="0"/>
              </a:rPr>
              <a:t>(trang </a:t>
            </a:r>
            <a:r>
              <a:rPr lang="en-US" sz="3200" smtClean="0">
                <a:solidFill>
                  <a:schemeClr val="tx1"/>
                </a:solidFill>
                <a:latin typeface="Arial" pitchFamily="34" charset="0"/>
                <a:cs typeface="Arial" pitchFamily="34" charset="0"/>
              </a:rPr>
              <a:t>114, 115).</a:t>
            </a:r>
            <a:endParaRPr lang="en-US" sz="3200">
              <a:solidFill>
                <a:schemeClr val="tx1"/>
              </a:solidFill>
              <a:latin typeface="Arial" pitchFamily="34" charset="0"/>
              <a:cs typeface="Arial" pitchFamily="34" charset="0"/>
            </a:endParaRPr>
          </a:p>
          <a:p>
            <a:pPr marL="457138" indent="-457138" algn="just">
              <a:buFontTx/>
              <a:buChar char="-"/>
            </a:pPr>
            <a:r>
              <a:rPr lang="en-US" sz="3200">
                <a:solidFill>
                  <a:schemeClr val="tx1"/>
                </a:solidFill>
                <a:latin typeface="Arial" pitchFamily="34" charset="0"/>
                <a:cs typeface="Arial" pitchFamily="34" charset="0"/>
              </a:rPr>
              <a:t>Chuẩn bị bài mới (trang </a:t>
            </a:r>
            <a:r>
              <a:rPr lang="en-US" sz="3200" smtClean="0">
                <a:solidFill>
                  <a:schemeClr val="tx1"/>
                </a:solidFill>
                <a:latin typeface="Arial" pitchFamily="34" charset="0"/>
                <a:cs typeface="Arial" pitchFamily="34" charset="0"/>
              </a:rPr>
              <a:t>116, 117).</a:t>
            </a:r>
            <a:endParaRPr lang="en-US" sz="32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0070C0"/>
                </a:solidFill>
                <a:latin typeface="Arial" pitchFamily="34" charset="0"/>
                <a:cs typeface="Arial" pitchFamily="34" charset="0"/>
              </a:rPr>
              <a:t>Hổ có khả năng gì đặc biệt?</a:t>
            </a:r>
            <a:endParaRPr lang="en-US">
              <a:solidFill>
                <a:srgbClr val="0070C0"/>
              </a:solidFill>
              <a:latin typeface="Arial" pitchFamily="34" charset="0"/>
              <a:cs typeface="Arial" pitchFamily="34" charset="0"/>
            </a:endParaRPr>
          </a:p>
        </p:txBody>
      </p:sp>
      <p:sp>
        <p:nvSpPr>
          <p:cNvPr id="3" name="Title 11"/>
          <p:cNvSpPr txBox="1">
            <a:spLocks/>
          </p:cNvSpPr>
          <p:nvPr/>
        </p:nvSpPr>
        <p:spPr>
          <a:xfrm>
            <a:off x="953487" y="1270000"/>
            <a:ext cx="7809513" cy="107532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z="3200" smtClean="0">
                <a:latin typeface="Arial" pitchFamily="34" charset="0"/>
                <a:cs typeface="Arial" pitchFamily="34" charset="0"/>
              </a:rPr>
              <a:t>A. Hổ là loại vật ăn thịt có bộ lông màu vàng. </a:t>
            </a:r>
            <a:endParaRPr lang="en-US" sz="3200">
              <a:latin typeface="Arial" pitchFamily="34" charset="0"/>
              <a:cs typeface="Arial" pitchFamily="34" charset="0"/>
            </a:endParaRPr>
          </a:p>
        </p:txBody>
      </p:sp>
      <p:sp>
        <p:nvSpPr>
          <p:cNvPr id="4" name="Title 11"/>
          <p:cNvSpPr txBox="1">
            <a:spLocks/>
          </p:cNvSpPr>
          <p:nvPr/>
        </p:nvSpPr>
        <p:spPr>
          <a:xfrm>
            <a:off x="953487" y="3492584"/>
            <a:ext cx="7809513" cy="107532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z="3200" smtClean="0">
                <a:latin typeface="Arial" pitchFamily="34" charset="0"/>
                <a:cs typeface="Arial" pitchFamily="34" charset="0"/>
              </a:rPr>
              <a:t>C. Hổ di chuyển nhanh, </a:t>
            </a:r>
            <a:r>
              <a:rPr lang="en-US" sz="3200">
                <a:latin typeface="Arial" pitchFamily="34" charset="0"/>
                <a:cs typeface="Arial" pitchFamily="34" charset="0"/>
              </a:rPr>
              <a:t>có thể nhảy xa và săn mồi rất giỏi.</a:t>
            </a:r>
            <a:endParaRPr lang="en-US" sz="3200">
              <a:latin typeface="Arial" pitchFamily="34" charset="0"/>
              <a:cs typeface="Arial" pitchFamily="34" charset="0"/>
            </a:endParaRPr>
          </a:p>
        </p:txBody>
      </p:sp>
      <p:sp>
        <p:nvSpPr>
          <p:cNvPr id="5" name="Title 11"/>
          <p:cNvSpPr txBox="1">
            <a:spLocks/>
          </p:cNvSpPr>
          <p:nvPr/>
        </p:nvSpPr>
        <p:spPr>
          <a:xfrm>
            <a:off x="966187" y="2345323"/>
            <a:ext cx="7809513" cy="107532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z="3200" smtClean="0">
                <a:latin typeface="Arial" pitchFamily="34" charset="0"/>
                <a:cs typeface="Arial" pitchFamily="34" charset="0"/>
              </a:rPr>
              <a:t>B. Hổ có thể bay được.</a:t>
            </a:r>
            <a:endParaRPr lang="en-US" sz="3200">
              <a:latin typeface="Arial" pitchFamily="34" charset="0"/>
              <a:cs typeface="Arial" pitchFamily="34" charset="0"/>
            </a:endParaRPr>
          </a:p>
        </p:txBody>
      </p:sp>
      <p:sp>
        <p:nvSpPr>
          <p:cNvPr id="6" name="Rectangle 5">
            <a:hlinkClick r:id="rId3" action="ppaction://hlinksldjump"/>
          </p:cNvPr>
          <p:cNvSpPr/>
          <p:nvPr/>
        </p:nvSpPr>
        <p:spPr>
          <a:xfrm>
            <a:off x="8534400" y="4546875"/>
            <a:ext cx="376738" cy="3767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4743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4"/>
                                        </p:tgtEl>
                                        <p:attrNameLst>
                                          <p:attrName>style.color</p:attrName>
                                        </p:attrNameLst>
                                      </p:cBhvr>
                                      <p:to>
                                        <p:clrVal>
                                          <a:srgbClr val="FF0000"/>
                                        </p:clrVal>
                                      </p:to>
                                    </p:set>
                                    <p:set>
                                      <p:cBhvr>
                                        <p:cTn id="7" dur="500" fill="hold"/>
                                        <p:tgtEl>
                                          <p:spTgt spid="4"/>
                                        </p:tgtEl>
                                        <p:attrNameLst>
                                          <p:attrName>fillcolor</p:attrName>
                                        </p:attrNameLst>
                                      </p:cBhvr>
                                      <p:to>
                                        <p:clrVal>
                                          <a:srgbClr val="FF0000"/>
                                        </p:clrVal>
                                      </p:to>
                                    </p:set>
                                    <p:set>
                                      <p:cBhvr>
                                        <p:cTn id="8" dur="500" fill="hold"/>
                                        <p:tgtEl>
                                          <p:spTgt spid="4"/>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hlinkClick r:id="rId2" action="ppaction://hlinksldjump"/>
          </p:cNvPr>
          <p:cNvSpPr/>
          <p:nvPr/>
        </p:nvSpPr>
        <p:spPr>
          <a:xfrm>
            <a:off x="8534400" y="4546875"/>
            <a:ext cx="376738" cy="3767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b="11998"/>
          <a:stretch/>
        </p:blipFill>
        <p:spPr>
          <a:xfrm>
            <a:off x="3128772" y="925830"/>
            <a:ext cx="2886456" cy="2896870"/>
          </a:xfrm>
          <a:prstGeom prst="rect">
            <a:avLst/>
          </a:prstGeom>
        </p:spPr>
      </p:pic>
    </p:spTree>
    <p:extLst>
      <p:ext uri="{BB962C8B-B14F-4D97-AF65-F5344CB8AC3E}">
        <p14:creationId xmlns:p14="http://schemas.microsoft.com/office/powerpoint/2010/main" val="1171695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0070C0"/>
                </a:solidFill>
                <a:latin typeface="Arial" pitchFamily="34" charset="0"/>
                <a:cs typeface="Arial" pitchFamily="34" charset="0"/>
              </a:rPr>
              <a:t>Đúng chọn Đ, sai chọn S.</a:t>
            </a:r>
            <a:endParaRPr lang="en-US">
              <a:solidFill>
                <a:srgbClr val="0070C0"/>
              </a:solidFill>
              <a:latin typeface="Arial" pitchFamily="34" charset="0"/>
              <a:cs typeface="Arial" pitchFamily="34" charset="0"/>
            </a:endParaRPr>
          </a:p>
        </p:txBody>
      </p:sp>
      <p:sp>
        <p:nvSpPr>
          <p:cNvPr id="3" name="Title 11"/>
          <p:cNvSpPr txBox="1">
            <a:spLocks/>
          </p:cNvSpPr>
          <p:nvPr/>
        </p:nvSpPr>
        <p:spPr>
          <a:xfrm>
            <a:off x="953487" y="1581150"/>
            <a:ext cx="7809513" cy="107532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z="3200" smtClean="0">
                <a:latin typeface="Arial" pitchFamily="34" charset="0"/>
                <a:cs typeface="Arial" pitchFamily="34" charset="0"/>
              </a:rPr>
              <a:t>1. Hổ là loại vật hung dữ nên cần phải bắt và giết thịt.</a:t>
            </a:r>
            <a:endParaRPr lang="en-US" sz="3200">
              <a:latin typeface="Arial" pitchFamily="34" charset="0"/>
              <a:cs typeface="Arial" pitchFamily="34" charset="0"/>
            </a:endParaRPr>
          </a:p>
        </p:txBody>
      </p:sp>
      <p:sp>
        <p:nvSpPr>
          <p:cNvPr id="6" name="Title 11"/>
          <p:cNvSpPr txBox="1">
            <a:spLocks/>
          </p:cNvSpPr>
          <p:nvPr/>
        </p:nvSpPr>
        <p:spPr>
          <a:xfrm>
            <a:off x="953487" y="2876550"/>
            <a:ext cx="7809513" cy="107532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z="3200" smtClean="0">
                <a:latin typeface="Arial" pitchFamily="34" charset="0"/>
                <a:cs typeface="Arial" pitchFamily="34" charset="0"/>
              </a:rPr>
              <a:t>2. Hổ là động vật hoang dã cần được bảo vệ</a:t>
            </a:r>
            <a:endParaRPr lang="en-US" sz="3200">
              <a:latin typeface="Arial" pitchFamily="34" charset="0"/>
              <a:cs typeface="Arial" pitchFamily="34" charset="0"/>
            </a:endParaRPr>
          </a:p>
        </p:txBody>
      </p:sp>
      <p:sp>
        <p:nvSpPr>
          <p:cNvPr id="7" name="Title 11"/>
          <p:cNvSpPr txBox="1">
            <a:spLocks/>
          </p:cNvSpPr>
          <p:nvPr/>
        </p:nvSpPr>
        <p:spPr>
          <a:xfrm>
            <a:off x="419100" y="2794002"/>
            <a:ext cx="533400" cy="76200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z="3200">
                <a:solidFill>
                  <a:srgbClr val="FF0000"/>
                </a:solidFill>
                <a:latin typeface="Arial" pitchFamily="34" charset="0"/>
                <a:cs typeface="Arial" pitchFamily="34" charset="0"/>
              </a:rPr>
              <a:t>Đ</a:t>
            </a:r>
          </a:p>
        </p:txBody>
      </p:sp>
      <p:sp>
        <p:nvSpPr>
          <p:cNvPr id="8" name="Title 11"/>
          <p:cNvSpPr txBox="1">
            <a:spLocks/>
          </p:cNvSpPr>
          <p:nvPr/>
        </p:nvSpPr>
        <p:spPr>
          <a:xfrm>
            <a:off x="420087" y="1504950"/>
            <a:ext cx="533400" cy="76200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z="3200" smtClean="0">
                <a:solidFill>
                  <a:srgbClr val="FF0000"/>
                </a:solidFill>
                <a:latin typeface="Arial" pitchFamily="34" charset="0"/>
                <a:cs typeface="Arial" pitchFamily="34" charset="0"/>
              </a:rPr>
              <a:t>S</a:t>
            </a:r>
            <a:endParaRPr lang="en-US" sz="3200">
              <a:solidFill>
                <a:srgbClr val="FF0000"/>
              </a:solidFill>
              <a:latin typeface="Arial" pitchFamily="34" charset="0"/>
              <a:cs typeface="Arial" pitchFamily="34" charset="0"/>
            </a:endParaRPr>
          </a:p>
        </p:txBody>
      </p:sp>
      <p:sp>
        <p:nvSpPr>
          <p:cNvPr id="9" name="Rectangle 8">
            <a:hlinkClick r:id="rId2" action="ppaction://hlinksldjump"/>
          </p:cNvPr>
          <p:cNvSpPr/>
          <p:nvPr/>
        </p:nvSpPr>
        <p:spPr>
          <a:xfrm>
            <a:off x="8534400" y="4546875"/>
            <a:ext cx="376738" cy="3767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5658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hlinkClick r:id="rId3" action="ppaction://hlinksldjump"/>
          </p:cNvPr>
          <p:cNvSpPr/>
          <p:nvPr/>
        </p:nvSpPr>
        <p:spPr>
          <a:xfrm>
            <a:off x="8534400" y="4546875"/>
            <a:ext cx="376738" cy="3767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8772" y="931037"/>
            <a:ext cx="2886456" cy="2886456"/>
          </a:xfrm>
          <a:prstGeom prst="rect">
            <a:avLst/>
          </a:prstGeom>
        </p:spPr>
      </p:pic>
    </p:spTree>
    <p:extLst>
      <p:ext uri="{BB962C8B-B14F-4D97-AF65-F5344CB8AC3E}">
        <p14:creationId xmlns:p14="http://schemas.microsoft.com/office/powerpoint/2010/main" val="3199239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 y="1733550"/>
            <a:ext cx="9052560" cy="857250"/>
          </a:xfrm>
        </p:spPr>
        <p:txBody>
          <a:bodyPr>
            <a:noAutofit/>
          </a:bodyPr>
          <a:lstStyle/>
          <a:p>
            <a:r>
              <a:rPr lang="en-US" sz="4000" smtClean="0">
                <a:latin typeface="Arial" pitchFamily="34" charset="0"/>
                <a:cs typeface="Arial" pitchFamily="34" charset="0"/>
              </a:rPr>
              <a:t>Câu nào trong bài “Chúa tể rừng xanh” cho biết đặc điểm chiếc đuôi của hổ?</a:t>
            </a:r>
            <a:endParaRPr lang="en-US" sz="4000">
              <a:latin typeface="Arial" pitchFamily="34" charset="0"/>
              <a:cs typeface="Arial" pitchFamily="34" charset="0"/>
            </a:endParaRPr>
          </a:p>
        </p:txBody>
      </p:sp>
      <p:sp>
        <p:nvSpPr>
          <p:cNvPr id="3" name="Rectangle 2">
            <a:hlinkClick r:id="rId2" action="ppaction://hlinksldjump"/>
          </p:cNvPr>
          <p:cNvSpPr/>
          <p:nvPr/>
        </p:nvSpPr>
        <p:spPr>
          <a:xfrm>
            <a:off x="8534400" y="4546875"/>
            <a:ext cx="376738" cy="3767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87891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8327" y="2471275"/>
            <a:ext cx="7084629"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nvGrpSpPr>
          <p:cNvPr id="20" name="Group 19"/>
          <p:cNvGrpSpPr/>
          <p:nvPr/>
        </p:nvGrpSpPr>
        <p:grpSpPr>
          <a:xfrm>
            <a:off x="609599" y="2400233"/>
            <a:ext cx="8083358" cy="1017587"/>
            <a:chOff x="1124156" y="2412173"/>
            <a:chExt cx="6781799" cy="1017587"/>
          </a:xfrm>
        </p:grpSpPr>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412173"/>
              <a:ext cx="928069"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124156" y="2642560"/>
              <a:ext cx="6781799" cy="584763"/>
            </a:xfrm>
            <a:prstGeom prst="rect">
              <a:avLst/>
            </a:prstGeom>
            <a:noFill/>
          </p:spPr>
          <p:txBody>
            <a:bodyPr wrap="square" lIns="91428" tIns="45714" rIns="91428" bIns="45714" rtlCol="0">
              <a:spAutoFit/>
            </a:bodyPr>
            <a:lstStyle/>
            <a:p>
              <a:pPr algn="ctr"/>
              <a:r>
                <a:rPr lang="en-US" sz="3200" b="1" smtClean="0">
                  <a:solidFill>
                    <a:srgbClr val="00863D"/>
                  </a:solidFill>
                  <a:latin typeface="Arial-Rounded" pitchFamily="34" charset="0"/>
                  <a:ea typeface="Arial-Rounded" pitchFamily="34" charset="0"/>
                  <a:cs typeface="Arial-Rounded" pitchFamily="34" charset="0"/>
                </a:rPr>
                <a:t>CUỘC THI TÀI NĂNG RỪNG XANH</a:t>
              </a:r>
              <a:endParaRPr lang="en-US" sz="3200" b="1">
                <a:solidFill>
                  <a:srgbClr val="00863D"/>
                </a:solidFill>
                <a:latin typeface="Arial-Rounded" pitchFamily="34" charset="0"/>
                <a:ea typeface="Arial-Rounded" pitchFamily="34" charset="0"/>
                <a:cs typeface="Arial-Rounded" pitchFamily="34" charset="0"/>
              </a:endParaRPr>
            </a:p>
          </p:txBody>
        </p:sp>
      </p:gr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79085">
            <a:off x="-573646" y="-979687"/>
            <a:ext cx="2462213"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1905000" y="437711"/>
            <a:ext cx="6172200" cy="923318"/>
          </a:xfrm>
          <a:prstGeom prst="rect">
            <a:avLst/>
          </a:prstGeom>
          <a:noFill/>
        </p:spPr>
        <p:txBody>
          <a:bodyPr wrap="square" lIns="91428" tIns="45714" rIns="91428" bIns="45714" rtlCol="0">
            <a:spAutoFit/>
          </a:bodyPr>
          <a:lstStyle/>
          <a:p>
            <a:pPr algn="ctr"/>
            <a:r>
              <a:rPr lang="en-US" sz="5400" b="1" smtClean="0">
                <a:ln w="3175">
                  <a:solidFill>
                    <a:schemeClr val="bg1"/>
                  </a:solidFill>
                </a:ln>
                <a:solidFill>
                  <a:schemeClr val="bg1"/>
                </a:solidFill>
                <a:latin typeface="Arial-Rounded" pitchFamily="34" charset="0"/>
                <a:ea typeface="Arial-Rounded" pitchFamily="34" charset="0"/>
                <a:cs typeface="Arial-Rounded" pitchFamily="34" charset="0"/>
              </a:rPr>
              <a:t>THIÊN NHIÊN KÌ THÚ</a:t>
            </a:r>
            <a:endParaRPr lang="en-US" sz="5400" b="1">
              <a:ln w="3175">
                <a:solidFill>
                  <a:schemeClr val="bg1"/>
                </a:solidFill>
              </a:ln>
              <a:solidFill>
                <a:schemeClr val="bg1"/>
              </a:solidFill>
              <a:latin typeface="Arial-Rounded" pitchFamily="34" charset="0"/>
              <a:ea typeface="Arial-Rounded" pitchFamily="34" charset="0"/>
              <a:cs typeface="Arial-Rounded" pitchFamily="34" charset="0"/>
            </a:endParaRPr>
          </a:p>
        </p:txBody>
      </p:sp>
      <p:sp>
        <p:nvSpPr>
          <p:cNvPr id="33" name="TextBox 32"/>
          <p:cNvSpPr txBox="1"/>
          <p:nvPr/>
        </p:nvSpPr>
        <p:spPr>
          <a:xfrm>
            <a:off x="747643" y="2421929"/>
            <a:ext cx="990600" cy="954095"/>
          </a:xfrm>
          <a:prstGeom prst="rect">
            <a:avLst/>
          </a:prstGeom>
          <a:noFill/>
        </p:spPr>
        <p:txBody>
          <a:bodyPr wrap="square" lIns="91428" tIns="45714" rIns="91428" bIns="45714" rtlCol="0">
            <a:spAutoFit/>
          </a:bodyPr>
          <a:lstStyle/>
          <a:p>
            <a:pPr algn="ctr"/>
            <a:r>
              <a:rPr lang="en-US" sz="2400" b="1" smtClean="0">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3</a:t>
            </a:r>
            <a:endParaRPr lang="en-US" sz="3200" b="1">
              <a:solidFill>
                <a:schemeClr val="bg1"/>
              </a:solidFill>
              <a:latin typeface="Arial Rounded MT Bold" pitchFamily="34" charset="0"/>
              <a:ea typeface="Arial-Rounded" pitchFamily="34" charset="0"/>
              <a:cs typeface="Times New Roman" pitchFamily="18"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99" y="-163929"/>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51257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1577</TotalTime>
  <Words>620</Words>
  <Application>Microsoft Office PowerPoint</Application>
  <PresentationFormat>On-screen Show (16:9)</PresentationFormat>
  <Paragraphs>123</Paragraphs>
  <Slides>32</Slides>
  <Notes>10</Notes>
  <HiddenSlides>0</HiddenSlides>
  <MMClips>2</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PowerPoint Presentation</vt:lpstr>
      <vt:lpstr>PowerPoint Presentation</vt:lpstr>
      <vt:lpstr>A. Sư tử</vt:lpstr>
      <vt:lpstr>Hổ có khả năng gì đặc biệt?</vt:lpstr>
      <vt:lpstr>PowerPoint Presentation</vt:lpstr>
      <vt:lpstr>Đúng chọn Đ, sai chọn S.</vt:lpstr>
      <vt:lpstr>PowerPoint Presentation</vt:lpstr>
      <vt:lpstr>Câu nào trong bài “Chúa tể rừng xanh” cho biết đặc điểm chiếc đuôi của hổ?</vt:lpstr>
      <vt:lpstr>PowerPoint Presentation</vt:lpstr>
      <vt:lpstr>PowerPoint Presentation</vt:lpstr>
      <vt:lpstr>PowerPoint Presentation</vt:lpstr>
      <vt:lpstr>PowerPoint Presentation</vt:lpstr>
      <vt:lpstr>yêt </vt:lpstr>
      <vt:lpstr>PowerPoint Presentation</vt:lpstr>
      <vt:lpstr>PowerPoint Presentation</vt:lpstr>
      <vt:lpstr>PowerPoint Presentation</vt:lpstr>
      <vt:lpstr>Giải nghĩa từ khó: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282</cp:revision>
  <dcterms:created xsi:type="dcterms:W3CDTF">2020-12-08T15:48:47Z</dcterms:created>
  <dcterms:modified xsi:type="dcterms:W3CDTF">2021-03-28T00:39:04Z</dcterms:modified>
</cp:coreProperties>
</file>