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3" r:id="rId3"/>
    <p:sldId id="257" r:id="rId4"/>
    <p:sldId id="258" r:id="rId5"/>
    <p:sldId id="259" r:id="rId6"/>
    <p:sldId id="264" r:id="rId7"/>
    <p:sldId id="266" r:id="rId8"/>
    <p:sldId id="268"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EBF6F9"/>
    <a:srgbClr val="FBD6B7"/>
    <a:srgbClr val="E824B5"/>
    <a:srgbClr val="00DA63"/>
    <a:srgbClr val="0DFF7A"/>
    <a:srgbClr val="A9DA74"/>
    <a:srgbClr val="00863D"/>
    <a:srgbClr val="009E47"/>
    <a:srgbClr val="9CD4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96" y="-144"/>
      </p:cViewPr>
      <p:guideLst>
        <p:guide orient="horz" pos="1620"/>
        <p:guide pos="288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a:t>
            </a:fld>
            <a:endParaRPr lang="en-US"/>
          </a:p>
        </p:txBody>
      </p:sp>
    </p:spTree>
    <p:extLst>
      <p:ext uri="{BB962C8B-B14F-4D97-AF65-F5344CB8AC3E}">
        <p14:creationId xmlns:p14="http://schemas.microsoft.com/office/powerpoint/2010/main" xmlns=""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‘dỏng tai”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3</a:t>
            </a:fld>
            <a:endParaRPr lang="en-US"/>
          </a:p>
        </p:txBody>
      </p:sp>
    </p:spTree>
    <p:extLst>
      <p:ext uri="{BB962C8B-B14F-4D97-AF65-F5344CB8AC3E}">
        <p14:creationId xmlns:p14="http://schemas.microsoft.com/office/powerpoint/2010/main" xmlns=""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xmlns=""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extLst>
      <p:ext uri="{BB962C8B-B14F-4D97-AF65-F5344CB8AC3E}">
        <p14:creationId xmlns:p14="http://schemas.microsoft.com/office/powerpoint/2010/main" xmlns=""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xmlns=""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8</a:t>
            </a:fld>
            <a:endParaRPr lang="en-US"/>
          </a:p>
        </p:txBody>
      </p:sp>
    </p:spTree>
    <p:extLst>
      <p:ext uri="{BB962C8B-B14F-4D97-AF65-F5344CB8AC3E}">
        <p14:creationId xmlns:p14="http://schemas.microsoft.com/office/powerpoint/2010/main" xmlns=""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pPr/>
              <a:t>1/14/2021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ĐÔI TAI XẤU XÍ</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xmlns=""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8      trang 11</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Bạn của gió </a:t>
            </a:r>
            <a:r>
              <a:rPr lang="en-US" sz="2800" b="1" smtClean="0">
                <a:latin typeface="Arial-Rounded" pitchFamily="34" charset="0"/>
                <a:ea typeface="Arial-Rounded" pitchFamily="34" charset="0"/>
                <a:cs typeface="Arial-Rounded" pitchFamily="34" charset="0"/>
              </a:rPr>
              <a:t>(trang 12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13)</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b="37536"/>
          <a:stretch/>
        </p:blipFill>
        <p:spPr>
          <a:xfrm>
            <a:off x="7038109" y="2458831"/>
            <a:ext cx="2459182" cy="1658987"/>
          </a:xfrm>
          <a:prstGeom prst="rect">
            <a:avLst/>
          </a:prstGeom>
        </p:spPr>
      </p:pic>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mới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52400" y="2458831"/>
            <a:ext cx="88392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Chú mèo  (……….)  nghe tiếng </a:t>
            </a:r>
            <a:r>
              <a:rPr lang="en-US" sz="2800" b="1" smtClean="0">
                <a:latin typeface="Arial-Rounded" pitchFamily="34" charset="0"/>
                <a:ea typeface="Arial-Rounded" pitchFamily="34" charset="0"/>
                <a:cs typeface="Arial-Rounded" pitchFamily="34" charset="0"/>
              </a:rPr>
              <a:t>chít chít </a:t>
            </a:r>
            <a:r>
              <a:rPr lang="en-US" sz="2800" b="1" smtClean="0">
                <a:latin typeface="Arial-Rounded" pitchFamily="34" charset="0"/>
                <a:ea typeface="Arial-Rounded" pitchFamily="34" charset="0"/>
                <a:cs typeface="Arial-Rounded" pitchFamily="34" charset="0"/>
              </a:rPr>
              <a:t>của lũ chuột.</a:t>
            </a:r>
            <a:endParaRPr lang="en-US" sz="2800" b="1">
              <a:latin typeface="Arial-Rounded" pitchFamily="34" charset="0"/>
              <a:ea typeface="Arial-Rounded" pitchFamily="34" charset="0"/>
              <a:cs typeface="Arial-Rounded" pitchFamily="34" charset="0"/>
            </a:endParaRPr>
          </a:p>
        </p:txBody>
      </p:sp>
      <p:sp>
        <p:nvSpPr>
          <p:cNvPr id="12" name="TextBox 11"/>
          <p:cNvSpPr txBox="1"/>
          <p:nvPr/>
        </p:nvSpPr>
        <p:spPr>
          <a:xfrm>
            <a:off x="3581399" y="1489048"/>
            <a:ext cx="1548245" cy="523208"/>
          </a:xfrm>
          <a:prstGeom prst="rect">
            <a:avLst/>
          </a:prstGeom>
          <a:solidFill>
            <a:srgbClr val="BEE395"/>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dỏng tai</a:t>
            </a:r>
            <a:endParaRPr lang="en-US" sz="2800" b="1">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chạy nhanh</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thính tai</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152400" y="3503807"/>
            <a:ext cx="9087099" cy="2147323"/>
            <a:chOff x="152400" y="3503807"/>
            <a:chExt cx="9087099" cy="2147323"/>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ectangle 19"/>
            <p:cNvSpPr/>
            <p:nvPr/>
          </p:nvSpPr>
          <p:spPr>
            <a:xfrm>
              <a:off x="152400" y="3971178"/>
              <a:ext cx="9087099" cy="584775"/>
            </a:xfrm>
            <a:prstGeom prst="rect">
              <a:avLst/>
            </a:prstGeom>
          </p:spPr>
          <p:txBody>
            <a:bodyPr wrap="square">
              <a:spAutoFit/>
            </a:bodyPr>
            <a:lstStyle/>
            <a:p>
              <a:pPr algn="ctr"/>
              <a:r>
                <a:rPr lang="en-US" sz="3200" b="1" smtClean="0">
                  <a:solidFill>
                    <a:srgbClr val="7030A0"/>
                  </a:solidFill>
                  <a:latin typeface="HP001 4 hàng" pitchFamily="34" charset="0"/>
                  <a:ea typeface="Arial-Rounded" pitchFamily="34" charset="0"/>
                  <a:cs typeface="Arial-Rounded" pitchFamily="34" charset="0"/>
                </a:rPr>
                <a:t>Chú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o dŝg Ǉai w</a:t>
              </a:r>
              <a:r>
                <a:rPr lang="el-GR" sz="3200" b="1">
                  <a:solidFill>
                    <a:srgbClr val="7030A0"/>
                  </a:solidFill>
                  <a:latin typeface="HP001 4 hàng" pitchFamily="34" charset="0"/>
                  <a:ea typeface="Arial-Rounded" pitchFamily="34" charset="0"/>
                  <a:cs typeface="Arial-Rounded" pitchFamily="34" charset="0"/>
                </a:rPr>
                <a:t>Ή; </a:t>
              </a:r>
              <a:r>
                <a:rPr lang="en-US" sz="3200" b="1">
                  <a:solidFill>
                    <a:srgbClr val="7030A0"/>
                  </a:solidFill>
                  <a:latin typeface="HP001 4 hàng" pitchFamily="34" charset="0"/>
                  <a:ea typeface="Arial-Rounded" pitchFamily="34" charset="0"/>
                  <a:cs typeface="Arial-Rounded" pitchFamily="34" charset="0"/>
                </a:rPr>
                <a:t>Ǉ</a:t>
              </a:r>
              <a:r>
                <a:rPr lang="el-GR" sz="3200" b="1">
                  <a:solidFill>
                    <a:srgbClr val="7030A0"/>
                  </a:solidFill>
                  <a:latin typeface="HP001 4 hàng" pitchFamily="34" charset="0"/>
                  <a:ea typeface="Arial-Rounded" pitchFamily="34" charset="0"/>
                  <a:cs typeface="Arial-Rounded" pitchFamily="34" charset="0"/>
                </a:rPr>
                <a:t>Η</a:t>
              </a:r>
              <a:r>
                <a:rPr lang="en-US" sz="3200" b="1">
                  <a:solidFill>
                    <a:srgbClr val="7030A0"/>
                  </a:solidFill>
                  <a:latin typeface="HP001 4 hàng" pitchFamily="34" charset="0"/>
                  <a:ea typeface="Arial-Rounded" pitchFamily="34" charset="0"/>
                  <a:cs typeface="Arial-Rounded" pitchFamily="34" charset="0"/>
                </a:rPr>
                <a:t>Ğng </a:t>
              </a:r>
              <a:r>
                <a:rPr lang="el-GR" sz="3200" b="1" smtClean="0">
                  <a:solidFill>
                    <a:srgbClr val="7030A0"/>
                  </a:solidFill>
                  <a:latin typeface="HP001 4 hàng" pitchFamily="34" charset="0"/>
                  <a:ea typeface="Arial-Rounded" pitchFamily="34" charset="0"/>
                  <a:cs typeface="Arial-Rounded" pitchFamily="34" charset="0"/>
                </a:rPr>
                <a:t>ε</a:t>
              </a:r>
              <a:r>
                <a:rPr lang="en-US" sz="3200" b="1" smtClean="0">
                  <a:solidFill>
                    <a:srgbClr val="7030A0"/>
                  </a:solidFill>
                  <a:latin typeface="HP001 4 hàng" pitchFamily="34" charset="0"/>
                  <a:ea typeface="Arial-Rounded" pitchFamily="34" charset="0"/>
                  <a:cs typeface="Arial-Rounded" pitchFamily="34" charset="0"/>
                </a:rPr>
                <a:t>ít</a:t>
              </a:r>
              <a:r>
                <a:rPr lang="en-US" sz="3200" b="1" smtClean="0">
                  <a:solidFill>
                    <a:srgbClr val="7030A0"/>
                  </a:solidFill>
                  <a:latin typeface="HP001 4 hàng" pitchFamily="34" charset="0"/>
                  <a:ea typeface="Arial-Rounded" pitchFamily="34" charset="0"/>
                  <a:cs typeface="Arial-Rounded" pitchFamily="34" charset="0"/>
                </a:rPr>
                <a:t>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ít của lũ </a:t>
              </a:r>
              <a:r>
                <a:rPr lang="el-GR" sz="3200" b="1">
                  <a:solidFill>
                    <a:srgbClr val="7030A0"/>
                  </a:solidFill>
                  <a:latin typeface="HP001 4 hàng" pitchFamily="34" charset="0"/>
                  <a:ea typeface="Arial-Rounded" pitchFamily="34" charset="0"/>
                  <a:cs typeface="Arial-Rounded" pitchFamily="34" charset="0"/>
                </a:rPr>
                <a:t>ε</a:t>
              </a:r>
              <a:r>
                <a:rPr lang="en-US" sz="3200" b="1" smtClean="0">
                  <a:solidFill>
                    <a:srgbClr val="7030A0"/>
                  </a:solidFill>
                  <a:latin typeface="HP001 4 hàng" pitchFamily="34" charset="0"/>
                  <a:ea typeface="Arial-Rounded" pitchFamily="34" charset="0"/>
                  <a:cs typeface="Arial-Rounded" pitchFamily="34" charset="0"/>
                </a:rPr>
                <a:t>uŎ.</a:t>
              </a:r>
              <a:endParaRPr lang="en-US" sz="32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xmlns=""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2222E-6 2.79716E-6 L -0.20955 0.18925 " pathEditMode="relative" rAng="0" ptsTypes="AA">
                                      <p:cBhvr>
                                        <p:cTn id="30" dur="2000" fill="hold"/>
                                        <p:tgtEl>
                                          <p:spTgt spid="12"/>
                                        </p:tgtEl>
                                        <p:attrNameLst>
                                          <p:attrName>ppt_x</p:attrName>
                                          <p:attrName>ppt_y</p:attrName>
                                        </p:attrNameLst>
                                      </p:cBhvr>
                                      <p:rCtr x="-10486" y="9447"/>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kể lại câu chuyện </a:t>
            </a:r>
            <a:r>
              <a:rPr lang="en-US" sz="2800" b="1" i="1" smtClean="0">
                <a:latin typeface="Arial-Rounded" pitchFamily="34" charset="0"/>
                <a:ea typeface="Arial-Rounded" pitchFamily="34" charset="0"/>
                <a:cs typeface="Arial-Rounded" pitchFamily="34" charset="0"/>
              </a:rPr>
              <a:t>Đôi tai xấu xí</a:t>
            </a:r>
            <a:endParaRPr lang="en-US" sz="28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4846" t="19531" r="34261" b="21875"/>
          <a:stretch/>
        </p:blipFill>
        <p:spPr bwMode="auto">
          <a:xfrm>
            <a:off x="2534516" y="919884"/>
            <a:ext cx="3648075" cy="3890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2564" y="1352549"/>
            <a:ext cx="8131461" cy="2963141"/>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24600" y="1962150"/>
            <a:ext cx="1920875" cy="229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47800" y="2051722"/>
            <a:ext cx="5297717"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Các bạn cùng thỏ đi theo hướng</a:t>
            </a:r>
            <a:endParaRPr lang="en-US" sz="2800">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26883" y="221857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501487" y="2526931"/>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286108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08364" y="2614948"/>
            <a:ext cx="5769313"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có tiếng gọi. Cả nhóm về được </a:t>
            </a:r>
            <a:r>
              <a:rPr lang="en-US" sz="2800" smtClean="0">
                <a:latin typeface="Arial-Rounded" pitchFamily="34" charset="0"/>
                <a:ea typeface="Arial-Rounded" pitchFamily="34" charset="0"/>
                <a:cs typeface="Arial-Rounded" pitchFamily="34" charset="0"/>
              </a:rPr>
              <a:t>nhà.</a:t>
            </a:r>
            <a:endParaRPr lang="en-US" sz="2800">
              <a:latin typeface="Arial-Rounded" pitchFamily="34" charset="0"/>
              <a:ea typeface="Arial-Rounded" pitchFamily="34" charset="0"/>
              <a:cs typeface="Arial-Rounded" pitchFamily="34" charset="0"/>
            </a:endParaRPr>
          </a:p>
        </p:txBody>
      </p:sp>
      <p:cxnSp>
        <p:nvCxnSpPr>
          <p:cNvPr id="31" name="Straight Connector 30"/>
          <p:cNvCxnSpPr/>
          <p:nvPr/>
        </p:nvCxnSpPr>
        <p:spPr>
          <a:xfrm>
            <a:off x="1622715" y="3105154"/>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82638" y="307397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5572"/>
          <a:stretch/>
        </p:blipFill>
        <p:spPr bwMode="auto">
          <a:xfrm>
            <a:off x="237075" y="1625755"/>
            <a:ext cx="8465862" cy="2610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75899" y="2199952"/>
            <a:ext cx="9067800" cy="707886"/>
          </a:xfrm>
          <a:prstGeom prst="rect">
            <a:avLst/>
          </a:prstGeom>
        </p:spPr>
        <p:txBody>
          <a:bodyPr wrap="square">
            <a:spAutoFit/>
          </a:bodyPr>
          <a:lstStyle/>
          <a:p>
            <a:pPr algn="just"/>
            <a:r>
              <a:rPr lang="vi-VN" sz="4000" b="1">
                <a:solidFill>
                  <a:srgbClr val="7030A0"/>
                </a:solidFill>
                <a:latin typeface="HP001 4 hàng" pitchFamily="34" charset="0"/>
              </a:rPr>
              <a:t> Các bạn cùng </a:t>
            </a:r>
            <a:r>
              <a:rPr lang="el-GR" sz="4000" b="1">
                <a:solidFill>
                  <a:srgbClr val="7030A0"/>
                </a:solidFill>
                <a:latin typeface="HP001 4 hàng" pitchFamily="34" charset="0"/>
              </a:rPr>
              <a:t>κ</a:t>
            </a:r>
            <a:r>
              <a:rPr lang="vi-VN" sz="4000" b="1">
                <a:solidFill>
                  <a:srgbClr val="7030A0"/>
                </a:solidFill>
                <a:latin typeface="HP001 4 hàng" pitchFamily="34" charset="0"/>
              </a:rPr>
              <a:t>ỏ đi </a:t>
            </a:r>
            <a:r>
              <a:rPr lang="el-GR" sz="4000" b="1">
                <a:solidFill>
                  <a:srgbClr val="7030A0"/>
                </a:solidFill>
                <a:latin typeface="HP001 4 hàng" pitchFamily="34" charset="0"/>
              </a:rPr>
              <a:t>Ό;</a:t>
            </a:r>
            <a:r>
              <a:rPr lang="vi-VN" sz="4000" b="1">
                <a:solidFill>
                  <a:srgbClr val="7030A0"/>
                </a:solidFill>
                <a:latin typeface="HP001 4 hàng" pitchFamily="34" charset="0"/>
              </a:rPr>
              <a:t>o hưņg</a:t>
            </a:r>
            <a:endParaRPr lang="en-US" sz="4000" b="1">
              <a:solidFill>
                <a:srgbClr val="7030A0"/>
              </a:solidFill>
              <a:latin typeface="HP001 4 hàng" pitchFamily="34" charset="0"/>
            </a:endParaRPr>
          </a:p>
        </p:txBody>
      </p:sp>
      <p:sp>
        <p:nvSpPr>
          <p:cNvPr id="14" name="Rectangle 13"/>
          <p:cNvSpPr/>
          <p:nvPr/>
        </p:nvSpPr>
        <p:spPr>
          <a:xfrm>
            <a:off x="172526" y="3006157"/>
            <a:ext cx="9067800" cy="707886"/>
          </a:xfrm>
          <a:prstGeom prst="rect">
            <a:avLst/>
          </a:prstGeom>
        </p:spPr>
        <p:txBody>
          <a:bodyPr wrap="square">
            <a:spAutoFit/>
          </a:bodyPr>
          <a:lstStyle/>
          <a:p>
            <a:pPr algn="just"/>
            <a:r>
              <a:rPr lang="vi-VN" sz="4000" b="1">
                <a:solidFill>
                  <a:srgbClr val="7030A0"/>
                </a:solidFill>
                <a:latin typeface="HP001 4 hàng" pitchFamily="34" charset="0"/>
              </a:rPr>
              <a:t>có ǇΗĞng </a:t>
            </a:r>
            <a:r>
              <a:rPr lang="vi-VN" sz="4000" b="1" smtClean="0">
                <a:solidFill>
                  <a:srgbClr val="7030A0"/>
                </a:solidFill>
                <a:latin typeface="HP001 4 hàng" pitchFamily="34" charset="0"/>
              </a:rPr>
              <a:t>gĊ. Cả </a:t>
            </a:r>
            <a:r>
              <a:rPr lang="vi-VN" sz="4000" b="1">
                <a:solidFill>
                  <a:srgbClr val="7030A0"/>
                </a:solidFill>
                <a:latin typeface="HP001 4 hàng" pitchFamily="34" charset="0"/>
              </a:rPr>
              <a:t>ηĪ ωϙ đưϑ </a:t>
            </a:r>
            <a:r>
              <a:rPr lang="vi-VN" sz="4000" b="1" smtClean="0">
                <a:solidFill>
                  <a:srgbClr val="7030A0"/>
                </a:solidFill>
                <a:latin typeface="HP001 4 hàng" pitchFamily="34" charset="0"/>
              </a:rPr>
              <a:t>ηà</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Tree>
    <p:extLst>
      <p:ext uri="{BB962C8B-B14F-4D97-AF65-F5344CB8AC3E}">
        <p14:creationId xmlns:p14="http://schemas.microsoft.com/office/powerpoint/2010/main" xmlns=""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Tìm trong hoặc ngoài bài đọc </a:t>
            </a:r>
            <a:r>
              <a:rPr lang="en-US" sz="3200" b="1" i="1" smtClean="0">
                <a:latin typeface="Arial-Rounded" pitchFamily="34" charset="0"/>
                <a:ea typeface="Arial-Rounded" pitchFamily="34" charset="0"/>
                <a:cs typeface="Arial-Rounded" pitchFamily="34" charset="0"/>
              </a:rPr>
              <a:t>Đôi tai xấu xí </a:t>
            </a:r>
            <a:r>
              <a:rPr lang="en-US" sz="3200" b="1" smtClean="0">
                <a:latin typeface="Arial-Rounded" pitchFamily="34" charset="0"/>
                <a:ea typeface="Arial-Rounded" pitchFamily="34" charset="0"/>
                <a:cs typeface="Arial-Rounded" pitchFamily="34" charset="0"/>
              </a:rPr>
              <a:t>từ ngữ có tiếng chứa vần </a:t>
            </a:r>
            <a:r>
              <a:rPr lang="en-US" sz="3200" b="1" i="1" smtClean="0">
                <a:latin typeface="Arial-Rounded" pitchFamily="34" charset="0"/>
                <a:ea typeface="Arial-Rounded" pitchFamily="34" charset="0"/>
                <a:cs typeface="Arial-Rounded" pitchFamily="34" charset="0"/>
              </a:rPr>
              <a:t>uyt, it, uyết, iêt</a:t>
            </a:r>
            <a:endParaRPr lang="en-US" sz="3200" b="1">
              <a:latin typeface="Arial-Rounded" pitchFamily="34" charset="0"/>
              <a:ea typeface="Arial-Rounded" pitchFamily="34" charset="0"/>
              <a:cs typeface="Arial-Rounded" pitchFamily="34" charset="0"/>
            </a:endParaRPr>
          </a:p>
        </p:txBody>
      </p:sp>
      <p:sp>
        <p:nvSpPr>
          <p:cNvPr id="2" name="Explosion 1 1"/>
          <p:cNvSpPr/>
          <p:nvPr/>
        </p:nvSpPr>
        <p:spPr>
          <a:xfrm>
            <a:off x="2057400" y="2190750"/>
            <a:ext cx="4572000" cy="2286000"/>
          </a:xfrm>
          <a:prstGeom prst="irregularSeal1">
            <a:avLst/>
          </a:prstGeom>
          <a:solidFill>
            <a:srgbClr val="BEE3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Thi đua</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Vẽ con vật mà em yêu thích và đặt tên cho bức tranh em vẽ</a:t>
            </a:r>
            <a:endParaRPr lang="en-US" sz="32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xmlns="" val="0"/>
              </a:ext>
            </a:extLst>
          </a:blip>
          <a:srcRect t="3809" b="13738"/>
          <a:stretch/>
        </p:blipFill>
        <p:spPr>
          <a:xfrm>
            <a:off x="2315066" y="1485859"/>
            <a:ext cx="4901793" cy="3354604"/>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xmlns="" val="0"/>
              </a:ext>
            </a:extLst>
          </a:blip>
          <a:srcRect l="15018" t="10496" r="13856" b="14756"/>
          <a:stretch/>
        </p:blipFill>
        <p:spPr>
          <a:xfrm>
            <a:off x="7391400" y="2678173"/>
            <a:ext cx="1295728" cy="1470611"/>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xmlns="" val="0"/>
              </a:ext>
            </a:extLst>
          </a:blip>
          <a:srcRect l="10912" t="18299" r="15324" b="25492"/>
          <a:stretch/>
        </p:blipFill>
        <p:spPr>
          <a:xfrm>
            <a:off x="330777" y="2402089"/>
            <a:ext cx="1849582" cy="1522143"/>
          </a:xfrm>
          <a:prstGeom prst="rect">
            <a:avLst/>
          </a:prstGeom>
        </p:spPr>
      </p:pic>
    </p:spTree>
    <p:extLst>
      <p:ext uri="{BB962C8B-B14F-4D97-AF65-F5344CB8AC3E}">
        <p14:creationId xmlns:p14="http://schemas.microsoft.com/office/powerpoint/2010/main" xmlns="" val="273525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xmlns=""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418</Words>
  <Application>Microsoft Office PowerPoint</Application>
  <PresentationFormat>On-screen Show (16:9)</PresentationFormat>
  <Paragraphs>46</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Ôn và khởi động</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130</cp:revision>
  <dcterms:created xsi:type="dcterms:W3CDTF">2020-12-08T15:48:47Z</dcterms:created>
  <dcterms:modified xsi:type="dcterms:W3CDTF">2021-01-14T03:46:28Z</dcterms:modified>
</cp:coreProperties>
</file>