
<file path=[Content_Types].xml><?xml version="1.0" encoding="utf-8"?>
<Types xmlns="http://schemas.openxmlformats.org/package/2006/content-types"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73" r:id="rId4"/>
    <p:sldId id="258" r:id="rId5"/>
    <p:sldId id="272" r:id="rId6"/>
    <p:sldId id="260" r:id="rId7"/>
    <p:sldId id="261" r:id="rId8"/>
    <p:sldId id="274" r:id="rId9"/>
    <p:sldId id="282" r:id="rId10"/>
    <p:sldId id="278" r:id="rId11"/>
    <p:sldId id="281" r:id="rId12"/>
    <p:sldId id="280" r:id="rId13"/>
    <p:sldId id="279" r:id="rId14"/>
    <p:sldId id="262" r:id="rId15"/>
    <p:sldId id="263" r:id="rId16"/>
  </p:sldIdLst>
  <p:sldSz cx="18288000" cy="10287000"/>
  <p:notesSz cx="6858000" cy="9144000"/>
  <p:embeddedFontLst>
    <p:embeddedFont>
      <p:font typeface="Montserrat Medium" panose="020B0604020202020204" charset="-93"/>
      <p:regular r:id="rId18"/>
      <p:italic r:id="rId19"/>
    </p:embeddedFont>
    <p:embeddedFont>
      <p:font typeface="Sanchez" panose="020B0604020202020204" charset="0"/>
      <p:regular r:id="rId20"/>
    </p:embeddedFont>
    <p:embeddedFont>
      <p:font typeface="Shadows Into Light Two" panose="020B0604020202020204" charset="0"/>
      <p:regular r:id="rId21"/>
    </p:embeddedFont>
    <p:embeddedFont>
      <p:font typeface="Calibri" panose="020F0502020204030204" pitchFamily="34" charset="0"/>
      <p:regular r:id="rId22"/>
      <p:bold r:id="rId23"/>
      <p:italic r:id="rId24"/>
      <p:boldItalic r:id="rId25"/>
    </p:embeddedFont>
    <p:embeddedFont>
      <p:font typeface="Asap" panose="020B0604020202020204" charset="-93"/>
      <p:regular r:id="rId26"/>
    </p:embeddedFont>
    <p:embeddedFont>
      <p:font typeface="Montserrat SemiBold" panose="020B0604020202020204" charset="-93"/>
      <p:bold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4437"/>
    <a:srgbClr val="FFFFFF"/>
    <a:srgbClr val="F0EADE"/>
    <a:srgbClr val="2F18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7" d="100"/>
          <a:sy n="47" d="100"/>
        </p:scale>
        <p:origin x="69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font" Target="fonts/font11.fntdata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font" Target="fonts/font10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2D665C-A640-44ED-A5DE-5BB589ED0C25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DA5D32-D950-45A2-8A79-A5329BE96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978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DA5D32-D950-45A2-8A79-A5329BE96FC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67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8" Type="http://schemas.microsoft.com/office/2007/relationships/hdphoto" Target="NULL"/><Relationship Id="rId17" Type="http://schemas.openxmlformats.org/officeDocument/2006/relationships/image" Target="../media/image16.svg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9" Type="http://schemas.microsoft.com/office/2007/relationships/hdphoto" Target="NUL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7.xml"/><Relationship Id="rId15" Type="http://schemas.microsoft.com/office/2007/relationships/hdphoto" Target="NULL"/><Relationship Id="rId14" Type="http://schemas.openxmlformats.org/officeDocument/2006/relationships/image" Target="../media/image21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NUL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8" Type="http://schemas.microsoft.com/office/2007/relationships/hdphoto" Target="NULL"/><Relationship Id="rId17" Type="http://schemas.openxmlformats.org/officeDocument/2006/relationships/image" Target="../media/image16.svg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4293776" y="-5685"/>
            <a:ext cx="22652273" cy="12141544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3333" b="-333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 rot="-1660375">
            <a:off x="13364092" y="-1570265"/>
            <a:ext cx="3292823" cy="3140530"/>
          </a:xfrm>
          <a:custGeom>
            <a:avLst/>
            <a:gdLst/>
            <a:ahLst/>
            <a:cxnLst/>
            <a:rect l="l" t="t" r="r" b="b"/>
            <a:pathLst>
              <a:path w="3292823" h="3140530">
                <a:moveTo>
                  <a:pt x="0" y="0"/>
                </a:moveTo>
                <a:lnTo>
                  <a:pt x="3292824" y="0"/>
                </a:lnTo>
                <a:lnTo>
                  <a:pt x="3292824" y="3140530"/>
                </a:lnTo>
                <a:lnTo>
                  <a:pt x="0" y="31405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16366865" y="-1220215"/>
            <a:ext cx="3241573" cy="5006291"/>
          </a:xfrm>
          <a:custGeom>
            <a:avLst/>
            <a:gdLst/>
            <a:ahLst/>
            <a:cxnLst/>
            <a:rect l="l" t="t" r="r" b="b"/>
            <a:pathLst>
              <a:path w="3241573" h="5006291">
                <a:moveTo>
                  <a:pt x="0" y="0"/>
                </a:moveTo>
                <a:lnTo>
                  <a:pt x="3241573" y="0"/>
                </a:lnTo>
                <a:lnTo>
                  <a:pt x="3241573" y="5006291"/>
                </a:lnTo>
                <a:lnTo>
                  <a:pt x="0" y="500629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 rot="4585069">
            <a:off x="3675896" y="-2231005"/>
            <a:ext cx="2789859" cy="4490718"/>
          </a:xfrm>
          <a:custGeom>
            <a:avLst/>
            <a:gdLst/>
            <a:ahLst/>
            <a:cxnLst/>
            <a:rect l="l" t="t" r="r" b="b"/>
            <a:pathLst>
              <a:path w="2789859" h="4490718">
                <a:moveTo>
                  <a:pt x="0" y="0"/>
                </a:moveTo>
                <a:lnTo>
                  <a:pt x="2789859" y="0"/>
                </a:lnTo>
                <a:lnTo>
                  <a:pt x="2789859" y="4490718"/>
                </a:lnTo>
                <a:lnTo>
                  <a:pt x="0" y="44907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 rot="-5400000">
            <a:off x="15524824" y="7558339"/>
            <a:ext cx="3520641" cy="2847318"/>
          </a:xfrm>
          <a:custGeom>
            <a:avLst/>
            <a:gdLst/>
            <a:ahLst/>
            <a:cxnLst/>
            <a:rect l="l" t="t" r="r" b="b"/>
            <a:pathLst>
              <a:path w="3520641" h="2847318">
                <a:moveTo>
                  <a:pt x="0" y="0"/>
                </a:moveTo>
                <a:lnTo>
                  <a:pt x="3520640" y="0"/>
                </a:lnTo>
                <a:lnTo>
                  <a:pt x="3520640" y="2847318"/>
                </a:lnTo>
                <a:lnTo>
                  <a:pt x="0" y="28473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9923301" y="-2966492"/>
            <a:ext cx="3909779" cy="4278828"/>
          </a:xfrm>
          <a:custGeom>
            <a:avLst/>
            <a:gdLst/>
            <a:ahLst/>
            <a:cxnLst/>
            <a:rect l="l" t="t" r="r" b="b"/>
            <a:pathLst>
              <a:path w="3909779" h="4278828">
                <a:moveTo>
                  <a:pt x="0" y="0"/>
                </a:moveTo>
                <a:lnTo>
                  <a:pt x="3909779" y="0"/>
                </a:lnTo>
                <a:lnTo>
                  <a:pt x="3909779" y="4278828"/>
                </a:lnTo>
                <a:lnTo>
                  <a:pt x="0" y="427882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6500000" y="3870262"/>
            <a:ext cx="4493241" cy="3173351"/>
          </a:xfrm>
          <a:custGeom>
            <a:avLst/>
            <a:gdLst/>
            <a:ahLst/>
            <a:cxnLst/>
            <a:rect l="l" t="t" r="r" b="b"/>
            <a:pathLst>
              <a:path w="4493241" h="3173351">
                <a:moveTo>
                  <a:pt x="0" y="0"/>
                </a:moveTo>
                <a:lnTo>
                  <a:pt x="4493241" y="0"/>
                </a:lnTo>
                <a:lnTo>
                  <a:pt x="4493241" y="3173351"/>
                </a:lnTo>
                <a:lnTo>
                  <a:pt x="0" y="31733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-966875" y="5674288"/>
            <a:ext cx="2360822" cy="4475491"/>
          </a:xfrm>
          <a:custGeom>
            <a:avLst/>
            <a:gdLst/>
            <a:ahLst/>
            <a:cxnLst/>
            <a:rect l="l" t="t" r="r" b="b"/>
            <a:pathLst>
              <a:path w="2360822" h="4475491">
                <a:moveTo>
                  <a:pt x="0" y="0"/>
                </a:moveTo>
                <a:lnTo>
                  <a:pt x="2360822" y="0"/>
                </a:lnTo>
                <a:lnTo>
                  <a:pt x="2360822" y="4475491"/>
                </a:lnTo>
                <a:lnTo>
                  <a:pt x="0" y="447549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-792921" y="2195821"/>
            <a:ext cx="2297373" cy="3507439"/>
          </a:xfrm>
          <a:custGeom>
            <a:avLst/>
            <a:gdLst/>
            <a:ahLst/>
            <a:cxnLst/>
            <a:rect l="l" t="t" r="r" b="b"/>
            <a:pathLst>
              <a:path w="2297373" h="3507439">
                <a:moveTo>
                  <a:pt x="0" y="0"/>
                </a:moveTo>
                <a:lnTo>
                  <a:pt x="2297373" y="0"/>
                </a:lnTo>
                <a:lnTo>
                  <a:pt x="2297373" y="3507440"/>
                </a:lnTo>
                <a:lnTo>
                  <a:pt x="0" y="35074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-654775" y="-1905597"/>
            <a:ext cx="3215450" cy="4122372"/>
          </a:xfrm>
          <a:custGeom>
            <a:avLst/>
            <a:gdLst/>
            <a:ahLst/>
            <a:cxnLst/>
            <a:rect l="l" t="t" r="r" b="b"/>
            <a:pathLst>
              <a:path w="3215450" h="4122372">
                <a:moveTo>
                  <a:pt x="0" y="0"/>
                </a:moveTo>
                <a:lnTo>
                  <a:pt x="3215450" y="0"/>
                </a:lnTo>
                <a:lnTo>
                  <a:pt x="3215450" y="4122372"/>
                </a:lnTo>
                <a:lnTo>
                  <a:pt x="0" y="41223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-966875" y="8509480"/>
            <a:ext cx="5501028" cy="3555039"/>
          </a:xfrm>
          <a:custGeom>
            <a:avLst/>
            <a:gdLst/>
            <a:ahLst/>
            <a:cxnLst/>
            <a:rect l="l" t="t" r="r" b="b"/>
            <a:pathLst>
              <a:path w="5501028" h="3555039">
                <a:moveTo>
                  <a:pt x="0" y="0"/>
                </a:moveTo>
                <a:lnTo>
                  <a:pt x="5501028" y="0"/>
                </a:lnTo>
                <a:lnTo>
                  <a:pt x="5501028" y="3555040"/>
                </a:lnTo>
                <a:lnTo>
                  <a:pt x="0" y="35550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Freeform 13"/>
          <p:cNvSpPr/>
          <p:nvPr/>
        </p:nvSpPr>
        <p:spPr>
          <a:xfrm>
            <a:off x="3918579" y="8509480"/>
            <a:ext cx="4378799" cy="2205820"/>
          </a:xfrm>
          <a:custGeom>
            <a:avLst/>
            <a:gdLst/>
            <a:ahLst/>
            <a:cxnLst/>
            <a:rect l="l" t="t" r="r" b="b"/>
            <a:pathLst>
              <a:path w="4378799" h="2205820">
                <a:moveTo>
                  <a:pt x="0" y="0"/>
                </a:moveTo>
                <a:lnTo>
                  <a:pt x="4378799" y="0"/>
                </a:lnTo>
                <a:lnTo>
                  <a:pt x="4378799" y="2205820"/>
                </a:lnTo>
                <a:lnTo>
                  <a:pt x="0" y="220582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Freeform 14"/>
          <p:cNvSpPr/>
          <p:nvPr/>
        </p:nvSpPr>
        <p:spPr>
          <a:xfrm>
            <a:off x="8113468" y="8297254"/>
            <a:ext cx="3948319" cy="2985916"/>
          </a:xfrm>
          <a:custGeom>
            <a:avLst/>
            <a:gdLst/>
            <a:ahLst/>
            <a:cxnLst/>
            <a:rect l="l" t="t" r="r" b="b"/>
            <a:pathLst>
              <a:path w="3948319" h="2985916">
                <a:moveTo>
                  <a:pt x="0" y="0"/>
                </a:moveTo>
                <a:lnTo>
                  <a:pt x="3948319" y="0"/>
                </a:lnTo>
                <a:lnTo>
                  <a:pt x="3948319" y="2985917"/>
                </a:lnTo>
                <a:lnTo>
                  <a:pt x="0" y="298591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5"/>
          <p:cNvSpPr/>
          <p:nvPr/>
        </p:nvSpPr>
        <p:spPr>
          <a:xfrm>
            <a:off x="11853682" y="8733496"/>
            <a:ext cx="3920515" cy="3107008"/>
          </a:xfrm>
          <a:custGeom>
            <a:avLst/>
            <a:gdLst/>
            <a:ahLst/>
            <a:cxnLst/>
            <a:rect l="l" t="t" r="r" b="b"/>
            <a:pathLst>
              <a:path w="3920515" h="3107008">
                <a:moveTo>
                  <a:pt x="0" y="0"/>
                </a:moveTo>
                <a:lnTo>
                  <a:pt x="3920515" y="0"/>
                </a:lnTo>
                <a:lnTo>
                  <a:pt x="3920515" y="3107008"/>
                </a:lnTo>
                <a:lnTo>
                  <a:pt x="0" y="31070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Freeform 16"/>
          <p:cNvSpPr/>
          <p:nvPr/>
        </p:nvSpPr>
        <p:spPr>
          <a:xfrm rot="-2047963">
            <a:off x="2337389" y="4298111"/>
            <a:ext cx="1523045" cy="1387356"/>
          </a:xfrm>
          <a:custGeom>
            <a:avLst/>
            <a:gdLst/>
            <a:ahLst/>
            <a:cxnLst/>
            <a:rect l="l" t="t" r="r" b="b"/>
            <a:pathLst>
              <a:path w="1523045" h="1387356">
                <a:moveTo>
                  <a:pt x="0" y="0"/>
                </a:moveTo>
                <a:lnTo>
                  <a:pt x="1523046" y="0"/>
                </a:lnTo>
                <a:lnTo>
                  <a:pt x="1523046" y="1387355"/>
                </a:lnTo>
                <a:lnTo>
                  <a:pt x="0" y="138735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=""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Freeform 17"/>
          <p:cNvSpPr/>
          <p:nvPr/>
        </p:nvSpPr>
        <p:spPr>
          <a:xfrm rot="8879954">
            <a:off x="14957389" y="4747675"/>
            <a:ext cx="1523045" cy="1387356"/>
          </a:xfrm>
          <a:custGeom>
            <a:avLst/>
            <a:gdLst/>
            <a:ahLst/>
            <a:cxnLst/>
            <a:rect l="l" t="t" r="r" b="b"/>
            <a:pathLst>
              <a:path w="1523045" h="1387356">
                <a:moveTo>
                  <a:pt x="0" y="0"/>
                </a:moveTo>
                <a:lnTo>
                  <a:pt x="1523045" y="0"/>
                </a:lnTo>
                <a:lnTo>
                  <a:pt x="1523045" y="1387356"/>
                </a:lnTo>
                <a:lnTo>
                  <a:pt x="0" y="13873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=""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Freeform 18"/>
          <p:cNvSpPr/>
          <p:nvPr/>
        </p:nvSpPr>
        <p:spPr>
          <a:xfrm rot="18784342">
            <a:off x="13259962" y="1987615"/>
            <a:ext cx="2957826" cy="2642638"/>
          </a:xfrm>
          <a:custGeom>
            <a:avLst/>
            <a:gdLst/>
            <a:ahLst/>
            <a:cxnLst/>
            <a:rect l="l" t="t" r="r" b="b"/>
            <a:pathLst>
              <a:path w="2114540" h="1940091">
                <a:moveTo>
                  <a:pt x="0" y="0"/>
                </a:moveTo>
                <a:lnTo>
                  <a:pt x="2114540" y="0"/>
                </a:lnTo>
                <a:lnTo>
                  <a:pt x="2114540" y="1940091"/>
                </a:lnTo>
                <a:lnTo>
                  <a:pt x="0" y="194009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9" name="Freeform 19"/>
          <p:cNvSpPr/>
          <p:nvPr/>
        </p:nvSpPr>
        <p:spPr>
          <a:xfrm rot="-3926957">
            <a:off x="7510702" y="-2637925"/>
            <a:ext cx="3475850" cy="4194087"/>
          </a:xfrm>
          <a:custGeom>
            <a:avLst/>
            <a:gdLst/>
            <a:ahLst/>
            <a:cxnLst/>
            <a:rect l="l" t="t" r="r" b="b"/>
            <a:pathLst>
              <a:path w="3475850" h="4194087">
                <a:moveTo>
                  <a:pt x="0" y="0"/>
                </a:moveTo>
                <a:lnTo>
                  <a:pt x="3475850" y="0"/>
                </a:lnTo>
                <a:lnTo>
                  <a:pt x="3475850" y="4194088"/>
                </a:lnTo>
                <a:lnTo>
                  <a:pt x="0" y="41940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0" name="TextBox 20"/>
          <p:cNvSpPr txBox="1"/>
          <p:nvPr/>
        </p:nvSpPr>
        <p:spPr>
          <a:xfrm>
            <a:off x="3967897" y="2982558"/>
            <a:ext cx="10961790" cy="28725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3465"/>
              </a:lnSpc>
            </a:pPr>
            <a:r>
              <a:rPr lang="en-US" sz="8000" dirty="0" err="1">
                <a:solidFill>
                  <a:srgbClr val="4B261F"/>
                </a:solidFill>
                <a:latin typeface="Montserrat SemiBold" panose="00000700000000000000" pitchFamily="2" charset="0"/>
              </a:rPr>
              <a:t>Chủ</a:t>
            </a:r>
            <a:r>
              <a:rPr lang="en-US" sz="8000" dirty="0">
                <a:solidFill>
                  <a:srgbClr val="4B261F"/>
                </a:solidFill>
                <a:latin typeface="Montserrat SemiBold" panose="00000700000000000000" pitchFamily="2" charset="0"/>
              </a:rPr>
              <a:t> </a:t>
            </a:r>
            <a:r>
              <a:rPr lang="en-US" sz="8000" dirty="0" err="1">
                <a:solidFill>
                  <a:srgbClr val="4B261F"/>
                </a:solidFill>
                <a:latin typeface="Montserrat SemiBold" panose="00000700000000000000" pitchFamily="2" charset="0"/>
              </a:rPr>
              <a:t>đề</a:t>
            </a:r>
            <a:endParaRPr lang="en-US" sz="8000" dirty="0">
              <a:solidFill>
                <a:srgbClr val="4B261F"/>
              </a:solidFill>
              <a:latin typeface="Montserrat SemiBold" panose="00000700000000000000" pitchFamily="2" charset="0"/>
            </a:endParaRPr>
          </a:p>
          <a:p>
            <a:pPr algn="ctr">
              <a:lnSpc>
                <a:spcPts val="8894"/>
              </a:lnSpc>
            </a:pPr>
            <a:r>
              <a:rPr lang="en-US" sz="8000" dirty="0">
                <a:solidFill>
                  <a:srgbClr val="4B261F"/>
                </a:solidFill>
                <a:latin typeface="Montserrat SemiBold" panose="00000700000000000000" pitchFamily="2" charset="0"/>
              </a:rPr>
              <a:t>KHÁM PHÁ THẾ GIỚI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4137422" y="6131409"/>
            <a:ext cx="9907314" cy="23098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n-US" sz="5400" dirty="0" err="1">
                <a:solidFill>
                  <a:srgbClr val="854437"/>
                </a:solidFill>
                <a:latin typeface="Montserrat SemiBold" panose="00000700000000000000" pitchFamily="2" charset="0"/>
              </a:rPr>
              <a:t>Bài</a:t>
            </a:r>
            <a:r>
              <a:rPr lang="en-US" sz="5400" dirty="0">
                <a:solidFill>
                  <a:srgbClr val="854437"/>
                </a:solidFill>
                <a:latin typeface="Montserrat SemiBold" panose="00000700000000000000" pitchFamily="2" charset="0"/>
              </a:rPr>
              <a:t> 1:</a:t>
            </a:r>
            <a:r>
              <a:rPr lang="vi-VN" sz="5400" dirty="0">
                <a:solidFill>
                  <a:srgbClr val="854437"/>
                </a:solidFill>
                <a:latin typeface="Montserrat SemiBold" panose="00000700000000000000" pitchFamily="2" charset="0"/>
              </a:rPr>
              <a:t> </a:t>
            </a:r>
            <a:r>
              <a:rPr lang="en-US" sz="5400" dirty="0">
                <a:solidFill>
                  <a:srgbClr val="854437"/>
                </a:solidFill>
                <a:latin typeface="Montserrat SemiBold" panose="00000700000000000000" pitchFamily="2" charset="0"/>
              </a:rPr>
              <a:t>KÌ QUAN THẾ GIỚI</a:t>
            </a:r>
            <a:endParaRPr lang="vi-VN" sz="5400" dirty="0">
              <a:solidFill>
                <a:srgbClr val="854437"/>
              </a:solidFill>
              <a:latin typeface="Montserrat SemiBold" panose="00000700000000000000" pitchFamily="2" charset="0"/>
            </a:endParaRPr>
          </a:p>
          <a:p>
            <a:pPr algn="ctr"/>
            <a:r>
              <a:rPr lang="vi-VN" sz="5400" dirty="0">
                <a:solidFill>
                  <a:srgbClr val="854437"/>
                </a:solidFill>
                <a:latin typeface="Montserrat SemiBold" panose="00000700000000000000" pitchFamily="2" charset="0"/>
              </a:rPr>
              <a:t>(2 tiết)</a:t>
            </a:r>
            <a:endParaRPr lang="en-US" sz="5400" dirty="0">
              <a:solidFill>
                <a:srgbClr val="854437"/>
              </a:solidFill>
              <a:latin typeface="Montserrat SemiBold" panose="00000700000000000000" pitchFamily="2" charset="0"/>
            </a:endParaRPr>
          </a:p>
          <a:p>
            <a:pPr algn="ctr">
              <a:lnSpc>
                <a:spcPts val="4900"/>
              </a:lnSpc>
            </a:pPr>
            <a:endParaRPr lang="en-US" sz="5000" dirty="0">
              <a:solidFill>
                <a:srgbClr val="4B261F"/>
              </a:solidFill>
              <a:latin typeface="Shadows Into Light Two"/>
            </a:endParaRPr>
          </a:p>
        </p:txBody>
      </p:sp>
      <p:pic>
        <p:nvPicPr>
          <p:cNvPr id="25" name="Picture 2">
            <a:extLst>
              <a:ext uri="{FF2B5EF4-FFF2-40B4-BE49-F238E27FC236}">
                <a16:creationId xmlns="" xmlns:a16="http://schemas.microsoft.com/office/drawing/2014/main" id="{B6764606-FEE1-1C8A-DD13-FD50D9480E0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9725" b="91376" l="9945" r="89687">
                        <a14:foregroundMark x1="26888" y1="76697" x2="37569" y2="88991"/>
                        <a14:foregroundMark x1="37569" y1="88991" x2="54144" y2="90642"/>
                        <a14:foregroundMark x1="54144" y1="90642" x2="66851" y2="90092"/>
                        <a14:foregroundMark x1="66851" y1="90092" x2="70902" y2="80917"/>
                        <a14:foregroundMark x1="70902" y1="80917" x2="28913" y2="75413"/>
                        <a14:foregroundMark x1="28913" y1="75413" x2="28545" y2="76697"/>
                        <a14:foregroundMark x1="26151" y1="79266" x2="25599" y2="88257"/>
                        <a14:foregroundMark x1="65562" y1="77064" x2="74770" y2="80367"/>
                        <a14:foregroundMark x1="74770" y1="80367" x2="69982" y2="88257"/>
                        <a14:foregroundMark x1="69982" y1="88257" x2="69429" y2="88257"/>
                        <a14:foregroundMark x1="71271" y1="75780" x2="75322" y2="86606"/>
                        <a14:foregroundMark x1="75322" y1="86606" x2="72560" y2="89174"/>
                        <a14:foregroundMark x1="71639" y1="75780" x2="77164" y2="83853"/>
                        <a14:foregroundMark x1="77164" y1="83853" x2="72192" y2="90642"/>
                        <a14:foregroundMark x1="45120" y1="77615" x2="57643" y2="77248"/>
                        <a14:foregroundMark x1="57643" y1="77248" x2="69613" y2="78716"/>
                        <a14:foregroundMark x1="73665" y1="76697" x2="81031" y2="84771"/>
                        <a14:foregroundMark x1="81031" y1="84771" x2="72744" y2="88991"/>
                        <a14:foregroundMark x1="78085" y1="77982" x2="78085" y2="77982"/>
                        <a14:foregroundMark x1="78085" y1="77982" x2="78085" y2="77982"/>
                        <a14:foregroundMark x1="78085" y1="77982" x2="80479" y2="83119"/>
                        <a14:foregroundMark x1="68508" y1="75780" x2="76059" y2="75596"/>
                        <a14:foregroundMark x1="48619" y1="75780" x2="65009" y2="75596"/>
                        <a14:foregroundMark x1="65009" y1="75596" x2="65378" y2="75596"/>
                        <a14:foregroundMark x1="36832" y1="75780" x2="51934" y2="74862"/>
                        <a14:foregroundMark x1="51934" y1="74862" x2="55064" y2="75229"/>
                        <a14:foregroundMark x1="25967" y1="75780" x2="24309" y2="84954"/>
                        <a14:foregroundMark x1="20626" y1="65872" x2="57090" y2="66422"/>
                        <a14:foregroundMark x1="57090" y1="66422" x2="60037" y2="66239"/>
                        <a14:foregroundMark x1="26151" y1="61284" x2="60958" y2="62936"/>
                        <a14:foregroundMark x1="59116" y1="61284" x2="77716" y2="61835"/>
                        <a14:foregroundMark x1="64457" y1="35596" x2="66851" y2="44404"/>
                        <a14:foregroundMark x1="69982" y1="41835" x2="72928" y2="49174"/>
                        <a14:foregroundMark x1="72192" y1="39266" x2="71087" y2="44037"/>
                        <a14:foregroundMark x1="51013" y1="38899" x2="61142" y2="47706"/>
                        <a14:foregroundMark x1="40331" y1="35046" x2="29834" y2="49908"/>
                        <a14:foregroundMark x1="41805" y1="39450" x2="47145" y2="52477"/>
                        <a14:foregroundMark x1="52302" y1="42385" x2="51750" y2="52844"/>
                        <a14:foregroundMark x1="22284" y1="58716" x2="22836" y2="64404"/>
                        <a14:foregroundMark x1="20258" y1="56147" x2="34254" y2="55413"/>
                        <a14:foregroundMark x1="34254" y1="55413" x2="48987" y2="56514"/>
                        <a14:foregroundMark x1="30018" y1="38165" x2="29098" y2="45505"/>
                        <a14:foregroundMark x1="20258" y1="56697" x2="27624" y2="65872"/>
                        <a14:foregroundMark x1="27624" y1="65872" x2="27624" y2="65872"/>
                        <a14:foregroundMark x1="47330" y1="75596" x2="55064" y2="77982"/>
                        <a14:foregroundMark x1="49724" y1="79266" x2="52486" y2="85138"/>
                        <a14:foregroundMark x1="27256" y1="86055" x2="37753" y2="87890"/>
                        <a14:foregroundMark x1="26703" y1="88073" x2="41989" y2="88807"/>
                        <a14:foregroundMark x1="26703" y1="89358" x2="43646" y2="91009"/>
                        <a14:foregroundMark x1="25230" y1="77064" x2="23757" y2="83119"/>
                        <a14:foregroundMark x1="24309" y1="77798" x2="22836" y2="83119"/>
                        <a14:foregroundMark x1="22836" y1="83486" x2="23941" y2="87523"/>
                        <a14:foregroundMark x1="76980" y1="76147" x2="79926" y2="79266"/>
                        <a14:foregroundMark x1="77164" y1="75596" x2="80295" y2="77798"/>
                        <a14:foregroundMark x1="80663" y1="85321" x2="71639" y2="89908"/>
                        <a14:foregroundMark x1="71639" y1="89908" x2="71271" y2="89725"/>
                        <a14:foregroundMark x1="71271" y1="89725" x2="76980" y2="87706"/>
                        <a14:foregroundMark x1="73297" y1="90642" x2="79926" y2="87890"/>
                        <a14:foregroundMark x1="29834" y1="91193" x2="29834" y2="91193"/>
                        <a14:foregroundMark x1="30018" y1="75046" x2="39411" y2="75046"/>
                        <a14:foregroundMark x1="39411" y1="75046" x2="40147" y2="75229"/>
                        <a14:foregroundMark x1="55985" y1="75046" x2="66483" y2="74495"/>
                        <a14:foregroundMark x1="66483" y1="74495" x2="75138" y2="77064"/>
                        <a14:foregroundMark x1="73849" y1="91376" x2="79006" y2="88073"/>
                        <a14:foregroundMark x1="78821" y1="88073" x2="78821" y2="880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8566" y="762387"/>
            <a:ext cx="2856347" cy="2866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3810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3333" b="-333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 rot="4585069">
            <a:off x="2701195" y="-2188952"/>
            <a:ext cx="2789859" cy="4490718"/>
          </a:xfrm>
          <a:custGeom>
            <a:avLst/>
            <a:gdLst/>
            <a:ahLst/>
            <a:cxnLst/>
            <a:rect l="l" t="t" r="r" b="b"/>
            <a:pathLst>
              <a:path w="2789859" h="4490718">
                <a:moveTo>
                  <a:pt x="0" y="0"/>
                </a:moveTo>
                <a:lnTo>
                  <a:pt x="2789858" y="0"/>
                </a:lnTo>
                <a:lnTo>
                  <a:pt x="2789858" y="4490718"/>
                </a:lnTo>
                <a:lnTo>
                  <a:pt x="0" y="44907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15644960" y="-2083007"/>
            <a:ext cx="3909779" cy="4278828"/>
          </a:xfrm>
          <a:custGeom>
            <a:avLst/>
            <a:gdLst/>
            <a:ahLst/>
            <a:cxnLst/>
            <a:rect l="l" t="t" r="r" b="b"/>
            <a:pathLst>
              <a:path w="3909779" h="4278828">
                <a:moveTo>
                  <a:pt x="0" y="0"/>
                </a:moveTo>
                <a:lnTo>
                  <a:pt x="3909779" y="0"/>
                </a:lnTo>
                <a:lnTo>
                  <a:pt x="3909779" y="4278828"/>
                </a:lnTo>
                <a:lnTo>
                  <a:pt x="0" y="427882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890938" y="-2533927"/>
            <a:ext cx="3215450" cy="4122372"/>
          </a:xfrm>
          <a:custGeom>
            <a:avLst/>
            <a:gdLst/>
            <a:ahLst/>
            <a:cxnLst/>
            <a:rect l="l" t="t" r="r" b="b"/>
            <a:pathLst>
              <a:path w="3215450" h="4122372">
                <a:moveTo>
                  <a:pt x="0" y="0"/>
                </a:moveTo>
                <a:lnTo>
                  <a:pt x="3215450" y="0"/>
                </a:lnTo>
                <a:lnTo>
                  <a:pt x="3215450" y="4122372"/>
                </a:lnTo>
                <a:lnTo>
                  <a:pt x="0" y="412237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2000"/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 rot="-3926957">
            <a:off x="12382569" y="-2353347"/>
            <a:ext cx="3475850" cy="4194087"/>
          </a:xfrm>
          <a:custGeom>
            <a:avLst/>
            <a:gdLst/>
            <a:ahLst/>
            <a:cxnLst/>
            <a:rect l="l" t="t" r="r" b="b"/>
            <a:pathLst>
              <a:path w="3475850" h="4194087">
                <a:moveTo>
                  <a:pt x="0" y="0"/>
                </a:moveTo>
                <a:lnTo>
                  <a:pt x="3475850" y="0"/>
                </a:lnTo>
                <a:lnTo>
                  <a:pt x="3475850" y="4194088"/>
                </a:lnTo>
                <a:lnTo>
                  <a:pt x="0" y="41940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TextBox 12"/>
          <p:cNvSpPr txBox="1"/>
          <p:nvPr/>
        </p:nvSpPr>
        <p:spPr>
          <a:xfrm>
            <a:off x="1713831" y="1249567"/>
            <a:ext cx="16175418" cy="5438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633"/>
              </a:lnSpc>
            </a:pPr>
            <a:r>
              <a:rPr lang="en-US" sz="3200" u="sng" dirty="0">
                <a:solidFill>
                  <a:srgbClr val="2F1813"/>
                </a:solidFill>
                <a:latin typeface="Montserrat SemiBold" panose="00000700000000000000" pitchFamily="2" charset="0"/>
              </a:rPr>
              <a:t>HĐ1. </a:t>
            </a:r>
            <a:r>
              <a:rPr lang="vi-VN" sz="3200" u="sng" dirty="0">
                <a:solidFill>
                  <a:srgbClr val="2F1813"/>
                </a:solidFill>
                <a:latin typeface="Montserrat SemiBold" panose="00000700000000000000" pitchFamily="2" charset="0"/>
              </a:rPr>
              <a:t>Khởi động</a:t>
            </a:r>
            <a:endParaRPr lang="en-US" sz="3200" u="sng" dirty="0">
              <a:solidFill>
                <a:srgbClr val="2F1813"/>
              </a:solidFill>
              <a:latin typeface="Montserrat SemiBold" panose="00000700000000000000" pitchFamily="2" charset="0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2005085" y="2006638"/>
            <a:ext cx="15254215" cy="4308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i="1" dirty="0">
                <a:solidFill>
                  <a:srgbClr val="4B261F"/>
                </a:solidFill>
                <a:latin typeface="Montserrat Medium" panose="00000600000000000000" pitchFamily="2" charset="0"/>
              </a:rPr>
              <a:t>Em </a:t>
            </a:r>
            <a:r>
              <a:rPr lang="en-US" sz="2800" i="1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hãy</a:t>
            </a:r>
            <a:r>
              <a:rPr lang="en-US" sz="2800" i="1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vi-VN" sz="2800" i="1" dirty="0">
                <a:solidFill>
                  <a:srgbClr val="4B261F"/>
                </a:solidFill>
                <a:latin typeface="Montserrat Medium" panose="00000600000000000000" pitchFamily="2" charset="0"/>
              </a:rPr>
              <a:t>sắp xếp theo thứ tự các bước </a:t>
            </a:r>
            <a:r>
              <a:rPr lang="en-US" sz="28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vẽ</a:t>
            </a:r>
            <a:r>
              <a:rPr lang="en-US" sz="28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28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mô</a:t>
            </a:r>
            <a:r>
              <a:rPr lang="en-US" sz="28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28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phỏng</a:t>
            </a:r>
            <a:r>
              <a:rPr lang="en-US" sz="28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28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công</a:t>
            </a:r>
            <a:r>
              <a:rPr lang="en-US" sz="28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28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trình</a:t>
            </a:r>
            <a:r>
              <a:rPr lang="en-US" sz="28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28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kiến</a:t>
            </a:r>
            <a:r>
              <a:rPr lang="en-US" sz="28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28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trúc</a:t>
            </a:r>
            <a:r>
              <a:rPr lang="en-US" sz="2800" dirty="0">
                <a:solidFill>
                  <a:srgbClr val="4B261F"/>
                </a:solidFill>
                <a:latin typeface="Montserrat Medium" panose="00000600000000000000" pitchFamily="2" charset="0"/>
              </a:rPr>
              <a:t> qua </a:t>
            </a:r>
            <a:r>
              <a:rPr lang="en-US" sz="28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ảnh</a:t>
            </a:r>
            <a:endParaRPr lang="en-US" sz="2800" i="1" dirty="0">
              <a:solidFill>
                <a:srgbClr val="4B261F"/>
              </a:solidFill>
              <a:latin typeface="Montserrat Medium" panose="00000600000000000000" pitchFamily="2" charset="0"/>
            </a:endParaRPr>
          </a:p>
        </p:txBody>
      </p:sp>
      <p:pic>
        <p:nvPicPr>
          <p:cNvPr id="30" name="Graphic 29" descr="Direction with solid fill">
            <a:extLst>
              <a:ext uri="{FF2B5EF4-FFF2-40B4-BE49-F238E27FC236}">
                <a16:creationId xmlns="" xmlns:a16="http://schemas.microsoft.com/office/drawing/2014/main" id="{9BC6C526-8DDC-887B-2C59-E478C2C6DF8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400595" y="2029928"/>
            <a:ext cx="756890" cy="756890"/>
          </a:xfrm>
          <a:prstGeom prst="rect">
            <a:avLst/>
          </a:prstGeom>
        </p:spPr>
      </p:pic>
      <p:pic>
        <p:nvPicPr>
          <p:cNvPr id="22" name="Picture 2">
            <a:extLst>
              <a:ext uri="{FF2B5EF4-FFF2-40B4-BE49-F238E27FC236}">
                <a16:creationId xmlns="" xmlns:a16="http://schemas.microsoft.com/office/drawing/2014/main" id="{18A8A1DB-3D20-2AB2-ABEE-527D9C2D600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alphaModFix amt="42000"/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725" b="91376" l="9945" r="89687">
                        <a14:foregroundMark x1="26888" y1="76697" x2="37569" y2="88991"/>
                        <a14:foregroundMark x1="37569" y1="88991" x2="54144" y2="90642"/>
                        <a14:foregroundMark x1="54144" y1="90642" x2="66851" y2="90092"/>
                        <a14:foregroundMark x1="66851" y1="90092" x2="70902" y2="80917"/>
                        <a14:foregroundMark x1="70902" y1="80917" x2="28913" y2="75413"/>
                        <a14:foregroundMark x1="28913" y1="75413" x2="28545" y2="76697"/>
                        <a14:foregroundMark x1="26151" y1="79266" x2="25599" y2="88257"/>
                        <a14:foregroundMark x1="65562" y1="77064" x2="74770" y2="80367"/>
                        <a14:foregroundMark x1="74770" y1="80367" x2="69982" y2="88257"/>
                        <a14:foregroundMark x1="69982" y1="88257" x2="69429" y2="88257"/>
                        <a14:foregroundMark x1="71271" y1="75780" x2="75322" y2="86606"/>
                        <a14:foregroundMark x1="75322" y1="86606" x2="72560" y2="89174"/>
                        <a14:foregroundMark x1="71639" y1="75780" x2="77164" y2="83853"/>
                        <a14:foregroundMark x1="77164" y1="83853" x2="72192" y2="90642"/>
                        <a14:foregroundMark x1="45120" y1="77615" x2="57643" y2="77248"/>
                        <a14:foregroundMark x1="57643" y1="77248" x2="69613" y2="78716"/>
                        <a14:foregroundMark x1="73665" y1="76697" x2="81031" y2="84771"/>
                        <a14:foregroundMark x1="81031" y1="84771" x2="72744" y2="88991"/>
                        <a14:foregroundMark x1="78085" y1="77982" x2="78085" y2="77982"/>
                        <a14:foregroundMark x1="78085" y1="77982" x2="78085" y2="77982"/>
                        <a14:foregroundMark x1="78085" y1="77982" x2="80479" y2="83119"/>
                        <a14:foregroundMark x1="68508" y1="75780" x2="76059" y2="75596"/>
                        <a14:foregroundMark x1="48619" y1="75780" x2="65009" y2="75596"/>
                        <a14:foregroundMark x1="65009" y1="75596" x2="65378" y2="75596"/>
                        <a14:foregroundMark x1="36832" y1="75780" x2="51934" y2="74862"/>
                        <a14:foregroundMark x1="51934" y1="74862" x2="55064" y2="75229"/>
                        <a14:foregroundMark x1="25967" y1="75780" x2="24309" y2="84954"/>
                        <a14:foregroundMark x1="20626" y1="65872" x2="57090" y2="66422"/>
                        <a14:foregroundMark x1="57090" y1="66422" x2="60037" y2="66239"/>
                        <a14:foregroundMark x1="26151" y1="61284" x2="60958" y2="62936"/>
                        <a14:foregroundMark x1="59116" y1="61284" x2="77716" y2="61835"/>
                        <a14:foregroundMark x1="64457" y1="35596" x2="66851" y2="44404"/>
                        <a14:foregroundMark x1="69982" y1="41835" x2="72928" y2="49174"/>
                        <a14:foregroundMark x1="72192" y1="39266" x2="71087" y2="44037"/>
                        <a14:foregroundMark x1="51013" y1="38899" x2="61142" y2="47706"/>
                        <a14:foregroundMark x1="40331" y1="35046" x2="29834" y2="49908"/>
                        <a14:foregroundMark x1="41805" y1="39450" x2="47145" y2="52477"/>
                        <a14:foregroundMark x1="52302" y1="42385" x2="51750" y2="52844"/>
                        <a14:foregroundMark x1="22284" y1="58716" x2="22836" y2="64404"/>
                        <a14:foregroundMark x1="20258" y1="56147" x2="34254" y2="55413"/>
                        <a14:foregroundMark x1="34254" y1="55413" x2="48987" y2="56514"/>
                        <a14:foregroundMark x1="30018" y1="38165" x2="29098" y2="45505"/>
                        <a14:foregroundMark x1="20258" y1="56697" x2="27624" y2="65872"/>
                        <a14:foregroundMark x1="27624" y1="65872" x2="27624" y2="65872"/>
                        <a14:foregroundMark x1="47330" y1="75596" x2="55064" y2="77982"/>
                        <a14:foregroundMark x1="49724" y1="79266" x2="52486" y2="85138"/>
                        <a14:foregroundMark x1="27256" y1="86055" x2="37753" y2="87890"/>
                        <a14:foregroundMark x1="26703" y1="88073" x2="41989" y2="88807"/>
                        <a14:foregroundMark x1="26703" y1="89358" x2="43646" y2="91009"/>
                        <a14:foregroundMark x1="25230" y1="77064" x2="23757" y2="83119"/>
                        <a14:foregroundMark x1="24309" y1="77798" x2="22836" y2="83119"/>
                        <a14:foregroundMark x1="22836" y1="83486" x2="23941" y2="87523"/>
                        <a14:foregroundMark x1="76980" y1="76147" x2="79926" y2="79266"/>
                        <a14:foregroundMark x1="77164" y1="75596" x2="80295" y2="77798"/>
                        <a14:foregroundMark x1="80663" y1="85321" x2="71639" y2="89908"/>
                        <a14:foregroundMark x1="71639" y1="89908" x2="71271" y2="89725"/>
                        <a14:foregroundMark x1="71271" y1="89725" x2="76980" y2="87706"/>
                        <a14:foregroundMark x1="73297" y1="90642" x2="79926" y2="87890"/>
                        <a14:foregroundMark x1="29834" y1="91193" x2="29834" y2="91193"/>
                        <a14:foregroundMark x1="30018" y1="75046" x2="39411" y2="75046"/>
                        <a14:foregroundMark x1="39411" y1="75046" x2="40147" y2="75229"/>
                        <a14:foregroundMark x1="55985" y1="75046" x2="66483" y2="74495"/>
                        <a14:foregroundMark x1="66483" y1="74495" x2="75138" y2="77064"/>
                        <a14:foregroundMark x1="73849" y1="91376" x2="79006" y2="88073"/>
                        <a14:foregroundMark x1="78821" y1="88073" x2="78821" y2="880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-136958"/>
            <a:ext cx="1770939" cy="177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A drawing of a building&#10;&#10;Description automatically generated">
            <a:extLst>
              <a:ext uri="{FF2B5EF4-FFF2-40B4-BE49-F238E27FC236}">
                <a16:creationId xmlns="" xmlns:a16="http://schemas.microsoft.com/office/drawing/2014/main" id="{AEC4686E-609F-3923-3261-BC4C1DDF4ED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2665175"/>
            <a:ext cx="5366844" cy="3607353"/>
          </a:xfrm>
          <a:prstGeom prst="rect">
            <a:avLst/>
          </a:prstGeom>
        </p:spPr>
      </p:pic>
      <p:pic>
        <p:nvPicPr>
          <p:cNvPr id="23" name="Picture 22" descr="A drawing of a building with a city in the background&#10;&#10;Description automatically generated">
            <a:extLst>
              <a:ext uri="{FF2B5EF4-FFF2-40B4-BE49-F238E27FC236}">
                <a16:creationId xmlns="" xmlns:a16="http://schemas.microsoft.com/office/drawing/2014/main" id="{B7944FDA-8AEC-A32D-B671-037E38DFFC5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3752" y="6550958"/>
            <a:ext cx="5378015" cy="3495712"/>
          </a:xfrm>
          <a:prstGeom prst="rect">
            <a:avLst/>
          </a:prstGeom>
        </p:spPr>
      </p:pic>
      <p:pic>
        <p:nvPicPr>
          <p:cNvPr id="24" name="Picture 23" descr="A drawing of a building and a train&#10;&#10;Description automatically generated">
            <a:extLst>
              <a:ext uri="{FF2B5EF4-FFF2-40B4-BE49-F238E27FC236}">
                <a16:creationId xmlns="" xmlns:a16="http://schemas.microsoft.com/office/drawing/2014/main" id="{67C744E2-33CE-ADA2-835E-C773CEBFF8E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8734" y="6419580"/>
            <a:ext cx="5097985" cy="3492121"/>
          </a:xfrm>
          <a:prstGeom prst="rect">
            <a:avLst/>
          </a:prstGeom>
        </p:spPr>
      </p:pic>
      <p:pic>
        <p:nvPicPr>
          <p:cNvPr id="25" name="Picture 24" descr="A drawing of a building&#10;&#10;Description automatically generated">
            <a:extLst>
              <a:ext uri="{FF2B5EF4-FFF2-40B4-BE49-F238E27FC236}">
                <a16:creationId xmlns="" xmlns:a16="http://schemas.microsoft.com/office/drawing/2014/main" id="{13FA0FD8-A016-DF3F-EB27-404AB997F8E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8734" y="2634418"/>
            <a:ext cx="5097985" cy="3479372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FAA75627-C2B2-C0FB-766E-11546B4C49E7}"/>
              </a:ext>
            </a:extLst>
          </p:cNvPr>
          <p:cNvSpPr txBox="1"/>
          <p:nvPr/>
        </p:nvSpPr>
        <p:spPr>
          <a:xfrm>
            <a:off x="2050631" y="5821402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u="sng" dirty="0">
                <a:solidFill>
                  <a:srgbClr val="2F1813"/>
                </a:solidFill>
                <a:latin typeface="Montserrat SemiBold" panose="00000700000000000000" pitchFamily="2" charset="0"/>
              </a:rPr>
              <a:t>1</a:t>
            </a:r>
            <a:endParaRPr lang="en-US" sz="3200" u="sng" dirty="0">
              <a:solidFill>
                <a:srgbClr val="2F1813"/>
              </a:solidFill>
              <a:latin typeface="Montserrat SemiBold" panose="00000700000000000000" pitchFamily="2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190C7C19-1790-6C35-5CB6-87BE4C2F5A94}"/>
              </a:ext>
            </a:extLst>
          </p:cNvPr>
          <p:cNvSpPr txBox="1"/>
          <p:nvPr/>
        </p:nvSpPr>
        <p:spPr>
          <a:xfrm>
            <a:off x="9492026" y="9452352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u="sng" dirty="0">
                <a:solidFill>
                  <a:srgbClr val="2F1813"/>
                </a:solidFill>
                <a:latin typeface="Montserrat SemiBold" panose="00000700000000000000" pitchFamily="2" charset="0"/>
              </a:rPr>
              <a:t>3</a:t>
            </a:r>
            <a:endParaRPr lang="en-US" sz="3200" u="sng" dirty="0">
              <a:solidFill>
                <a:srgbClr val="2F1813"/>
              </a:solidFill>
              <a:latin typeface="Montserrat SemiBold" panose="00000700000000000000" pitchFamily="2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02C064C5-CB19-C1D3-25C0-E353A630FDCC}"/>
              </a:ext>
            </a:extLst>
          </p:cNvPr>
          <p:cNvSpPr txBox="1"/>
          <p:nvPr/>
        </p:nvSpPr>
        <p:spPr>
          <a:xfrm>
            <a:off x="2132499" y="9587134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u="sng" dirty="0">
                <a:solidFill>
                  <a:srgbClr val="2F1813"/>
                </a:solidFill>
                <a:latin typeface="Montserrat SemiBold" panose="00000700000000000000" pitchFamily="2" charset="0"/>
              </a:rPr>
              <a:t>4</a:t>
            </a:r>
            <a:endParaRPr lang="en-US" sz="3200" u="sng" dirty="0">
              <a:solidFill>
                <a:srgbClr val="2F1813"/>
              </a:solidFill>
              <a:latin typeface="Montserrat SemiBold" panose="00000700000000000000" pitchFamily="2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8FE12843-6CB4-7D3A-4ADE-0E7AC7073E9A}"/>
              </a:ext>
            </a:extLst>
          </p:cNvPr>
          <p:cNvSpPr txBox="1"/>
          <p:nvPr/>
        </p:nvSpPr>
        <p:spPr>
          <a:xfrm>
            <a:off x="9441692" y="5704073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u="sng" dirty="0">
                <a:solidFill>
                  <a:srgbClr val="2F1813"/>
                </a:solidFill>
                <a:latin typeface="Montserrat SemiBold" panose="00000700000000000000" pitchFamily="2" charset="0"/>
              </a:rPr>
              <a:t>2</a:t>
            </a:r>
            <a:endParaRPr lang="en-US" sz="3200" u="sng" dirty="0">
              <a:solidFill>
                <a:srgbClr val="2F1813"/>
              </a:solidFill>
              <a:latin typeface="Montserrat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390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0967" y="56407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3333" b="-333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 rot="4585069">
            <a:off x="2701195" y="-2188952"/>
            <a:ext cx="2789859" cy="4490718"/>
          </a:xfrm>
          <a:custGeom>
            <a:avLst/>
            <a:gdLst/>
            <a:ahLst/>
            <a:cxnLst/>
            <a:rect l="l" t="t" r="r" b="b"/>
            <a:pathLst>
              <a:path w="2789859" h="4490718">
                <a:moveTo>
                  <a:pt x="0" y="0"/>
                </a:moveTo>
                <a:lnTo>
                  <a:pt x="2789858" y="0"/>
                </a:lnTo>
                <a:lnTo>
                  <a:pt x="2789858" y="4490718"/>
                </a:lnTo>
                <a:lnTo>
                  <a:pt x="0" y="44907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 rot="-5400000">
            <a:off x="15692815" y="7673165"/>
            <a:ext cx="3520641" cy="2847318"/>
          </a:xfrm>
          <a:custGeom>
            <a:avLst/>
            <a:gdLst/>
            <a:ahLst/>
            <a:cxnLst/>
            <a:rect l="l" t="t" r="r" b="b"/>
            <a:pathLst>
              <a:path w="3520641" h="2847318">
                <a:moveTo>
                  <a:pt x="0" y="0"/>
                </a:moveTo>
                <a:lnTo>
                  <a:pt x="3520641" y="0"/>
                </a:lnTo>
                <a:lnTo>
                  <a:pt x="3520641" y="2847318"/>
                </a:lnTo>
                <a:lnTo>
                  <a:pt x="0" y="28473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15644960" y="-2083007"/>
            <a:ext cx="3909779" cy="4278828"/>
          </a:xfrm>
          <a:custGeom>
            <a:avLst/>
            <a:gdLst/>
            <a:ahLst/>
            <a:cxnLst/>
            <a:rect l="l" t="t" r="r" b="b"/>
            <a:pathLst>
              <a:path w="3909779" h="4278828">
                <a:moveTo>
                  <a:pt x="0" y="0"/>
                </a:moveTo>
                <a:lnTo>
                  <a:pt x="3909779" y="0"/>
                </a:lnTo>
                <a:lnTo>
                  <a:pt x="3909779" y="4278828"/>
                </a:lnTo>
                <a:lnTo>
                  <a:pt x="0" y="427882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-1670016" y="5152872"/>
            <a:ext cx="2360822" cy="4475491"/>
          </a:xfrm>
          <a:custGeom>
            <a:avLst/>
            <a:gdLst/>
            <a:ahLst/>
            <a:cxnLst/>
            <a:rect l="l" t="t" r="r" b="b"/>
            <a:pathLst>
              <a:path w="2360822" h="4475491">
                <a:moveTo>
                  <a:pt x="0" y="0"/>
                </a:moveTo>
                <a:lnTo>
                  <a:pt x="2360822" y="0"/>
                </a:lnTo>
                <a:lnTo>
                  <a:pt x="2360822" y="4475491"/>
                </a:lnTo>
                <a:lnTo>
                  <a:pt x="0" y="447549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786219" y="-2629813"/>
            <a:ext cx="3215450" cy="4122372"/>
          </a:xfrm>
          <a:custGeom>
            <a:avLst/>
            <a:gdLst/>
            <a:ahLst/>
            <a:cxnLst/>
            <a:rect l="l" t="t" r="r" b="b"/>
            <a:pathLst>
              <a:path w="3215450" h="4122372">
                <a:moveTo>
                  <a:pt x="0" y="0"/>
                </a:moveTo>
                <a:lnTo>
                  <a:pt x="3215450" y="0"/>
                </a:lnTo>
                <a:lnTo>
                  <a:pt x="3215450" y="4122372"/>
                </a:lnTo>
                <a:lnTo>
                  <a:pt x="0" y="41223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-2521757" y="8467952"/>
            <a:ext cx="5169014" cy="3340475"/>
          </a:xfrm>
          <a:custGeom>
            <a:avLst/>
            <a:gdLst/>
            <a:ahLst/>
            <a:cxnLst/>
            <a:rect l="l" t="t" r="r" b="b"/>
            <a:pathLst>
              <a:path w="5169014" h="3340475">
                <a:moveTo>
                  <a:pt x="0" y="0"/>
                </a:moveTo>
                <a:lnTo>
                  <a:pt x="5169014" y="0"/>
                </a:lnTo>
                <a:lnTo>
                  <a:pt x="5169014" y="3340475"/>
                </a:lnTo>
                <a:lnTo>
                  <a:pt x="0" y="3340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 rot="-628687">
            <a:off x="13088953" y="9159445"/>
            <a:ext cx="3920515" cy="3107008"/>
          </a:xfrm>
          <a:custGeom>
            <a:avLst/>
            <a:gdLst/>
            <a:ahLst/>
            <a:cxnLst/>
            <a:rect l="l" t="t" r="r" b="b"/>
            <a:pathLst>
              <a:path w="3920515" h="3107008">
                <a:moveTo>
                  <a:pt x="0" y="0"/>
                </a:moveTo>
                <a:lnTo>
                  <a:pt x="3920515" y="0"/>
                </a:lnTo>
                <a:lnTo>
                  <a:pt x="3920515" y="3107009"/>
                </a:lnTo>
                <a:lnTo>
                  <a:pt x="0" y="310700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 rot="-3926957">
            <a:off x="12382569" y="-2353347"/>
            <a:ext cx="3475850" cy="4194087"/>
          </a:xfrm>
          <a:custGeom>
            <a:avLst/>
            <a:gdLst/>
            <a:ahLst/>
            <a:cxnLst/>
            <a:rect l="l" t="t" r="r" b="b"/>
            <a:pathLst>
              <a:path w="3475850" h="4194087">
                <a:moveTo>
                  <a:pt x="0" y="0"/>
                </a:moveTo>
                <a:lnTo>
                  <a:pt x="3475850" y="0"/>
                </a:lnTo>
                <a:lnTo>
                  <a:pt x="3475850" y="4194088"/>
                </a:lnTo>
                <a:lnTo>
                  <a:pt x="0" y="41940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 rot="-681300">
            <a:off x="1436562" y="8711311"/>
            <a:ext cx="5880056" cy="5608104"/>
          </a:xfrm>
          <a:custGeom>
            <a:avLst/>
            <a:gdLst/>
            <a:ahLst/>
            <a:cxnLst/>
            <a:rect l="l" t="t" r="r" b="b"/>
            <a:pathLst>
              <a:path w="5880056" h="5608104">
                <a:moveTo>
                  <a:pt x="0" y="0"/>
                </a:moveTo>
                <a:lnTo>
                  <a:pt x="5880056" y="0"/>
                </a:lnTo>
                <a:lnTo>
                  <a:pt x="5880056" y="5608103"/>
                </a:lnTo>
                <a:lnTo>
                  <a:pt x="0" y="560810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TextBox 12"/>
          <p:cNvSpPr txBox="1"/>
          <p:nvPr/>
        </p:nvSpPr>
        <p:spPr>
          <a:xfrm>
            <a:off x="909943" y="3280829"/>
            <a:ext cx="17449740" cy="15337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633"/>
              </a:lnSpc>
            </a:pPr>
            <a:r>
              <a:rPr lang="en-US" sz="4000" u="sng" dirty="0">
                <a:solidFill>
                  <a:srgbClr val="2F1813"/>
                </a:solidFill>
                <a:latin typeface="Montserrat SemiBold" panose="00000700000000000000" pitchFamily="2" charset="0"/>
              </a:rPr>
              <a:t>HĐ2. CÁC BƯỚC MÔ PHỎNG CÔNG TRÌNH KIẾN TRÚC QUA ẢNH</a:t>
            </a:r>
          </a:p>
          <a:p>
            <a:pPr>
              <a:lnSpc>
                <a:spcPts val="8588"/>
              </a:lnSpc>
            </a:pPr>
            <a:endParaRPr lang="en-US" sz="4100" dirty="0">
              <a:solidFill>
                <a:srgbClr val="4B261F"/>
              </a:solidFill>
              <a:latin typeface="Asap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909943" y="4613202"/>
            <a:ext cx="17367090" cy="9637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Em </a:t>
            </a:r>
            <a:r>
              <a:rPr lang="vi-VN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hãy nêu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các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bước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vẽ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mô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phỏng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công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trình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kiến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trúc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qua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ảnh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.</a:t>
            </a:r>
          </a:p>
          <a:p>
            <a:pPr>
              <a:lnSpc>
                <a:spcPts val="2940"/>
              </a:lnSpc>
              <a:spcBef>
                <a:spcPct val="0"/>
              </a:spcBef>
            </a:pPr>
            <a:endParaRPr lang="en-US" sz="2100" dirty="0">
              <a:solidFill>
                <a:srgbClr val="4B261F"/>
              </a:solidFill>
              <a:latin typeface="Sanchez"/>
            </a:endParaRPr>
          </a:p>
        </p:txBody>
      </p:sp>
      <p:pic>
        <p:nvPicPr>
          <p:cNvPr id="21" name="Picture 3">
            <a:extLst>
              <a:ext uri="{FF2B5EF4-FFF2-40B4-BE49-F238E27FC236}">
                <a16:creationId xmlns="" xmlns:a16="http://schemas.microsoft.com/office/drawing/2014/main" id="{B046FAF2-1B41-39AB-AF79-F90ABCBDFA0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616080" y="6518173"/>
            <a:ext cx="3033906" cy="3768827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="" xmlns:a16="http://schemas.microsoft.com/office/drawing/2014/main" id="{9AD0F9F4-B26F-2C63-B694-7248F84AAA2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alphaModFix amt="42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25" b="91376" l="9945" r="89687">
                        <a14:foregroundMark x1="26888" y1="76697" x2="37569" y2="88991"/>
                        <a14:foregroundMark x1="37569" y1="88991" x2="54144" y2="90642"/>
                        <a14:foregroundMark x1="54144" y1="90642" x2="66851" y2="90092"/>
                        <a14:foregroundMark x1="66851" y1="90092" x2="70902" y2="80917"/>
                        <a14:foregroundMark x1="70902" y1="80917" x2="28913" y2="75413"/>
                        <a14:foregroundMark x1="28913" y1="75413" x2="28545" y2="76697"/>
                        <a14:foregroundMark x1="26151" y1="79266" x2="25599" y2="88257"/>
                        <a14:foregroundMark x1="65562" y1="77064" x2="74770" y2="80367"/>
                        <a14:foregroundMark x1="74770" y1="80367" x2="69982" y2="88257"/>
                        <a14:foregroundMark x1="69982" y1="88257" x2="69429" y2="88257"/>
                        <a14:foregroundMark x1="71271" y1="75780" x2="75322" y2="86606"/>
                        <a14:foregroundMark x1="75322" y1="86606" x2="72560" y2="89174"/>
                        <a14:foregroundMark x1="71639" y1="75780" x2="77164" y2="83853"/>
                        <a14:foregroundMark x1="77164" y1="83853" x2="72192" y2="90642"/>
                        <a14:foregroundMark x1="45120" y1="77615" x2="57643" y2="77248"/>
                        <a14:foregroundMark x1="57643" y1="77248" x2="69613" y2="78716"/>
                        <a14:foregroundMark x1="73665" y1="76697" x2="81031" y2="84771"/>
                        <a14:foregroundMark x1="81031" y1="84771" x2="72744" y2="88991"/>
                        <a14:foregroundMark x1="78085" y1="77982" x2="78085" y2="77982"/>
                        <a14:foregroundMark x1="78085" y1="77982" x2="78085" y2="77982"/>
                        <a14:foregroundMark x1="78085" y1="77982" x2="80479" y2="83119"/>
                        <a14:foregroundMark x1="68508" y1="75780" x2="76059" y2="75596"/>
                        <a14:foregroundMark x1="48619" y1="75780" x2="65009" y2="75596"/>
                        <a14:foregroundMark x1="65009" y1="75596" x2="65378" y2="75596"/>
                        <a14:foregroundMark x1="36832" y1="75780" x2="51934" y2="74862"/>
                        <a14:foregroundMark x1="51934" y1="74862" x2="55064" y2="75229"/>
                        <a14:foregroundMark x1="25967" y1="75780" x2="24309" y2="84954"/>
                        <a14:foregroundMark x1="20626" y1="65872" x2="57090" y2="66422"/>
                        <a14:foregroundMark x1="57090" y1="66422" x2="60037" y2="66239"/>
                        <a14:foregroundMark x1="26151" y1="61284" x2="60958" y2="62936"/>
                        <a14:foregroundMark x1="59116" y1="61284" x2="77716" y2="61835"/>
                        <a14:foregroundMark x1="64457" y1="35596" x2="66851" y2="44404"/>
                        <a14:foregroundMark x1="69982" y1="41835" x2="72928" y2="49174"/>
                        <a14:foregroundMark x1="72192" y1="39266" x2="71087" y2="44037"/>
                        <a14:foregroundMark x1="51013" y1="38899" x2="61142" y2="47706"/>
                        <a14:foregroundMark x1="40331" y1="35046" x2="29834" y2="49908"/>
                        <a14:foregroundMark x1="41805" y1="39450" x2="47145" y2="52477"/>
                        <a14:foregroundMark x1="52302" y1="42385" x2="51750" y2="52844"/>
                        <a14:foregroundMark x1="22284" y1="58716" x2="22836" y2="64404"/>
                        <a14:foregroundMark x1="20258" y1="56147" x2="34254" y2="55413"/>
                        <a14:foregroundMark x1="34254" y1="55413" x2="48987" y2="56514"/>
                        <a14:foregroundMark x1="30018" y1="38165" x2="29098" y2="45505"/>
                        <a14:foregroundMark x1="20258" y1="56697" x2="27624" y2="65872"/>
                        <a14:foregroundMark x1="27624" y1="65872" x2="27624" y2="65872"/>
                        <a14:foregroundMark x1="47330" y1="75596" x2="55064" y2="77982"/>
                        <a14:foregroundMark x1="49724" y1="79266" x2="52486" y2="85138"/>
                        <a14:foregroundMark x1="27256" y1="86055" x2="37753" y2="87890"/>
                        <a14:foregroundMark x1="26703" y1="88073" x2="41989" y2="88807"/>
                        <a14:foregroundMark x1="26703" y1="89358" x2="43646" y2="91009"/>
                        <a14:foregroundMark x1="25230" y1="77064" x2="23757" y2="83119"/>
                        <a14:foregroundMark x1="24309" y1="77798" x2="22836" y2="83119"/>
                        <a14:foregroundMark x1="22836" y1="83486" x2="23941" y2="87523"/>
                        <a14:foregroundMark x1="76980" y1="76147" x2="79926" y2="79266"/>
                        <a14:foregroundMark x1="77164" y1="75596" x2="80295" y2="77798"/>
                        <a14:foregroundMark x1="80663" y1="85321" x2="71639" y2="89908"/>
                        <a14:foregroundMark x1="71639" y1="89908" x2="71271" y2="89725"/>
                        <a14:foregroundMark x1="71271" y1="89725" x2="76980" y2="87706"/>
                        <a14:foregroundMark x1="73297" y1="90642" x2="79926" y2="87890"/>
                        <a14:foregroundMark x1="29834" y1="91193" x2="29834" y2="91193"/>
                        <a14:foregroundMark x1="30018" y1="75046" x2="39411" y2="75046"/>
                        <a14:foregroundMark x1="39411" y1="75046" x2="40147" y2="75229"/>
                        <a14:foregroundMark x1="55985" y1="75046" x2="66483" y2="74495"/>
                        <a14:foregroundMark x1="66483" y1="74495" x2="75138" y2="77064"/>
                        <a14:foregroundMark x1="73849" y1="91376" x2="79006" y2="88073"/>
                        <a14:foregroundMark x1="78821" y1="88073" x2="78821" y2="880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-136958"/>
            <a:ext cx="1770939" cy="177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152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rawing of a building&#10;&#10;Description automatically generated">
            <a:extLst>
              <a:ext uri="{FF2B5EF4-FFF2-40B4-BE49-F238E27FC236}">
                <a16:creationId xmlns="" xmlns:a16="http://schemas.microsoft.com/office/drawing/2014/main" id="{B6D0F815-B980-274E-5E2C-E9D872C7CE1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473" y="134891"/>
            <a:ext cx="8029750" cy="4938296"/>
          </a:xfrm>
          <a:prstGeom prst="rect">
            <a:avLst/>
          </a:prstGeom>
        </p:spPr>
      </p:pic>
      <p:cxnSp>
        <p:nvCxnSpPr>
          <p:cNvPr id="46" name="Straight Connector 45">
            <a:extLst>
              <a:ext uri="{FF2B5EF4-FFF2-40B4-BE49-F238E27FC236}">
                <a16:creationId xmlns="" xmlns:a16="http://schemas.microsoft.com/office/drawing/2014/main" id="{B817B4B8-5E01-4B44-BC25-876D56C1214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9144000" y="0"/>
            <a:ext cx="0" cy="480060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drawing of a building with a city in the background&#10;&#10;Description automatically generated">
            <a:extLst>
              <a:ext uri="{FF2B5EF4-FFF2-40B4-BE49-F238E27FC236}">
                <a16:creationId xmlns="" xmlns:a16="http://schemas.microsoft.com/office/drawing/2014/main" id="{D04E5233-AC57-62EE-A918-3C11280D45E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9709" y="188371"/>
            <a:ext cx="6920511" cy="4498334"/>
          </a:xfrm>
          <a:prstGeom prst="rect">
            <a:avLst/>
          </a:prstGeom>
        </p:spPr>
      </p:pic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D683D1A4-93E5-4A4D-B103-8223A220EB2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5432613" y="4800600"/>
            <a:ext cx="0" cy="548640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="" xmlns:a16="http://schemas.microsoft.com/office/drawing/2014/main" id="{B0E8ABF4-C289-489E-BEFB-3077F9D9C77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12828495" y="4800600"/>
            <a:ext cx="0" cy="548640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="" xmlns:a16="http://schemas.microsoft.com/office/drawing/2014/main" id="{7989CFA0-35DD-4943-B365-488C66B9B19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 flipV="1">
            <a:off x="5414685" y="4796118"/>
            <a:ext cx="7434072" cy="2631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="" xmlns:a16="http://schemas.microsoft.com/office/drawing/2014/main" id="{688AD040-1A2B-4FB4-A345-7B9F3E5ED9B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 flipV="1">
            <a:off x="0" y="5991199"/>
            <a:ext cx="5404104" cy="2631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="" xmlns:a16="http://schemas.microsoft.com/office/drawing/2014/main" id="{823B704A-724B-41D6-8F33-76939E727D2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 flipV="1">
            <a:off x="12801600" y="5991199"/>
            <a:ext cx="5486400" cy="2631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drawing of a building and a train&#10;&#10;Description automatically generated">
            <a:extLst>
              <a:ext uri="{FF2B5EF4-FFF2-40B4-BE49-F238E27FC236}">
                <a16:creationId xmlns="" xmlns:a16="http://schemas.microsoft.com/office/drawing/2014/main" id="{D04DEA6A-C37A-A156-344A-3D42A7DB0AF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45130" y="6109403"/>
            <a:ext cx="4921873" cy="3371483"/>
          </a:xfrm>
          <a:prstGeom prst="rect">
            <a:avLst/>
          </a:prstGeom>
        </p:spPr>
      </p:pic>
      <p:pic>
        <p:nvPicPr>
          <p:cNvPr id="11" name="Picture 10" descr="Sydney Opera House with white roof&#10;&#10;Description automatically generated">
            <a:extLst>
              <a:ext uri="{FF2B5EF4-FFF2-40B4-BE49-F238E27FC236}">
                <a16:creationId xmlns="" xmlns:a16="http://schemas.microsoft.com/office/drawing/2014/main" id="{80970E84-79F0-00C9-00F1-D2EEA6DCE07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4034" y="5020359"/>
            <a:ext cx="6467695" cy="4317187"/>
          </a:xfrm>
          <a:prstGeom prst="rect">
            <a:avLst/>
          </a:prstGeom>
        </p:spPr>
      </p:pic>
      <p:pic>
        <p:nvPicPr>
          <p:cNvPr id="5" name="Picture 4" descr="A drawing of a building&#10;&#10;Description automatically generated">
            <a:extLst>
              <a:ext uri="{FF2B5EF4-FFF2-40B4-BE49-F238E27FC236}">
                <a16:creationId xmlns="" xmlns:a16="http://schemas.microsoft.com/office/drawing/2014/main" id="{D25AB1EA-70B7-924D-07A2-9B5CEB85773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087" y="6152628"/>
            <a:ext cx="4531874" cy="3093003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D80719B1-A53D-C86E-63BE-4DE4222C45AC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3230" y="4744719"/>
            <a:ext cx="5396276" cy="1139622"/>
            <a:chOff x="705981" y="4995240"/>
            <a:chExt cx="4599388" cy="723889"/>
          </a:xfrm>
        </p:grpSpPr>
        <p:grpSp>
          <p:nvGrpSpPr>
            <p:cNvPr id="21" name="Group 13">
              <a:extLst>
                <a:ext uri="{FF2B5EF4-FFF2-40B4-BE49-F238E27FC236}">
                  <a16:creationId xmlns="" xmlns:a16="http://schemas.microsoft.com/office/drawing/2014/main" id="{FE98875B-8525-3C01-C26A-DE140E1D895C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705981" y="4995240"/>
              <a:ext cx="4482770" cy="723889"/>
              <a:chOff x="0" y="-38100"/>
              <a:chExt cx="2301005" cy="797215"/>
            </a:xfrm>
          </p:grpSpPr>
          <p:sp>
            <p:nvSpPr>
              <p:cNvPr id="23" name="Freeform 14">
                <a:extLst>
                  <a:ext uri="{FF2B5EF4-FFF2-40B4-BE49-F238E27FC236}">
                    <a16:creationId xmlns="" xmlns:a16="http://schemas.microsoft.com/office/drawing/2014/main" id="{1044CB65-D7F8-30BF-3658-DD716458591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4268" y="0"/>
                <a:ext cx="2286737" cy="759115"/>
              </a:xfrm>
              <a:custGeom>
                <a:avLst/>
                <a:gdLst/>
                <a:ahLst/>
                <a:cxnLst/>
                <a:rect l="l" t="t" r="r" b="b"/>
                <a:pathLst>
                  <a:path w="2213460" h="759115">
                    <a:moveTo>
                      <a:pt x="16362" y="0"/>
                    </a:moveTo>
                    <a:lnTo>
                      <a:pt x="2197097" y="0"/>
                    </a:lnTo>
                    <a:cubicBezTo>
                      <a:pt x="2201437" y="0"/>
                      <a:pt x="2205599" y="1724"/>
                      <a:pt x="2208667" y="4792"/>
                    </a:cubicBezTo>
                    <a:cubicBezTo>
                      <a:pt x="2211736" y="7861"/>
                      <a:pt x="2213460" y="12023"/>
                      <a:pt x="2213460" y="16362"/>
                    </a:cubicBezTo>
                    <a:lnTo>
                      <a:pt x="2213460" y="742753"/>
                    </a:lnTo>
                    <a:cubicBezTo>
                      <a:pt x="2213460" y="747092"/>
                      <a:pt x="2211736" y="751254"/>
                      <a:pt x="2208667" y="754323"/>
                    </a:cubicBezTo>
                    <a:cubicBezTo>
                      <a:pt x="2205599" y="757391"/>
                      <a:pt x="2201437" y="759115"/>
                      <a:pt x="2197097" y="759115"/>
                    </a:cubicBezTo>
                    <a:lnTo>
                      <a:pt x="16362" y="759115"/>
                    </a:lnTo>
                    <a:cubicBezTo>
                      <a:pt x="12023" y="759115"/>
                      <a:pt x="7861" y="757391"/>
                      <a:pt x="4792" y="754323"/>
                    </a:cubicBezTo>
                    <a:cubicBezTo>
                      <a:pt x="1724" y="751254"/>
                      <a:pt x="0" y="747092"/>
                      <a:pt x="0" y="742753"/>
                    </a:cubicBezTo>
                    <a:lnTo>
                      <a:pt x="0" y="16362"/>
                    </a:lnTo>
                    <a:cubicBezTo>
                      <a:pt x="0" y="12023"/>
                      <a:pt x="1724" y="7861"/>
                      <a:pt x="4792" y="4792"/>
                    </a:cubicBezTo>
                    <a:cubicBezTo>
                      <a:pt x="7861" y="1724"/>
                      <a:pt x="12023" y="0"/>
                      <a:pt x="16362" y="0"/>
                    </a:cubicBezTo>
                    <a:close/>
                  </a:path>
                </a:pathLst>
              </a:custGeom>
              <a:solidFill>
                <a:srgbClr val="9B9B87"/>
              </a:solidFill>
              <a:ln w="9525" cap="sq">
                <a:solidFill>
                  <a:srgbClr val="FFFFF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TextBox 15">
                <a:extLst>
                  <a:ext uri="{FF2B5EF4-FFF2-40B4-BE49-F238E27FC236}">
                    <a16:creationId xmlns="" xmlns:a16="http://schemas.microsoft.com/office/drawing/2014/main" id="{D529CADF-A001-2082-5C0C-CB7B5B08F773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0" y="-38100"/>
                <a:ext cx="2213460" cy="79721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40" name="TextBox 39">
              <a:extLst>
                <a:ext uri="{FF2B5EF4-FFF2-40B4-BE49-F238E27FC236}">
                  <a16:creationId xmlns="" xmlns:a16="http://schemas.microsoft.com/office/drawing/2014/main" id="{65207413-418A-7D9C-D420-1ABB9D3B304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264245" y="5060925"/>
              <a:ext cx="4041124" cy="65492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l">
                <a:spcBef>
                  <a:spcPct val="0"/>
                </a:spcBef>
              </a:pPr>
              <a:r>
                <a:rPr lang="vi-VN" sz="2400" u="none" strike="noStrike" dirty="0">
                  <a:solidFill>
                    <a:srgbClr val="FFFFFF"/>
                  </a:solidFill>
                  <a:latin typeface="Sanchez"/>
                </a:rPr>
                <a:t>Vẽ phác hình mảng chính của công trình kiến trúc.</a:t>
              </a:r>
              <a:endParaRPr lang="en-US" sz="2400" u="none" strike="noStrike" dirty="0">
                <a:solidFill>
                  <a:srgbClr val="FFFFFF"/>
                </a:solidFill>
                <a:latin typeface="Sanchez"/>
              </a:endParaRPr>
            </a:p>
          </p:txBody>
        </p:sp>
        <p:sp>
          <p:nvSpPr>
            <p:cNvPr id="2" name="TextBox 1">
              <a:extLst>
                <a:ext uri="{FF2B5EF4-FFF2-40B4-BE49-F238E27FC236}">
                  <a16:creationId xmlns="" xmlns:a16="http://schemas.microsoft.com/office/drawing/2014/main" id="{7754057D-F134-1D7C-F9B9-E425283C8EE1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50698" y="5127171"/>
              <a:ext cx="692461" cy="3323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dirty="0">
                  <a:solidFill>
                    <a:srgbClr val="FFFFFF"/>
                  </a:solidFill>
                  <a:latin typeface="Montserrat SemiBold" panose="00000700000000000000" pitchFamily="2" charset="0"/>
                </a:rPr>
                <a:t>01.</a:t>
              </a:r>
              <a:endParaRPr lang="en-US" sz="2800" dirty="0">
                <a:solidFill>
                  <a:srgbClr val="FFFFFF"/>
                </a:solidFill>
                <a:latin typeface="Montserrat SemiBold" panose="00000700000000000000" pitchFamily="2" charset="0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2A51FDCB-3194-C89B-C0F1-E05DF5731D6C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949789" y="4785762"/>
            <a:ext cx="5274980" cy="1125651"/>
            <a:chOff x="705981" y="4995240"/>
            <a:chExt cx="4554064" cy="723889"/>
          </a:xfrm>
        </p:grpSpPr>
        <p:grpSp>
          <p:nvGrpSpPr>
            <p:cNvPr id="8" name="Group 13">
              <a:extLst>
                <a:ext uri="{FF2B5EF4-FFF2-40B4-BE49-F238E27FC236}">
                  <a16:creationId xmlns="" xmlns:a16="http://schemas.microsoft.com/office/drawing/2014/main" id="{8A2DB756-1EBB-6D13-2A59-D5BD29D092A8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705981" y="4995240"/>
              <a:ext cx="4508768" cy="723889"/>
              <a:chOff x="0" y="-38100"/>
              <a:chExt cx="2314350" cy="797215"/>
            </a:xfrm>
          </p:grpSpPr>
          <p:sp>
            <p:nvSpPr>
              <p:cNvPr id="16" name="Freeform 14">
                <a:extLst>
                  <a:ext uri="{FF2B5EF4-FFF2-40B4-BE49-F238E27FC236}">
                    <a16:creationId xmlns="" xmlns:a16="http://schemas.microsoft.com/office/drawing/2014/main" id="{26BC97F0-370F-15C7-649E-654F035FAFF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0" y="0"/>
                <a:ext cx="2314350" cy="759115"/>
              </a:xfrm>
              <a:custGeom>
                <a:avLst/>
                <a:gdLst/>
                <a:ahLst/>
                <a:cxnLst/>
                <a:rect l="l" t="t" r="r" b="b"/>
                <a:pathLst>
                  <a:path w="2213460" h="759115">
                    <a:moveTo>
                      <a:pt x="16362" y="0"/>
                    </a:moveTo>
                    <a:lnTo>
                      <a:pt x="2197097" y="0"/>
                    </a:lnTo>
                    <a:cubicBezTo>
                      <a:pt x="2201437" y="0"/>
                      <a:pt x="2205599" y="1724"/>
                      <a:pt x="2208667" y="4792"/>
                    </a:cubicBezTo>
                    <a:cubicBezTo>
                      <a:pt x="2211736" y="7861"/>
                      <a:pt x="2213460" y="12023"/>
                      <a:pt x="2213460" y="16362"/>
                    </a:cubicBezTo>
                    <a:lnTo>
                      <a:pt x="2213460" y="742753"/>
                    </a:lnTo>
                    <a:cubicBezTo>
                      <a:pt x="2213460" y="747092"/>
                      <a:pt x="2211736" y="751254"/>
                      <a:pt x="2208667" y="754323"/>
                    </a:cubicBezTo>
                    <a:cubicBezTo>
                      <a:pt x="2205599" y="757391"/>
                      <a:pt x="2201437" y="759115"/>
                      <a:pt x="2197097" y="759115"/>
                    </a:cubicBezTo>
                    <a:lnTo>
                      <a:pt x="16362" y="759115"/>
                    </a:lnTo>
                    <a:cubicBezTo>
                      <a:pt x="12023" y="759115"/>
                      <a:pt x="7861" y="757391"/>
                      <a:pt x="4792" y="754323"/>
                    </a:cubicBezTo>
                    <a:cubicBezTo>
                      <a:pt x="1724" y="751254"/>
                      <a:pt x="0" y="747092"/>
                      <a:pt x="0" y="742753"/>
                    </a:cubicBezTo>
                    <a:lnTo>
                      <a:pt x="0" y="16362"/>
                    </a:lnTo>
                    <a:cubicBezTo>
                      <a:pt x="0" y="12023"/>
                      <a:pt x="1724" y="7861"/>
                      <a:pt x="4792" y="4792"/>
                    </a:cubicBezTo>
                    <a:cubicBezTo>
                      <a:pt x="7861" y="1724"/>
                      <a:pt x="12023" y="0"/>
                      <a:pt x="16362" y="0"/>
                    </a:cubicBezTo>
                    <a:close/>
                  </a:path>
                </a:pathLst>
              </a:custGeom>
              <a:solidFill>
                <a:srgbClr val="9B9B87"/>
              </a:solidFill>
              <a:ln w="9525" cap="sq">
                <a:solidFill>
                  <a:srgbClr val="FFFFF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TextBox 15">
                <a:extLst>
                  <a:ext uri="{FF2B5EF4-FFF2-40B4-BE49-F238E27FC236}">
                    <a16:creationId xmlns="" xmlns:a16="http://schemas.microsoft.com/office/drawing/2014/main" id="{BD6DF294-E988-B43C-D783-6BFA49D404ED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0" y="-38100"/>
                <a:ext cx="2213460" cy="79721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D730073D-3767-5A5F-9A6B-D764D3BA2FBD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314656" y="5121526"/>
              <a:ext cx="3945389" cy="5344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l">
                <a:spcBef>
                  <a:spcPct val="0"/>
                </a:spcBef>
              </a:pPr>
              <a:r>
                <a:rPr lang="vi-VN" sz="2400" u="none" strike="noStrike" dirty="0">
                  <a:solidFill>
                    <a:srgbClr val="FFFFFF"/>
                  </a:solidFill>
                  <a:latin typeface="Sanchez"/>
                </a:rPr>
                <a:t>Tạo độ đậm nhạt, xa gần bằng các nét, hoàn thiện bức tranh.</a:t>
              </a:r>
              <a:endParaRPr lang="en-US" sz="2400" u="none" strike="noStrike" dirty="0">
                <a:solidFill>
                  <a:srgbClr val="FFFFFF"/>
                </a:solidFill>
                <a:latin typeface="Sanchez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6D508FCD-1F86-EB70-5968-3AEE703B0A92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69496" y="5197963"/>
              <a:ext cx="666930" cy="3364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dirty="0">
                  <a:solidFill>
                    <a:srgbClr val="FFFFFF"/>
                  </a:solidFill>
                  <a:latin typeface="Montserrat SemiBold" panose="00000700000000000000" pitchFamily="2" charset="0"/>
                </a:rPr>
                <a:t>04.</a:t>
              </a:r>
              <a:endParaRPr lang="en-US" sz="2800" dirty="0">
                <a:solidFill>
                  <a:srgbClr val="FFFFFF"/>
                </a:solidFill>
                <a:latin typeface="Montserrat SemiBold" panose="00000700000000000000" pitchFamily="2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6E6B53C6-17EB-9CCA-4A35-D053E896824E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934586" y="9245632"/>
            <a:ext cx="5237717" cy="961126"/>
            <a:chOff x="705981" y="4995240"/>
            <a:chExt cx="4312216" cy="791919"/>
          </a:xfrm>
        </p:grpSpPr>
        <p:grpSp>
          <p:nvGrpSpPr>
            <p:cNvPr id="19" name="Group 13">
              <a:extLst>
                <a:ext uri="{FF2B5EF4-FFF2-40B4-BE49-F238E27FC236}">
                  <a16:creationId xmlns="" xmlns:a16="http://schemas.microsoft.com/office/drawing/2014/main" id="{680752B3-1C50-F227-0200-A1222B7343CC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705981" y="4995240"/>
              <a:ext cx="4312216" cy="791919"/>
              <a:chOff x="0" y="-38100"/>
              <a:chExt cx="2213460" cy="872136"/>
            </a:xfrm>
          </p:grpSpPr>
          <p:sp>
            <p:nvSpPr>
              <p:cNvPr id="24" name="Freeform 14">
                <a:extLst>
                  <a:ext uri="{FF2B5EF4-FFF2-40B4-BE49-F238E27FC236}">
                    <a16:creationId xmlns="" xmlns:a16="http://schemas.microsoft.com/office/drawing/2014/main" id="{1071A84B-8D9E-2497-BEB7-01557E7F3A3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0" y="0"/>
                <a:ext cx="2213460" cy="834036"/>
              </a:xfrm>
              <a:custGeom>
                <a:avLst/>
                <a:gdLst/>
                <a:ahLst/>
                <a:cxnLst/>
                <a:rect l="l" t="t" r="r" b="b"/>
                <a:pathLst>
                  <a:path w="2213460" h="759115">
                    <a:moveTo>
                      <a:pt x="16362" y="0"/>
                    </a:moveTo>
                    <a:lnTo>
                      <a:pt x="2197097" y="0"/>
                    </a:lnTo>
                    <a:cubicBezTo>
                      <a:pt x="2201437" y="0"/>
                      <a:pt x="2205599" y="1724"/>
                      <a:pt x="2208667" y="4792"/>
                    </a:cubicBezTo>
                    <a:cubicBezTo>
                      <a:pt x="2211736" y="7861"/>
                      <a:pt x="2213460" y="12023"/>
                      <a:pt x="2213460" y="16362"/>
                    </a:cubicBezTo>
                    <a:lnTo>
                      <a:pt x="2213460" y="742753"/>
                    </a:lnTo>
                    <a:cubicBezTo>
                      <a:pt x="2213460" y="747092"/>
                      <a:pt x="2211736" y="751254"/>
                      <a:pt x="2208667" y="754323"/>
                    </a:cubicBezTo>
                    <a:cubicBezTo>
                      <a:pt x="2205599" y="757391"/>
                      <a:pt x="2201437" y="759115"/>
                      <a:pt x="2197097" y="759115"/>
                    </a:cubicBezTo>
                    <a:lnTo>
                      <a:pt x="16362" y="759115"/>
                    </a:lnTo>
                    <a:cubicBezTo>
                      <a:pt x="12023" y="759115"/>
                      <a:pt x="7861" y="757391"/>
                      <a:pt x="4792" y="754323"/>
                    </a:cubicBezTo>
                    <a:cubicBezTo>
                      <a:pt x="1724" y="751254"/>
                      <a:pt x="0" y="747092"/>
                      <a:pt x="0" y="742753"/>
                    </a:cubicBezTo>
                    <a:lnTo>
                      <a:pt x="0" y="16362"/>
                    </a:lnTo>
                    <a:cubicBezTo>
                      <a:pt x="0" y="12023"/>
                      <a:pt x="1724" y="7861"/>
                      <a:pt x="4792" y="4792"/>
                    </a:cubicBezTo>
                    <a:cubicBezTo>
                      <a:pt x="7861" y="1724"/>
                      <a:pt x="12023" y="0"/>
                      <a:pt x="16362" y="0"/>
                    </a:cubicBezTo>
                    <a:close/>
                  </a:path>
                </a:pathLst>
              </a:custGeom>
              <a:solidFill>
                <a:srgbClr val="9B9B87"/>
              </a:solidFill>
              <a:ln w="9525" cap="sq">
                <a:solidFill>
                  <a:srgbClr val="FFFFF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TextBox 15">
                <a:extLst>
                  <a:ext uri="{FF2B5EF4-FFF2-40B4-BE49-F238E27FC236}">
                    <a16:creationId xmlns="" xmlns:a16="http://schemas.microsoft.com/office/drawing/2014/main" id="{1306C4D4-3894-E820-05D6-8BB1D9A16850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0" y="-38100"/>
                <a:ext cx="2213460" cy="79721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="" xmlns:a16="http://schemas.microsoft.com/office/drawing/2014/main" id="{5599F82D-4B4C-9289-6612-827ACD60C9ED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330817" y="5144354"/>
              <a:ext cx="3448825" cy="64280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l">
                <a:lnSpc>
                  <a:spcPts val="2119"/>
                </a:lnSpc>
                <a:spcBef>
                  <a:spcPct val="0"/>
                </a:spcBef>
              </a:pPr>
              <a:r>
                <a:rPr lang="vi-VN" sz="2400" u="none" strike="noStrike" dirty="0">
                  <a:solidFill>
                    <a:srgbClr val="FFFFFF"/>
                  </a:solidFill>
                  <a:latin typeface="Sanchez"/>
                </a:rPr>
                <a:t>Vẽ nét tạo không gian xung quanh.</a:t>
              </a:r>
              <a:endParaRPr lang="en-US" sz="2400" u="none" strike="noStrike" dirty="0">
                <a:solidFill>
                  <a:srgbClr val="FFFFFF"/>
                </a:solidFill>
                <a:latin typeface="Sanchez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="" xmlns:a16="http://schemas.microsoft.com/office/drawing/2014/main" id="{751785FC-0C99-33C2-4C5F-88C7B5D5C9E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170" y="5155811"/>
              <a:ext cx="8382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dirty="0">
                  <a:solidFill>
                    <a:srgbClr val="FFFFFF"/>
                  </a:solidFill>
                  <a:latin typeface="Montserrat SemiBold" panose="00000700000000000000" pitchFamily="2" charset="0"/>
                </a:rPr>
                <a:t>03.</a:t>
              </a:r>
              <a:endParaRPr lang="en-US" sz="2800" dirty="0">
                <a:solidFill>
                  <a:srgbClr val="FFFFFF"/>
                </a:solidFill>
                <a:latin typeface="Montserrat SemiBold" panose="00000700000000000000" pitchFamily="2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0D22C1E3-5D5A-C623-E8B4-A789EE68A2C2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3230" y="9224763"/>
            <a:ext cx="5272506" cy="1082114"/>
            <a:chOff x="705981" y="4995240"/>
            <a:chExt cx="4384673" cy="941233"/>
          </a:xfrm>
        </p:grpSpPr>
        <p:grpSp>
          <p:nvGrpSpPr>
            <p:cNvPr id="33" name="Group 13">
              <a:extLst>
                <a:ext uri="{FF2B5EF4-FFF2-40B4-BE49-F238E27FC236}">
                  <a16:creationId xmlns="" xmlns:a16="http://schemas.microsoft.com/office/drawing/2014/main" id="{218D60F7-CB1B-ABE6-5C5A-AD919C1F299A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705981" y="4995240"/>
              <a:ext cx="4312216" cy="816835"/>
              <a:chOff x="0" y="-38100"/>
              <a:chExt cx="2213460" cy="899576"/>
            </a:xfrm>
          </p:grpSpPr>
          <p:sp>
            <p:nvSpPr>
              <p:cNvPr id="38" name="Freeform 14">
                <a:extLst>
                  <a:ext uri="{FF2B5EF4-FFF2-40B4-BE49-F238E27FC236}">
                    <a16:creationId xmlns="" xmlns:a16="http://schemas.microsoft.com/office/drawing/2014/main" id="{EB82EE9E-1810-BEB5-F5B0-B0A32FE88CC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0" y="-1"/>
                <a:ext cx="2213460" cy="861477"/>
              </a:xfrm>
              <a:custGeom>
                <a:avLst/>
                <a:gdLst/>
                <a:ahLst/>
                <a:cxnLst/>
                <a:rect l="l" t="t" r="r" b="b"/>
                <a:pathLst>
                  <a:path w="2213460" h="759115">
                    <a:moveTo>
                      <a:pt x="16362" y="0"/>
                    </a:moveTo>
                    <a:lnTo>
                      <a:pt x="2197097" y="0"/>
                    </a:lnTo>
                    <a:cubicBezTo>
                      <a:pt x="2201437" y="0"/>
                      <a:pt x="2205599" y="1724"/>
                      <a:pt x="2208667" y="4792"/>
                    </a:cubicBezTo>
                    <a:cubicBezTo>
                      <a:pt x="2211736" y="7861"/>
                      <a:pt x="2213460" y="12023"/>
                      <a:pt x="2213460" y="16362"/>
                    </a:cubicBezTo>
                    <a:lnTo>
                      <a:pt x="2213460" y="742753"/>
                    </a:lnTo>
                    <a:cubicBezTo>
                      <a:pt x="2213460" y="747092"/>
                      <a:pt x="2211736" y="751254"/>
                      <a:pt x="2208667" y="754323"/>
                    </a:cubicBezTo>
                    <a:cubicBezTo>
                      <a:pt x="2205599" y="757391"/>
                      <a:pt x="2201437" y="759115"/>
                      <a:pt x="2197097" y="759115"/>
                    </a:cubicBezTo>
                    <a:lnTo>
                      <a:pt x="16362" y="759115"/>
                    </a:lnTo>
                    <a:cubicBezTo>
                      <a:pt x="12023" y="759115"/>
                      <a:pt x="7861" y="757391"/>
                      <a:pt x="4792" y="754323"/>
                    </a:cubicBezTo>
                    <a:cubicBezTo>
                      <a:pt x="1724" y="751254"/>
                      <a:pt x="0" y="747092"/>
                      <a:pt x="0" y="742753"/>
                    </a:cubicBezTo>
                    <a:lnTo>
                      <a:pt x="0" y="16362"/>
                    </a:lnTo>
                    <a:cubicBezTo>
                      <a:pt x="0" y="12023"/>
                      <a:pt x="1724" y="7861"/>
                      <a:pt x="4792" y="4792"/>
                    </a:cubicBezTo>
                    <a:cubicBezTo>
                      <a:pt x="7861" y="1724"/>
                      <a:pt x="12023" y="0"/>
                      <a:pt x="16362" y="0"/>
                    </a:cubicBezTo>
                    <a:close/>
                  </a:path>
                </a:pathLst>
              </a:custGeom>
              <a:solidFill>
                <a:srgbClr val="9B9B87"/>
              </a:solidFill>
              <a:ln w="9525" cap="sq">
                <a:solidFill>
                  <a:srgbClr val="FFFFF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TextBox 15">
                <a:extLst>
                  <a:ext uri="{FF2B5EF4-FFF2-40B4-BE49-F238E27FC236}">
                    <a16:creationId xmlns="" xmlns:a16="http://schemas.microsoft.com/office/drawing/2014/main" id="{8E5037DD-8A38-34AE-78E8-12D00A0E3073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0" y="-38100"/>
                <a:ext cx="2213460" cy="79721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35" name="TextBox 34">
              <a:extLst>
                <a:ext uri="{FF2B5EF4-FFF2-40B4-BE49-F238E27FC236}">
                  <a16:creationId xmlns="" xmlns:a16="http://schemas.microsoft.com/office/drawing/2014/main" id="{61B2D792-E23D-F47E-6346-04C387E8EBC5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218549" y="5105476"/>
              <a:ext cx="3872105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l">
                <a:spcBef>
                  <a:spcPct val="0"/>
                </a:spcBef>
              </a:pPr>
              <a:r>
                <a:rPr lang="vi-VN" sz="2400" dirty="0">
                  <a:solidFill>
                    <a:srgbClr val="FFFFFF"/>
                  </a:solidFill>
                </a:rPr>
                <a:t>Vẽ chi tiết thể hiện đặc điểm của công trình kiến trúc bằng nét.</a:t>
              </a:r>
              <a:endParaRPr lang="en-US" sz="2400" dirty="0">
                <a:solidFill>
                  <a:srgbClr val="FFFFFF"/>
                </a:solidFill>
                <a:latin typeface="Sanchez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="" xmlns:a16="http://schemas.microsoft.com/office/drawing/2014/main" id="{3CE4768A-C57B-3A35-A1C0-04049D6159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05981" y="5142048"/>
              <a:ext cx="63490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dirty="0">
                  <a:solidFill>
                    <a:srgbClr val="FFFFFF"/>
                  </a:solidFill>
                  <a:latin typeface="Montserrat SemiBold" panose="00000700000000000000" pitchFamily="2" charset="0"/>
                </a:rPr>
                <a:t>02.</a:t>
              </a:r>
              <a:endParaRPr lang="en-US" sz="2800" dirty="0">
                <a:solidFill>
                  <a:srgbClr val="FFFFFF"/>
                </a:solidFill>
                <a:latin typeface="Montserrat SemiBold" panose="00000700000000000000" pitchFamily="2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="" xmlns:a16="http://schemas.microsoft.com/office/drawing/2014/main" id="{426FB26B-46B8-7A58-4DDF-7928605EC14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844029" y="9450926"/>
            <a:ext cx="6467695" cy="689293"/>
            <a:chOff x="705981" y="5029836"/>
            <a:chExt cx="4368364" cy="689293"/>
          </a:xfrm>
        </p:grpSpPr>
        <p:grpSp>
          <p:nvGrpSpPr>
            <p:cNvPr id="42" name="Group 13">
              <a:extLst>
                <a:ext uri="{FF2B5EF4-FFF2-40B4-BE49-F238E27FC236}">
                  <a16:creationId xmlns="" xmlns:a16="http://schemas.microsoft.com/office/drawing/2014/main" id="{3E453222-1922-A0D8-A7CA-CD2F55A7F28B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705981" y="5029836"/>
              <a:ext cx="4312216" cy="689293"/>
              <a:chOff x="0" y="0"/>
              <a:chExt cx="2213460" cy="759115"/>
            </a:xfrm>
          </p:grpSpPr>
          <p:sp>
            <p:nvSpPr>
              <p:cNvPr id="45" name="Freeform 14">
                <a:extLst>
                  <a:ext uri="{FF2B5EF4-FFF2-40B4-BE49-F238E27FC236}">
                    <a16:creationId xmlns="" xmlns:a16="http://schemas.microsoft.com/office/drawing/2014/main" id="{F4F87D19-D076-5699-14D8-2D605AF389A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0" y="0"/>
                <a:ext cx="2213460" cy="759115"/>
              </a:xfrm>
              <a:custGeom>
                <a:avLst/>
                <a:gdLst/>
                <a:ahLst/>
                <a:cxnLst/>
                <a:rect l="l" t="t" r="r" b="b"/>
                <a:pathLst>
                  <a:path w="2213460" h="759115">
                    <a:moveTo>
                      <a:pt x="16362" y="0"/>
                    </a:moveTo>
                    <a:lnTo>
                      <a:pt x="2197097" y="0"/>
                    </a:lnTo>
                    <a:cubicBezTo>
                      <a:pt x="2201437" y="0"/>
                      <a:pt x="2205599" y="1724"/>
                      <a:pt x="2208667" y="4792"/>
                    </a:cubicBezTo>
                    <a:cubicBezTo>
                      <a:pt x="2211736" y="7861"/>
                      <a:pt x="2213460" y="12023"/>
                      <a:pt x="2213460" y="16362"/>
                    </a:cubicBezTo>
                    <a:lnTo>
                      <a:pt x="2213460" y="742753"/>
                    </a:lnTo>
                    <a:cubicBezTo>
                      <a:pt x="2213460" y="747092"/>
                      <a:pt x="2211736" y="751254"/>
                      <a:pt x="2208667" y="754323"/>
                    </a:cubicBezTo>
                    <a:cubicBezTo>
                      <a:pt x="2205599" y="757391"/>
                      <a:pt x="2201437" y="759115"/>
                      <a:pt x="2197097" y="759115"/>
                    </a:cubicBezTo>
                    <a:lnTo>
                      <a:pt x="16362" y="759115"/>
                    </a:lnTo>
                    <a:cubicBezTo>
                      <a:pt x="12023" y="759115"/>
                      <a:pt x="7861" y="757391"/>
                      <a:pt x="4792" y="754323"/>
                    </a:cubicBezTo>
                    <a:cubicBezTo>
                      <a:pt x="1724" y="751254"/>
                      <a:pt x="0" y="747092"/>
                      <a:pt x="0" y="742753"/>
                    </a:cubicBezTo>
                    <a:lnTo>
                      <a:pt x="0" y="16362"/>
                    </a:lnTo>
                    <a:cubicBezTo>
                      <a:pt x="0" y="12023"/>
                      <a:pt x="1724" y="7861"/>
                      <a:pt x="4792" y="4792"/>
                    </a:cubicBezTo>
                    <a:cubicBezTo>
                      <a:pt x="7861" y="1724"/>
                      <a:pt x="12023" y="0"/>
                      <a:pt x="16362" y="0"/>
                    </a:cubicBezTo>
                    <a:close/>
                  </a:path>
                </a:pathLst>
              </a:custGeom>
              <a:solidFill>
                <a:srgbClr val="9B9B87"/>
              </a:solidFill>
              <a:ln w="9525" cap="sq">
                <a:solidFill>
                  <a:srgbClr val="FFFFF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TextBox 15">
                <a:extLst>
                  <a:ext uri="{FF2B5EF4-FFF2-40B4-BE49-F238E27FC236}">
                    <a16:creationId xmlns="" xmlns:a16="http://schemas.microsoft.com/office/drawing/2014/main" id="{B1EBC3BB-71A5-7A36-2AD9-A907B9EE7B46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0" y="-38100"/>
                <a:ext cx="2213460" cy="79721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43" name="TextBox 42">
              <a:extLst>
                <a:ext uri="{FF2B5EF4-FFF2-40B4-BE49-F238E27FC236}">
                  <a16:creationId xmlns="" xmlns:a16="http://schemas.microsoft.com/office/drawing/2014/main" id="{F691BF3B-4747-EB25-4645-441DCAD30E2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06849" y="5148794"/>
              <a:ext cx="4267496" cy="3715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>
                <a:lnSpc>
                  <a:spcPts val="2119"/>
                </a:lnSpc>
                <a:spcBef>
                  <a:spcPct val="0"/>
                </a:spcBef>
              </a:pPr>
              <a:r>
                <a:rPr lang="vi-VN" sz="2400" dirty="0">
                  <a:solidFill>
                    <a:srgbClr val="FFFFFF"/>
                  </a:solidFill>
                </a:rPr>
                <a:t>Nhà hát Ô- pê- ra (Opera), Ốt – Xtrây- lia</a:t>
              </a:r>
              <a:endParaRPr lang="en-US" sz="2400" dirty="0">
                <a:solidFill>
                  <a:srgbClr val="FFFFFF"/>
                </a:solidFill>
                <a:latin typeface="Sanchez"/>
              </a:endParaRPr>
            </a:p>
          </p:txBody>
        </p:sp>
      </p:grpSp>
      <p:pic>
        <p:nvPicPr>
          <p:cNvPr id="12" name="Picture 2">
            <a:extLst>
              <a:ext uri="{FF2B5EF4-FFF2-40B4-BE49-F238E27FC236}">
                <a16:creationId xmlns="" xmlns:a16="http://schemas.microsoft.com/office/drawing/2014/main" id="{72F85698-72F1-8DD5-3E69-B1D746F9F4C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alphaModFix amt="42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25" b="91376" l="9945" r="89687">
                        <a14:foregroundMark x1="26888" y1="76697" x2="37569" y2="88991"/>
                        <a14:foregroundMark x1="37569" y1="88991" x2="54144" y2="90642"/>
                        <a14:foregroundMark x1="54144" y1="90642" x2="66851" y2="90092"/>
                        <a14:foregroundMark x1="66851" y1="90092" x2="70902" y2="80917"/>
                        <a14:foregroundMark x1="70902" y1="80917" x2="28913" y2="75413"/>
                        <a14:foregroundMark x1="28913" y1="75413" x2="28545" y2="76697"/>
                        <a14:foregroundMark x1="26151" y1="79266" x2="25599" y2="88257"/>
                        <a14:foregroundMark x1="65562" y1="77064" x2="74770" y2="80367"/>
                        <a14:foregroundMark x1="74770" y1="80367" x2="69982" y2="88257"/>
                        <a14:foregroundMark x1="69982" y1="88257" x2="69429" y2="88257"/>
                        <a14:foregroundMark x1="71271" y1="75780" x2="75322" y2="86606"/>
                        <a14:foregroundMark x1="75322" y1="86606" x2="72560" y2="89174"/>
                        <a14:foregroundMark x1="71639" y1="75780" x2="77164" y2="83853"/>
                        <a14:foregroundMark x1="77164" y1="83853" x2="72192" y2="90642"/>
                        <a14:foregroundMark x1="45120" y1="77615" x2="57643" y2="77248"/>
                        <a14:foregroundMark x1="57643" y1="77248" x2="69613" y2="78716"/>
                        <a14:foregroundMark x1="73665" y1="76697" x2="81031" y2="84771"/>
                        <a14:foregroundMark x1="81031" y1="84771" x2="72744" y2="88991"/>
                        <a14:foregroundMark x1="78085" y1="77982" x2="78085" y2="77982"/>
                        <a14:foregroundMark x1="78085" y1="77982" x2="78085" y2="77982"/>
                        <a14:foregroundMark x1="78085" y1="77982" x2="80479" y2="83119"/>
                        <a14:foregroundMark x1="68508" y1="75780" x2="76059" y2="75596"/>
                        <a14:foregroundMark x1="48619" y1="75780" x2="65009" y2="75596"/>
                        <a14:foregroundMark x1="65009" y1="75596" x2="65378" y2="75596"/>
                        <a14:foregroundMark x1="36832" y1="75780" x2="51934" y2="74862"/>
                        <a14:foregroundMark x1="51934" y1="74862" x2="55064" y2="75229"/>
                        <a14:foregroundMark x1="25967" y1="75780" x2="24309" y2="84954"/>
                        <a14:foregroundMark x1="20626" y1="65872" x2="57090" y2="66422"/>
                        <a14:foregroundMark x1="57090" y1="66422" x2="60037" y2="66239"/>
                        <a14:foregroundMark x1="26151" y1="61284" x2="60958" y2="62936"/>
                        <a14:foregroundMark x1="59116" y1="61284" x2="77716" y2="61835"/>
                        <a14:foregroundMark x1="64457" y1="35596" x2="66851" y2="44404"/>
                        <a14:foregroundMark x1="69982" y1="41835" x2="72928" y2="49174"/>
                        <a14:foregroundMark x1="72192" y1="39266" x2="71087" y2="44037"/>
                        <a14:foregroundMark x1="51013" y1="38899" x2="61142" y2="47706"/>
                        <a14:foregroundMark x1="40331" y1="35046" x2="29834" y2="49908"/>
                        <a14:foregroundMark x1="41805" y1="39450" x2="47145" y2="52477"/>
                        <a14:foregroundMark x1="52302" y1="42385" x2="51750" y2="52844"/>
                        <a14:foregroundMark x1="22284" y1="58716" x2="22836" y2="64404"/>
                        <a14:foregroundMark x1="20258" y1="56147" x2="34254" y2="55413"/>
                        <a14:foregroundMark x1="34254" y1="55413" x2="48987" y2="56514"/>
                        <a14:foregroundMark x1="30018" y1="38165" x2="29098" y2="45505"/>
                        <a14:foregroundMark x1="20258" y1="56697" x2="27624" y2="65872"/>
                        <a14:foregroundMark x1="27624" y1="65872" x2="27624" y2="65872"/>
                        <a14:foregroundMark x1="47330" y1="75596" x2="55064" y2="77982"/>
                        <a14:foregroundMark x1="49724" y1="79266" x2="52486" y2="85138"/>
                        <a14:foregroundMark x1="27256" y1="86055" x2="37753" y2="87890"/>
                        <a14:foregroundMark x1="26703" y1="88073" x2="41989" y2="88807"/>
                        <a14:foregroundMark x1="26703" y1="89358" x2="43646" y2="91009"/>
                        <a14:foregroundMark x1="25230" y1="77064" x2="23757" y2="83119"/>
                        <a14:foregroundMark x1="24309" y1="77798" x2="22836" y2="83119"/>
                        <a14:foregroundMark x1="22836" y1="83486" x2="23941" y2="87523"/>
                        <a14:foregroundMark x1="76980" y1="76147" x2="79926" y2="79266"/>
                        <a14:foregroundMark x1="77164" y1="75596" x2="80295" y2="77798"/>
                        <a14:foregroundMark x1="80663" y1="85321" x2="71639" y2="89908"/>
                        <a14:foregroundMark x1="71639" y1="89908" x2="71271" y2="89725"/>
                        <a14:foregroundMark x1="71271" y1="89725" x2="76980" y2="87706"/>
                        <a14:foregroundMark x1="73297" y1="90642" x2="79926" y2="87890"/>
                        <a14:foregroundMark x1="29834" y1="91193" x2="29834" y2="91193"/>
                        <a14:foregroundMark x1="30018" y1="75046" x2="39411" y2="75046"/>
                        <a14:foregroundMark x1="39411" y1="75046" x2="40147" y2="75229"/>
                        <a14:foregroundMark x1="55985" y1="75046" x2="66483" y2="74495"/>
                        <a14:foregroundMark x1="66483" y1="74495" x2="75138" y2="77064"/>
                        <a14:foregroundMark x1="73849" y1="91376" x2="79006" y2="88073"/>
                        <a14:foregroundMark x1="78821" y1="88073" x2="78821" y2="880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-136958"/>
            <a:ext cx="1770939" cy="177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75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3333" b="-333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392194" y="3773705"/>
            <a:ext cx="16706850" cy="5564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633"/>
              </a:lnSpc>
            </a:pPr>
            <a:r>
              <a:rPr lang="vi-VN" sz="3600" u="sng" dirty="0">
                <a:solidFill>
                  <a:srgbClr val="2F1813"/>
                </a:solidFill>
                <a:latin typeface="Montserrat SemiBold" panose="00000700000000000000" pitchFamily="2" charset="0"/>
              </a:rPr>
              <a:t>HĐ</a:t>
            </a:r>
            <a:r>
              <a:rPr lang="en-US" sz="3600" u="sng" dirty="0">
                <a:solidFill>
                  <a:srgbClr val="2F1813"/>
                </a:solidFill>
                <a:latin typeface="Montserrat SemiBold" panose="00000700000000000000" pitchFamily="2" charset="0"/>
              </a:rPr>
              <a:t>3. VẼ TRANH VỀ CÔNG TRÌNH KIẾN TRÚC TIÊU BIỂU CỦA THẾ GIỚI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618539" y="4663088"/>
            <a:ext cx="14656960" cy="11222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4B261F"/>
                </a:solidFill>
                <a:latin typeface="Montserrat Medium" panose="00000600000000000000" pitchFamily="2" charset="0"/>
              </a:rPr>
              <a:t>Em </a:t>
            </a:r>
            <a:r>
              <a:rPr lang="vi-VN" sz="3200" b="1" dirty="0">
                <a:solidFill>
                  <a:srgbClr val="4B261F"/>
                </a:solidFill>
                <a:latin typeface="Montserrat Medium" panose="00000600000000000000" pitchFamily="2" charset="0"/>
              </a:rPr>
              <a:t>hoàn thiện bức tranh của mình ở tiết học trước</a:t>
            </a:r>
          </a:p>
          <a:p>
            <a:pPr>
              <a:lnSpc>
                <a:spcPts val="3216"/>
              </a:lnSpc>
              <a:spcBef>
                <a:spcPct val="0"/>
              </a:spcBef>
            </a:pPr>
            <a:endParaRPr lang="en-US" sz="2297" dirty="0">
              <a:solidFill>
                <a:srgbClr val="4B261F"/>
              </a:solidFill>
              <a:latin typeface="Sanchez"/>
            </a:endParaRPr>
          </a:p>
        </p:txBody>
      </p:sp>
      <p:sp>
        <p:nvSpPr>
          <p:cNvPr id="5" name="Freeform 5"/>
          <p:cNvSpPr/>
          <p:nvPr/>
        </p:nvSpPr>
        <p:spPr>
          <a:xfrm rot="5113307">
            <a:off x="2330422" y="-2450796"/>
            <a:ext cx="2789859" cy="4490718"/>
          </a:xfrm>
          <a:custGeom>
            <a:avLst/>
            <a:gdLst/>
            <a:ahLst/>
            <a:cxnLst/>
            <a:rect l="l" t="t" r="r" b="b"/>
            <a:pathLst>
              <a:path w="2789859" h="4490718">
                <a:moveTo>
                  <a:pt x="0" y="0"/>
                </a:moveTo>
                <a:lnTo>
                  <a:pt x="2789858" y="0"/>
                </a:lnTo>
                <a:lnTo>
                  <a:pt x="2789858" y="4490718"/>
                </a:lnTo>
                <a:lnTo>
                  <a:pt x="0" y="44907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 rot="-5400000">
            <a:off x="15692815" y="7673165"/>
            <a:ext cx="3520641" cy="2847318"/>
          </a:xfrm>
          <a:custGeom>
            <a:avLst/>
            <a:gdLst/>
            <a:ahLst/>
            <a:cxnLst/>
            <a:rect l="l" t="t" r="r" b="b"/>
            <a:pathLst>
              <a:path w="3520641" h="2847318">
                <a:moveTo>
                  <a:pt x="0" y="0"/>
                </a:moveTo>
                <a:lnTo>
                  <a:pt x="3520641" y="0"/>
                </a:lnTo>
                <a:lnTo>
                  <a:pt x="3520641" y="2847318"/>
                </a:lnTo>
                <a:lnTo>
                  <a:pt x="0" y="28473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15644960" y="-2083007"/>
            <a:ext cx="3909779" cy="4278828"/>
          </a:xfrm>
          <a:custGeom>
            <a:avLst/>
            <a:gdLst/>
            <a:ahLst/>
            <a:cxnLst/>
            <a:rect l="l" t="t" r="r" b="b"/>
            <a:pathLst>
              <a:path w="3909779" h="4278828">
                <a:moveTo>
                  <a:pt x="0" y="0"/>
                </a:moveTo>
                <a:lnTo>
                  <a:pt x="3909779" y="0"/>
                </a:lnTo>
                <a:lnTo>
                  <a:pt x="3909779" y="4278828"/>
                </a:lnTo>
                <a:lnTo>
                  <a:pt x="0" y="427882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-1321290" y="5143500"/>
            <a:ext cx="2360822" cy="4475491"/>
          </a:xfrm>
          <a:custGeom>
            <a:avLst/>
            <a:gdLst/>
            <a:ahLst/>
            <a:cxnLst/>
            <a:rect l="l" t="t" r="r" b="b"/>
            <a:pathLst>
              <a:path w="2360822" h="4475491">
                <a:moveTo>
                  <a:pt x="0" y="0"/>
                </a:moveTo>
                <a:lnTo>
                  <a:pt x="2360822" y="0"/>
                </a:lnTo>
                <a:lnTo>
                  <a:pt x="2360822" y="4475491"/>
                </a:lnTo>
                <a:lnTo>
                  <a:pt x="0" y="447549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5224950" y="7202829"/>
            <a:ext cx="3215450" cy="4122372"/>
          </a:xfrm>
          <a:custGeom>
            <a:avLst/>
            <a:gdLst/>
            <a:ahLst/>
            <a:cxnLst/>
            <a:rect l="l" t="t" r="r" b="b"/>
            <a:pathLst>
              <a:path w="3215450" h="4122372">
                <a:moveTo>
                  <a:pt x="0" y="0"/>
                </a:moveTo>
                <a:lnTo>
                  <a:pt x="3215450" y="0"/>
                </a:lnTo>
                <a:lnTo>
                  <a:pt x="3215450" y="4122372"/>
                </a:lnTo>
                <a:lnTo>
                  <a:pt x="0" y="41223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-2521757" y="8467952"/>
            <a:ext cx="5169014" cy="3340475"/>
          </a:xfrm>
          <a:custGeom>
            <a:avLst/>
            <a:gdLst/>
            <a:ahLst/>
            <a:cxnLst/>
            <a:rect l="l" t="t" r="r" b="b"/>
            <a:pathLst>
              <a:path w="5169014" h="3340475">
                <a:moveTo>
                  <a:pt x="0" y="0"/>
                </a:moveTo>
                <a:lnTo>
                  <a:pt x="5169014" y="0"/>
                </a:lnTo>
                <a:lnTo>
                  <a:pt x="5169014" y="3340475"/>
                </a:lnTo>
                <a:lnTo>
                  <a:pt x="0" y="3340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 rot="-3926957">
            <a:off x="12382569" y="-2353347"/>
            <a:ext cx="3475850" cy="4194087"/>
          </a:xfrm>
          <a:custGeom>
            <a:avLst/>
            <a:gdLst/>
            <a:ahLst/>
            <a:cxnLst/>
            <a:rect l="l" t="t" r="r" b="b"/>
            <a:pathLst>
              <a:path w="3475850" h="4194087">
                <a:moveTo>
                  <a:pt x="0" y="0"/>
                </a:moveTo>
                <a:lnTo>
                  <a:pt x="3475850" y="0"/>
                </a:lnTo>
                <a:lnTo>
                  <a:pt x="3475850" y="4194088"/>
                </a:lnTo>
                <a:lnTo>
                  <a:pt x="0" y="41940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Freeform 13"/>
          <p:cNvSpPr/>
          <p:nvPr/>
        </p:nvSpPr>
        <p:spPr>
          <a:xfrm rot="-681300">
            <a:off x="1436562" y="8711311"/>
            <a:ext cx="5880056" cy="5608104"/>
          </a:xfrm>
          <a:custGeom>
            <a:avLst/>
            <a:gdLst/>
            <a:ahLst/>
            <a:cxnLst/>
            <a:rect l="l" t="t" r="r" b="b"/>
            <a:pathLst>
              <a:path w="5880056" h="5608104">
                <a:moveTo>
                  <a:pt x="0" y="0"/>
                </a:moveTo>
                <a:lnTo>
                  <a:pt x="5880056" y="0"/>
                </a:lnTo>
                <a:lnTo>
                  <a:pt x="5880056" y="5608103"/>
                </a:lnTo>
                <a:lnTo>
                  <a:pt x="0" y="560810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Freeform 10">
            <a:extLst>
              <a:ext uri="{FF2B5EF4-FFF2-40B4-BE49-F238E27FC236}">
                <a16:creationId xmlns="" xmlns:a16="http://schemas.microsoft.com/office/drawing/2014/main" id="{1709C9FB-C5C5-C724-0218-38E6BE01BD83}"/>
              </a:ext>
            </a:extLst>
          </p:cNvPr>
          <p:cNvSpPr/>
          <p:nvPr/>
        </p:nvSpPr>
        <p:spPr>
          <a:xfrm>
            <a:off x="11277600" y="4904249"/>
            <a:ext cx="3605856" cy="2291212"/>
          </a:xfrm>
          <a:custGeom>
            <a:avLst/>
            <a:gdLst/>
            <a:ahLst/>
            <a:cxnLst/>
            <a:rect l="l" t="t" r="r" b="b"/>
            <a:pathLst>
              <a:path w="5169014" h="3340475">
                <a:moveTo>
                  <a:pt x="0" y="0"/>
                </a:moveTo>
                <a:lnTo>
                  <a:pt x="5169014" y="0"/>
                </a:lnTo>
                <a:lnTo>
                  <a:pt x="5169014" y="3340475"/>
                </a:lnTo>
                <a:lnTo>
                  <a:pt x="0" y="3340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pic>
        <p:nvPicPr>
          <p:cNvPr id="15" name="Picture 2">
            <a:extLst>
              <a:ext uri="{FF2B5EF4-FFF2-40B4-BE49-F238E27FC236}">
                <a16:creationId xmlns="" xmlns:a16="http://schemas.microsoft.com/office/drawing/2014/main" id="{F092898E-A350-4E6F-9757-3C991E4F21B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alphaModFix amt="42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25" b="91376" l="9945" r="89687">
                        <a14:foregroundMark x1="26888" y1="76697" x2="37569" y2="88991"/>
                        <a14:foregroundMark x1="37569" y1="88991" x2="54144" y2="90642"/>
                        <a14:foregroundMark x1="54144" y1="90642" x2="66851" y2="90092"/>
                        <a14:foregroundMark x1="66851" y1="90092" x2="70902" y2="80917"/>
                        <a14:foregroundMark x1="70902" y1="80917" x2="28913" y2="75413"/>
                        <a14:foregroundMark x1="28913" y1="75413" x2="28545" y2="76697"/>
                        <a14:foregroundMark x1="26151" y1="79266" x2="25599" y2="88257"/>
                        <a14:foregroundMark x1="65562" y1="77064" x2="74770" y2="80367"/>
                        <a14:foregroundMark x1="74770" y1="80367" x2="69982" y2="88257"/>
                        <a14:foregroundMark x1="69982" y1="88257" x2="69429" y2="88257"/>
                        <a14:foregroundMark x1="71271" y1="75780" x2="75322" y2="86606"/>
                        <a14:foregroundMark x1="75322" y1="86606" x2="72560" y2="89174"/>
                        <a14:foregroundMark x1="71639" y1="75780" x2="77164" y2="83853"/>
                        <a14:foregroundMark x1="77164" y1="83853" x2="72192" y2="90642"/>
                        <a14:foregroundMark x1="45120" y1="77615" x2="57643" y2="77248"/>
                        <a14:foregroundMark x1="57643" y1="77248" x2="69613" y2="78716"/>
                        <a14:foregroundMark x1="73665" y1="76697" x2="81031" y2="84771"/>
                        <a14:foregroundMark x1="81031" y1="84771" x2="72744" y2="88991"/>
                        <a14:foregroundMark x1="78085" y1="77982" x2="78085" y2="77982"/>
                        <a14:foregroundMark x1="78085" y1="77982" x2="78085" y2="77982"/>
                        <a14:foregroundMark x1="78085" y1="77982" x2="80479" y2="83119"/>
                        <a14:foregroundMark x1="68508" y1="75780" x2="76059" y2="75596"/>
                        <a14:foregroundMark x1="48619" y1="75780" x2="65009" y2="75596"/>
                        <a14:foregroundMark x1="65009" y1="75596" x2="65378" y2="75596"/>
                        <a14:foregroundMark x1="36832" y1="75780" x2="51934" y2="74862"/>
                        <a14:foregroundMark x1="51934" y1="74862" x2="55064" y2="75229"/>
                        <a14:foregroundMark x1="25967" y1="75780" x2="24309" y2="84954"/>
                        <a14:foregroundMark x1="20626" y1="65872" x2="57090" y2="66422"/>
                        <a14:foregroundMark x1="57090" y1="66422" x2="60037" y2="66239"/>
                        <a14:foregroundMark x1="26151" y1="61284" x2="60958" y2="62936"/>
                        <a14:foregroundMark x1="59116" y1="61284" x2="77716" y2="61835"/>
                        <a14:foregroundMark x1="64457" y1="35596" x2="66851" y2="44404"/>
                        <a14:foregroundMark x1="69982" y1="41835" x2="72928" y2="49174"/>
                        <a14:foregroundMark x1="72192" y1="39266" x2="71087" y2="44037"/>
                        <a14:foregroundMark x1="51013" y1="38899" x2="61142" y2="47706"/>
                        <a14:foregroundMark x1="40331" y1="35046" x2="29834" y2="49908"/>
                        <a14:foregroundMark x1="41805" y1="39450" x2="47145" y2="52477"/>
                        <a14:foregroundMark x1="52302" y1="42385" x2="51750" y2="52844"/>
                        <a14:foregroundMark x1="22284" y1="58716" x2="22836" y2="64404"/>
                        <a14:foregroundMark x1="20258" y1="56147" x2="34254" y2="55413"/>
                        <a14:foregroundMark x1="34254" y1="55413" x2="48987" y2="56514"/>
                        <a14:foregroundMark x1="30018" y1="38165" x2="29098" y2="45505"/>
                        <a14:foregroundMark x1="20258" y1="56697" x2="27624" y2="65872"/>
                        <a14:foregroundMark x1="27624" y1="65872" x2="27624" y2="65872"/>
                        <a14:foregroundMark x1="47330" y1="75596" x2="55064" y2="77982"/>
                        <a14:foregroundMark x1="49724" y1="79266" x2="52486" y2="85138"/>
                        <a14:foregroundMark x1="27256" y1="86055" x2="37753" y2="87890"/>
                        <a14:foregroundMark x1="26703" y1="88073" x2="41989" y2="88807"/>
                        <a14:foregroundMark x1="26703" y1="89358" x2="43646" y2="91009"/>
                        <a14:foregroundMark x1="25230" y1="77064" x2="23757" y2="83119"/>
                        <a14:foregroundMark x1="24309" y1="77798" x2="22836" y2="83119"/>
                        <a14:foregroundMark x1="22836" y1="83486" x2="23941" y2="87523"/>
                        <a14:foregroundMark x1="76980" y1="76147" x2="79926" y2="79266"/>
                        <a14:foregroundMark x1="77164" y1="75596" x2="80295" y2="77798"/>
                        <a14:foregroundMark x1="80663" y1="85321" x2="71639" y2="89908"/>
                        <a14:foregroundMark x1="71639" y1="89908" x2="71271" y2="89725"/>
                        <a14:foregroundMark x1="71271" y1="89725" x2="76980" y2="87706"/>
                        <a14:foregroundMark x1="73297" y1="90642" x2="79926" y2="87890"/>
                        <a14:foregroundMark x1="29834" y1="91193" x2="29834" y2="91193"/>
                        <a14:foregroundMark x1="30018" y1="75046" x2="39411" y2="75046"/>
                        <a14:foregroundMark x1="39411" y1="75046" x2="40147" y2="75229"/>
                        <a14:foregroundMark x1="55985" y1="75046" x2="66483" y2="74495"/>
                        <a14:foregroundMark x1="66483" y1="74495" x2="75138" y2="77064"/>
                        <a14:foregroundMark x1="73849" y1="91376" x2="79006" y2="88073"/>
                        <a14:foregroundMark x1="78821" y1="88073" x2="78821" y2="880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-136958"/>
            <a:ext cx="1770939" cy="177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7001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084" y="-35735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3333" b="-3333"/>
            </a:stretch>
          </a:blipFill>
        </p:spPr>
        <p:txBody>
          <a:bodyPr/>
          <a:lstStyle/>
          <a:p>
            <a:pPr>
              <a:spcBef>
                <a:spcPct val="0"/>
              </a:spcBef>
            </a:pPr>
            <a:endParaRPr lang="en-US" sz="1800" dirty="0">
              <a:solidFill>
                <a:srgbClr val="4B261F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13340569" y="2139333"/>
            <a:ext cx="2924976" cy="2425894"/>
          </a:xfrm>
          <a:custGeom>
            <a:avLst/>
            <a:gdLst/>
            <a:ahLst/>
            <a:cxnLst/>
            <a:rect l="l" t="t" r="r" b="b"/>
            <a:pathLst>
              <a:path w="6338490" h="5807641">
                <a:moveTo>
                  <a:pt x="0" y="0"/>
                </a:moveTo>
                <a:lnTo>
                  <a:pt x="6338489" y="0"/>
                </a:lnTo>
                <a:lnTo>
                  <a:pt x="6338489" y="5807642"/>
                </a:lnTo>
                <a:lnTo>
                  <a:pt x="0" y="580764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2281574" y="2442885"/>
            <a:ext cx="13321226" cy="5899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633"/>
              </a:lnSpc>
            </a:pPr>
            <a:r>
              <a:rPr lang="en-US" sz="4000" u="sng" dirty="0">
                <a:solidFill>
                  <a:srgbClr val="2F1813"/>
                </a:solidFill>
                <a:latin typeface="Montserrat SemiBold" panose="00000700000000000000" pitchFamily="2" charset="0"/>
              </a:rPr>
              <a:t>HĐ4. TRƯNG BÀY SẢN PHẨM VÀ CHIA SẺ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2281574" y="5224630"/>
            <a:ext cx="15168226" cy="17050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940"/>
              </a:lnSpc>
              <a:spcBef>
                <a:spcPct val="0"/>
              </a:spcBef>
            </a:pPr>
            <a:endParaRPr dirty="0"/>
          </a:p>
          <a:p>
            <a:pPr>
              <a:spcBef>
                <a:spcPct val="0"/>
              </a:spcBef>
            </a:pP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+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Giới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thiệu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,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trình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bày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bài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vẽ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với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các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bạn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,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nêu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cảm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nhận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về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cách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sắp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xếp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các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hình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mảng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,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mật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độ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các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chấm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nét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trong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bài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.</a:t>
            </a:r>
          </a:p>
          <a:p>
            <a:pPr>
              <a:lnSpc>
                <a:spcPts val="2940"/>
              </a:lnSpc>
              <a:spcBef>
                <a:spcPct val="0"/>
              </a:spcBef>
            </a:pPr>
            <a:endParaRPr lang="en-US" sz="2100" dirty="0">
              <a:solidFill>
                <a:srgbClr val="4B261F"/>
              </a:solidFill>
              <a:latin typeface="Sanchez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="" xmlns:a16="http://schemas.microsoft.com/office/drawing/2014/main" id="{89D97475-9BF3-EB3E-E7DB-0F2E0FE17F94}"/>
              </a:ext>
            </a:extLst>
          </p:cNvPr>
          <p:cNvSpPr/>
          <p:nvPr/>
        </p:nvSpPr>
        <p:spPr>
          <a:xfrm rot="-1660375">
            <a:off x="13364092" y="-1570265"/>
            <a:ext cx="3292823" cy="3140530"/>
          </a:xfrm>
          <a:custGeom>
            <a:avLst/>
            <a:gdLst/>
            <a:ahLst/>
            <a:cxnLst/>
            <a:rect l="l" t="t" r="r" b="b"/>
            <a:pathLst>
              <a:path w="3292823" h="3140530">
                <a:moveTo>
                  <a:pt x="0" y="0"/>
                </a:moveTo>
                <a:lnTo>
                  <a:pt x="3292824" y="0"/>
                </a:lnTo>
                <a:lnTo>
                  <a:pt x="3292824" y="3140530"/>
                </a:lnTo>
                <a:lnTo>
                  <a:pt x="0" y="31405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4">
            <a:extLst>
              <a:ext uri="{FF2B5EF4-FFF2-40B4-BE49-F238E27FC236}">
                <a16:creationId xmlns="" xmlns:a16="http://schemas.microsoft.com/office/drawing/2014/main" id="{A7E35A8C-7FAD-F76B-4ADF-5F55C3C4E8BF}"/>
              </a:ext>
            </a:extLst>
          </p:cNvPr>
          <p:cNvSpPr/>
          <p:nvPr/>
        </p:nvSpPr>
        <p:spPr>
          <a:xfrm>
            <a:off x="16366865" y="-1220215"/>
            <a:ext cx="3241573" cy="5006291"/>
          </a:xfrm>
          <a:custGeom>
            <a:avLst/>
            <a:gdLst/>
            <a:ahLst/>
            <a:cxnLst/>
            <a:rect l="l" t="t" r="r" b="b"/>
            <a:pathLst>
              <a:path w="3241573" h="5006291">
                <a:moveTo>
                  <a:pt x="0" y="0"/>
                </a:moveTo>
                <a:lnTo>
                  <a:pt x="3241573" y="0"/>
                </a:lnTo>
                <a:lnTo>
                  <a:pt x="3241573" y="5006291"/>
                </a:lnTo>
                <a:lnTo>
                  <a:pt x="0" y="500629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5">
            <a:extLst>
              <a:ext uri="{FF2B5EF4-FFF2-40B4-BE49-F238E27FC236}">
                <a16:creationId xmlns="" xmlns:a16="http://schemas.microsoft.com/office/drawing/2014/main" id="{EB684E1E-BF02-EEBE-2444-6FD2694161E5}"/>
              </a:ext>
            </a:extLst>
          </p:cNvPr>
          <p:cNvSpPr/>
          <p:nvPr/>
        </p:nvSpPr>
        <p:spPr>
          <a:xfrm rot="4585069">
            <a:off x="3213845" y="-2408738"/>
            <a:ext cx="2789859" cy="4490718"/>
          </a:xfrm>
          <a:custGeom>
            <a:avLst/>
            <a:gdLst/>
            <a:ahLst/>
            <a:cxnLst/>
            <a:rect l="l" t="t" r="r" b="b"/>
            <a:pathLst>
              <a:path w="2789859" h="4490718">
                <a:moveTo>
                  <a:pt x="0" y="0"/>
                </a:moveTo>
                <a:lnTo>
                  <a:pt x="2789859" y="0"/>
                </a:lnTo>
                <a:lnTo>
                  <a:pt x="2789859" y="4490718"/>
                </a:lnTo>
                <a:lnTo>
                  <a:pt x="0" y="44907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="" xmlns:a16="http://schemas.microsoft.com/office/drawing/2014/main" id="{1CB9723A-0DA0-1939-216C-6931B6E072AF}"/>
              </a:ext>
            </a:extLst>
          </p:cNvPr>
          <p:cNvSpPr/>
          <p:nvPr/>
        </p:nvSpPr>
        <p:spPr>
          <a:xfrm rot="-5400000">
            <a:off x="15437536" y="7573336"/>
            <a:ext cx="3520641" cy="2847318"/>
          </a:xfrm>
          <a:custGeom>
            <a:avLst/>
            <a:gdLst/>
            <a:ahLst/>
            <a:cxnLst/>
            <a:rect l="l" t="t" r="r" b="b"/>
            <a:pathLst>
              <a:path w="3520641" h="2847318">
                <a:moveTo>
                  <a:pt x="0" y="0"/>
                </a:moveTo>
                <a:lnTo>
                  <a:pt x="3520640" y="0"/>
                </a:lnTo>
                <a:lnTo>
                  <a:pt x="3520640" y="2847318"/>
                </a:lnTo>
                <a:lnTo>
                  <a:pt x="0" y="28473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7">
            <a:extLst>
              <a:ext uri="{FF2B5EF4-FFF2-40B4-BE49-F238E27FC236}">
                <a16:creationId xmlns="" xmlns:a16="http://schemas.microsoft.com/office/drawing/2014/main" id="{5EE5E6BC-588E-0169-23B4-588EB2500256}"/>
              </a:ext>
            </a:extLst>
          </p:cNvPr>
          <p:cNvSpPr/>
          <p:nvPr/>
        </p:nvSpPr>
        <p:spPr>
          <a:xfrm>
            <a:off x="9845614" y="-2790553"/>
            <a:ext cx="3909779" cy="4278828"/>
          </a:xfrm>
          <a:custGeom>
            <a:avLst/>
            <a:gdLst/>
            <a:ahLst/>
            <a:cxnLst/>
            <a:rect l="l" t="t" r="r" b="b"/>
            <a:pathLst>
              <a:path w="3909779" h="4278828">
                <a:moveTo>
                  <a:pt x="0" y="0"/>
                </a:moveTo>
                <a:lnTo>
                  <a:pt x="3909779" y="0"/>
                </a:lnTo>
                <a:lnTo>
                  <a:pt x="3909779" y="4278828"/>
                </a:lnTo>
                <a:lnTo>
                  <a:pt x="0" y="427882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8">
            <a:extLst>
              <a:ext uri="{FF2B5EF4-FFF2-40B4-BE49-F238E27FC236}">
                <a16:creationId xmlns="" xmlns:a16="http://schemas.microsoft.com/office/drawing/2014/main" id="{03D18F24-91F5-D89E-0F44-2EC4847B31A7}"/>
              </a:ext>
            </a:extLst>
          </p:cNvPr>
          <p:cNvSpPr/>
          <p:nvPr/>
        </p:nvSpPr>
        <p:spPr>
          <a:xfrm>
            <a:off x="16747120" y="3949541"/>
            <a:ext cx="4493241" cy="3173351"/>
          </a:xfrm>
          <a:custGeom>
            <a:avLst/>
            <a:gdLst/>
            <a:ahLst/>
            <a:cxnLst/>
            <a:rect l="l" t="t" r="r" b="b"/>
            <a:pathLst>
              <a:path w="4493241" h="3173351">
                <a:moveTo>
                  <a:pt x="0" y="0"/>
                </a:moveTo>
                <a:lnTo>
                  <a:pt x="4493241" y="0"/>
                </a:lnTo>
                <a:lnTo>
                  <a:pt x="4493241" y="3173351"/>
                </a:lnTo>
                <a:lnTo>
                  <a:pt x="0" y="31733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Freeform 9">
            <a:extLst>
              <a:ext uri="{FF2B5EF4-FFF2-40B4-BE49-F238E27FC236}">
                <a16:creationId xmlns="" xmlns:a16="http://schemas.microsoft.com/office/drawing/2014/main" id="{F0E4B910-C614-6C98-9D86-7B64C8A8709F}"/>
              </a:ext>
            </a:extLst>
          </p:cNvPr>
          <p:cNvSpPr/>
          <p:nvPr/>
        </p:nvSpPr>
        <p:spPr>
          <a:xfrm>
            <a:off x="-966875" y="5674288"/>
            <a:ext cx="2360822" cy="4475491"/>
          </a:xfrm>
          <a:custGeom>
            <a:avLst/>
            <a:gdLst/>
            <a:ahLst/>
            <a:cxnLst/>
            <a:rect l="l" t="t" r="r" b="b"/>
            <a:pathLst>
              <a:path w="2360822" h="4475491">
                <a:moveTo>
                  <a:pt x="0" y="0"/>
                </a:moveTo>
                <a:lnTo>
                  <a:pt x="2360822" y="0"/>
                </a:lnTo>
                <a:lnTo>
                  <a:pt x="2360822" y="4475491"/>
                </a:lnTo>
                <a:lnTo>
                  <a:pt x="0" y="447549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Freeform 10">
            <a:extLst>
              <a:ext uri="{FF2B5EF4-FFF2-40B4-BE49-F238E27FC236}">
                <a16:creationId xmlns="" xmlns:a16="http://schemas.microsoft.com/office/drawing/2014/main" id="{CC8AD3C3-615E-B98D-79EB-FA8982A04D1F}"/>
              </a:ext>
            </a:extLst>
          </p:cNvPr>
          <p:cNvSpPr/>
          <p:nvPr/>
        </p:nvSpPr>
        <p:spPr>
          <a:xfrm>
            <a:off x="-792921" y="2195821"/>
            <a:ext cx="2297373" cy="3507439"/>
          </a:xfrm>
          <a:custGeom>
            <a:avLst/>
            <a:gdLst/>
            <a:ahLst/>
            <a:cxnLst/>
            <a:rect l="l" t="t" r="r" b="b"/>
            <a:pathLst>
              <a:path w="2297373" h="3507439">
                <a:moveTo>
                  <a:pt x="0" y="0"/>
                </a:moveTo>
                <a:lnTo>
                  <a:pt x="2297373" y="0"/>
                </a:lnTo>
                <a:lnTo>
                  <a:pt x="2297373" y="3507440"/>
                </a:lnTo>
                <a:lnTo>
                  <a:pt x="0" y="35074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1">
            <a:extLst>
              <a:ext uri="{FF2B5EF4-FFF2-40B4-BE49-F238E27FC236}">
                <a16:creationId xmlns="" xmlns:a16="http://schemas.microsoft.com/office/drawing/2014/main" id="{8CAFCCEC-420F-2B64-98B7-D117B8EC3E8D}"/>
              </a:ext>
            </a:extLst>
          </p:cNvPr>
          <p:cNvSpPr/>
          <p:nvPr/>
        </p:nvSpPr>
        <p:spPr>
          <a:xfrm>
            <a:off x="-934396" y="-2466965"/>
            <a:ext cx="3215450" cy="4122372"/>
          </a:xfrm>
          <a:custGeom>
            <a:avLst/>
            <a:gdLst/>
            <a:ahLst/>
            <a:cxnLst/>
            <a:rect l="l" t="t" r="r" b="b"/>
            <a:pathLst>
              <a:path w="3215450" h="4122372">
                <a:moveTo>
                  <a:pt x="0" y="0"/>
                </a:moveTo>
                <a:lnTo>
                  <a:pt x="3215450" y="0"/>
                </a:lnTo>
                <a:lnTo>
                  <a:pt x="3215450" y="4122372"/>
                </a:lnTo>
                <a:lnTo>
                  <a:pt x="0" y="41223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Freeform 12">
            <a:extLst>
              <a:ext uri="{FF2B5EF4-FFF2-40B4-BE49-F238E27FC236}">
                <a16:creationId xmlns="" xmlns:a16="http://schemas.microsoft.com/office/drawing/2014/main" id="{32D7ED4A-AA1A-C877-399B-72BEEBF25265}"/>
              </a:ext>
            </a:extLst>
          </p:cNvPr>
          <p:cNvSpPr/>
          <p:nvPr/>
        </p:nvSpPr>
        <p:spPr>
          <a:xfrm>
            <a:off x="-966875" y="8509480"/>
            <a:ext cx="5501028" cy="3555039"/>
          </a:xfrm>
          <a:custGeom>
            <a:avLst/>
            <a:gdLst/>
            <a:ahLst/>
            <a:cxnLst/>
            <a:rect l="l" t="t" r="r" b="b"/>
            <a:pathLst>
              <a:path w="5501028" h="3555039">
                <a:moveTo>
                  <a:pt x="0" y="0"/>
                </a:moveTo>
                <a:lnTo>
                  <a:pt x="5501028" y="0"/>
                </a:lnTo>
                <a:lnTo>
                  <a:pt x="5501028" y="3555040"/>
                </a:lnTo>
                <a:lnTo>
                  <a:pt x="0" y="35550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Freeform 13">
            <a:extLst>
              <a:ext uri="{FF2B5EF4-FFF2-40B4-BE49-F238E27FC236}">
                <a16:creationId xmlns="" xmlns:a16="http://schemas.microsoft.com/office/drawing/2014/main" id="{DC96ECBA-3187-DED7-929D-FE22167F782F}"/>
              </a:ext>
            </a:extLst>
          </p:cNvPr>
          <p:cNvSpPr/>
          <p:nvPr/>
        </p:nvSpPr>
        <p:spPr>
          <a:xfrm>
            <a:off x="3918579" y="8509480"/>
            <a:ext cx="4378799" cy="2205820"/>
          </a:xfrm>
          <a:custGeom>
            <a:avLst/>
            <a:gdLst/>
            <a:ahLst/>
            <a:cxnLst/>
            <a:rect l="l" t="t" r="r" b="b"/>
            <a:pathLst>
              <a:path w="4378799" h="2205820">
                <a:moveTo>
                  <a:pt x="0" y="0"/>
                </a:moveTo>
                <a:lnTo>
                  <a:pt x="4378799" y="0"/>
                </a:lnTo>
                <a:lnTo>
                  <a:pt x="4378799" y="2205820"/>
                </a:lnTo>
                <a:lnTo>
                  <a:pt x="0" y="220582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="" xmlns:a16="http://schemas.microsoft.com/office/drawing/2014/main" id="{09FFA8CD-41E4-3420-9317-5904E8415835}"/>
              </a:ext>
            </a:extLst>
          </p:cNvPr>
          <p:cNvSpPr/>
          <p:nvPr/>
        </p:nvSpPr>
        <p:spPr>
          <a:xfrm>
            <a:off x="8113468" y="8297254"/>
            <a:ext cx="3948319" cy="2985916"/>
          </a:xfrm>
          <a:custGeom>
            <a:avLst/>
            <a:gdLst/>
            <a:ahLst/>
            <a:cxnLst/>
            <a:rect l="l" t="t" r="r" b="b"/>
            <a:pathLst>
              <a:path w="3948319" h="2985916">
                <a:moveTo>
                  <a:pt x="0" y="0"/>
                </a:moveTo>
                <a:lnTo>
                  <a:pt x="3948319" y="0"/>
                </a:lnTo>
                <a:lnTo>
                  <a:pt x="3948319" y="2985917"/>
                </a:lnTo>
                <a:lnTo>
                  <a:pt x="0" y="298591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="" xmlns:a16="http://schemas.microsoft.com/office/drawing/2014/main" id="{8C2115FD-64C9-00E9-3627-DE70558F91EA}"/>
              </a:ext>
            </a:extLst>
          </p:cNvPr>
          <p:cNvSpPr/>
          <p:nvPr/>
        </p:nvSpPr>
        <p:spPr>
          <a:xfrm>
            <a:off x="11853682" y="8733496"/>
            <a:ext cx="3920515" cy="3107008"/>
          </a:xfrm>
          <a:custGeom>
            <a:avLst/>
            <a:gdLst/>
            <a:ahLst/>
            <a:cxnLst/>
            <a:rect l="l" t="t" r="r" b="b"/>
            <a:pathLst>
              <a:path w="3920515" h="3107008">
                <a:moveTo>
                  <a:pt x="0" y="0"/>
                </a:moveTo>
                <a:lnTo>
                  <a:pt x="3920515" y="0"/>
                </a:lnTo>
                <a:lnTo>
                  <a:pt x="3920515" y="3107008"/>
                </a:lnTo>
                <a:lnTo>
                  <a:pt x="0" y="31070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2" name="Freeform 18">
            <a:extLst>
              <a:ext uri="{FF2B5EF4-FFF2-40B4-BE49-F238E27FC236}">
                <a16:creationId xmlns="" xmlns:a16="http://schemas.microsoft.com/office/drawing/2014/main" id="{2ED0D00E-6AB3-86BA-322D-AC6693AB266C}"/>
              </a:ext>
            </a:extLst>
          </p:cNvPr>
          <p:cNvSpPr/>
          <p:nvPr/>
        </p:nvSpPr>
        <p:spPr>
          <a:xfrm rot="-3926957">
            <a:off x="7444159" y="-2378300"/>
            <a:ext cx="3475850" cy="4194087"/>
          </a:xfrm>
          <a:custGeom>
            <a:avLst/>
            <a:gdLst/>
            <a:ahLst/>
            <a:cxnLst/>
            <a:rect l="l" t="t" r="r" b="b"/>
            <a:pathLst>
              <a:path w="3475850" h="4194087">
                <a:moveTo>
                  <a:pt x="0" y="0"/>
                </a:moveTo>
                <a:lnTo>
                  <a:pt x="3475850" y="0"/>
                </a:lnTo>
                <a:lnTo>
                  <a:pt x="3475850" y="4194088"/>
                </a:lnTo>
                <a:lnTo>
                  <a:pt x="0" y="41940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44941556-A7EE-8421-4D28-D1285ECFE04B}"/>
              </a:ext>
            </a:extLst>
          </p:cNvPr>
          <p:cNvSpPr txBox="1"/>
          <p:nvPr/>
        </p:nvSpPr>
        <p:spPr>
          <a:xfrm>
            <a:off x="2281574" y="4381500"/>
            <a:ext cx="729933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rgbClr val="4B261F"/>
                </a:solidFill>
                <a:latin typeface="Montserrat Medium" panose="00000600000000000000" pitchFamily="2" charset="0"/>
              </a:defRPr>
            </a:lvl1pPr>
          </a:lstStyle>
          <a:p>
            <a:r>
              <a:rPr lang="en-US" sz="3200" dirty="0"/>
              <a:t>+Em </a:t>
            </a:r>
            <a:r>
              <a:rPr lang="en-US" sz="3200" dirty="0" err="1"/>
              <a:t>hãy</a:t>
            </a:r>
            <a:r>
              <a:rPr lang="en-US" sz="3200" dirty="0"/>
              <a:t>  </a:t>
            </a:r>
            <a:r>
              <a:rPr lang="en-US" sz="3200" dirty="0" err="1"/>
              <a:t>trưng</a:t>
            </a:r>
            <a:r>
              <a:rPr lang="en-US" sz="3200" dirty="0"/>
              <a:t> </a:t>
            </a:r>
            <a:r>
              <a:rPr lang="en-US" sz="3200" dirty="0" err="1"/>
              <a:t>bày</a:t>
            </a:r>
            <a:r>
              <a:rPr lang="en-US" sz="3200" dirty="0"/>
              <a:t> </a:t>
            </a:r>
            <a:r>
              <a:rPr lang="en-US" sz="3200" dirty="0" err="1"/>
              <a:t>bài</a:t>
            </a:r>
            <a:r>
              <a:rPr lang="en-US" sz="3200" dirty="0"/>
              <a:t> </a:t>
            </a:r>
            <a:r>
              <a:rPr lang="en-US" sz="3200" dirty="0" err="1"/>
              <a:t>vẽ</a:t>
            </a:r>
            <a:r>
              <a:rPr lang="en-US" sz="3200" dirty="0"/>
              <a:t>.</a:t>
            </a:r>
          </a:p>
          <a:p>
            <a:endParaRPr lang="en-US" dirty="0"/>
          </a:p>
        </p:txBody>
      </p:sp>
      <p:pic>
        <p:nvPicPr>
          <p:cNvPr id="6" name="Picture 2">
            <a:extLst>
              <a:ext uri="{FF2B5EF4-FFF2-40B4-BE49-F238E27FC236}">
                <a16:creationId xmlns="" xmlns:a16="http://schemas.microsoft.com/office/drawing/2014/main" id="{DFCFD039-996C-C34B-26B3-8C785C137E0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alphaModFix amt="42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25" b="91376" l="9945" r="89687">
                        <a14:foregroundMark x1="26888" y1="76697" x2="37569" y2="88991"/>
                        <a14:foregroundMark x1="37569" y1="88991" x2="54144" y2="90642"/>
                        <a14:foregroundMark x1="54144" y1="90642" x2="66851" y2="90092"/>
                        <a14:foregroundMark x1="66851" y1="90092" x2="70902" y2="80917"/>
                        <a14:foregroundMark x1="70902" y1="80917" x2="28913" y2="75413"/>
                        <a14:foregroundMark x1="28913" y1="75413" x2="28545" y2="76697"/>
                        <a14:foregroundMark x1="26151" y1="79266" x2="25599" y2="88257"/>
                        <a14:foregroundMark x1="65562" y1="77064" x2="74770" y2="80367"/>
                        <a14:foregroundMark x1="74770" y1="80367" x2="69982" y2="88257"/>
                        <a14:foregroundMark x1="69982" y1="88257" x2="69429" y2="88257"/>
                        <a14:foregroundMark x1="71271" y1="75780" x2="75322" y2="86606"/>
                        <a14:foregroundMark x1="75322" y1="86606" x2="72560" y2="89174"/>
                        <a14:foregroundMark x1="71639" y1="75780" x2="77164" y2="83853"/>
                        <a14:foregroundMark x1="77164" y1="83853" x2="72192" y2="90642"/>
                        <a14:foregroundMark x1="45120" y1="77615" x2="57643" y2="77248"/>
                        <a14:foregroundMark x1="57643" y1="77248" x2="69613" y2="78716"/>
                        <a14:foregroundMark x1="73665" y1="76697" x2="81031" y2="84771"/>
                        <a14:foregroundMark x1="81031" y1="84771" x2="72744" y2="88991"/>
                        <a14:foregroundMark x1="78085" y1="77982" x2="78085" y2="77982"/>
                        <a14:foregroundMark x1="78085" y1="77982" x2="78085" y2="77982"/>
                        <a14:foregroundMark x1="78085" y1="77982" x2="80479" y2="83119"/>
                        <a14:foregroundMark x1="68508" y1="75780" x2="76059" y2="75596"/>
                        <a14:foregroundMark x1="48619" y1="75780" x2="65009" y2="75596"/>
                        <a14:foregroundMark x1="65009" y1="75596" x2="65378" y2="75596"/>
                        <a14:foregroundMark x1="36832" y1="75780" x2="51934" y2="74862"/>
                        <a14:foregroundMark x1="51934" y1="74862" x2="55064" y2="75229"/>
                        <a14:foregroundMark x1="25967" y1="75780" x2="24309" y2="84954"/>
                        <a14:foregroundMark x1="20626" y1="65872" x2="57090" y2="66422"/>
                        <a14:foregroundMark x1="57090" y1="66422" x2="60037" y2="66239"/>
                        <a14:foregroundMark x1="26151" y1="61284" x2="60958" y2="62936"/>
                        <a14:foregroundMark x1="59116" y1="61284" x2="77716" y2="61835"/>
                        <a14:foregroundMark x1="64457" y1="35596" x2="66851" y2="44404"/>
                        <a14:foregroundMark x1="69982" y1="41835" x2="72928" y2="49174"/>
                        <a14:foregroundMark x1="72192" y1="39266" x2="71087" y2="44037"/>
                        <a14:foregroundMark x1="51013" y1="38899" x2="61142" y2="47706"/>
                        <a14:foregroundMark x1="40331" y1="35046" x2="29834" y2="49908"/>
                        <a14:foregroundMark x1="41805" y1="39450" x2="47145" y2="52477"/>
                        <a14:foregroundMark x1="52302" y1="42385" x2="51750" y2="52844"/>
                        <a14:foregroundMark x1="22284" y1="58716" x2="22836" y2="64404"/>
                        <a14:foregroundMark x1="20258" y1="56147" x2="34254" y2="55413"/>
                        <a14:foregroundMark x1="34254" y1="55413" x2="48987" y2="56514"/>
                        <a14:foregroundMark x1="30018" y1="38165" x2="29098" y2="45505"/>
                        <a14:foregroundMark x1="20258" y1="56697" x2="27624" y2="65872"/>
                        <a14:foregroundMark x1="27624" y1="65872" x2="27624" y2="65872"/>
                        <a14:foregroundMark x1="47330" y1="75596" x2="55064" y2="77982"/>
                        <a14:foregroundMark x1="49724" y1="79266" x2="52486" y2="85138"/>
                        <a14:foregroundMark x1="27256" y1="86055" x2="37753" y2="87890"/>
                        <a14:foregroundMark x1="26703" y1="88073" x2="41989" y2="88807"/>
                        <a14:foregroundMark x1="26703" y1="89358" x2="43646" y2="91009"/>
                        <a14:foregroundMark x1="25230" y1="77064" x2="23757" y2="83119"/>
                        <a14:foregroundMark x1="24309" y1="77798" x2="22836" y2="83119"/>
                        <a14:foregroundMark x1="22836" y1="83486" x2="23941" y2="87523"/>
                        <a14:foregroundMark x1="76980" y1="76147" x2="79926" y2="79266"/>
                        <a14:foregroundMark x1="77164" y1="75596" x2="80295" y2="77798"/>
                        <a14:foregroundMark x1="80663" y1="85321" x2="71639" y2="89908"/>
                        <a14:foregroundMark x1="71639" y1="89908" x2="71271" y2="89725"/>
                        <a14:foregroundMark x1="71271" y1="89725" x2="76980" y2="87706"/>
                        <a14:foregroundMark x1="73297" y1="90642" x2="79926" y2="87890"/>
                        <a14:foregroundMark x1="29834" y1="91193" x2="29834" y2="91193"/>
                        <a14:foregroundMark x1="30018" y1="75046" x2="39411" y2="75046"/>
                        <a14:foregroundMark x1="39411" y1="75046" x2="40147" y2="75229"/>
                        <a14:foregroundMark x1="55985" y1="75046" x2="66483" y2="74495"/>
                        <a14:foregroundMark x1="66483" y1="74495" x2="75138" y2="77064"/>
                        <a14:foregroundMark x1="73849" y1="91376" x2="79006" y2="88073"/>
                        <a14:foregroundMark x1="78821" y1="88073" x2="78821" y2="880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-136958"/>
            <a:ext cx="1770939" cy="177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0053" y="34089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3333" b="-333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1665004" y="1744115"/>
            <a:ext cx="15868650" cy="21517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633"/>
              </a:lnSpc>
            </a:pPr>
            <a:r>
              <a:rPr lang="en-US" sz="4000" u="sng" dirty="0">
                <a:solidFill>
                  <a:srgbClr val="2F1813"/>
                </a:solidFill>
                <a:latin typeface="Montserrat SemiBold" panose="00000700000000000000" pitchFamily="2" charset="0"/>
              </a:rPr>
              <a:t>HĐ5. GIỚI THIỆU VỀ CÔNG TRÌNH KIẾN TRÚC TIÊU BIỂU</a:t>
            </a:r>
          </a:p>
          <a:p>
            <a:pPr>
              <a:lnSpc>
                <a:spcPts val="4633"/>
              </a:lnSpc>
            </a:pPr>
            <a:endParaRPr lang="en-US" sz="4100" dirty="0">
              <a:solidFill>
                <a:srgbClr val="4B261F"/>
              </a:solidFill>
              <a:latin typeface="Shadows Into Light Two"/>
            </a:endParaRPr>
          </a:p>
          <a:p>
            <a:pPr>
              <a:lnSpc>
                <a:spcPts val="8588"/>
              </a:lnSpc>
            </a:pPr>
            <a:endParaRPr lang="en-US" sz="4100" dirty="0">
              <a:solidFill>
                <a:srgbClr val="4B261F"/>
              </a:solidFill>
              <a:latin typeface="Shadows Into Light Two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705941" y="4781325"/>
            <a:ext cx="9051010" cy="246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Em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chọn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tranh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vẽ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yêu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thích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,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mời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thêm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các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bạn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cùng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nhóm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hoặc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khác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nhóm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thảo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luận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vi-VN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đó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ng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vai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hướng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dẫn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viên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du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lịch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để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giới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thiệu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các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nét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đặc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trưng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về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kiến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trúc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,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lịch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sử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của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công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trình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ấy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. </a:t>
            </a:r>
          </a:p>
        </p:txBody>
      </p:sp>
      <p:sp>
        <p:nvSpPr>
          <p:cNvPr id="20" name="Freeform 3">
            <a:extLst>
              <a:ext uri="{FF2B5EF4-FFF2-40B4-BE49-F238E27FC236}">
                <a16:creationId xmlns="" xmlns:a16="http://schemas.microsoft.com/office/drawing/2014/main" id="{0912088F-3B58-6F01-DAEC-63D5433D87C3}"/>
              </a:ext>
            </a:extLst>
          </p:cNvPr>
          <p:cNvSpPr/>
          <p:nvPr/>
        </p:nvSpPr>
        <p:spPr>
          <a:xfrm rot="-1660375">
            <a:off x="13364092" y="-1570265"/>
            <a:ext cx="3292823" cy="3140530"/>
          </a:xfrm>
          <a:custGeom>
            <a:avLst/>
            <a:gdLst/>
            <a:ahLst/>
            <a:cxnLst/>
            <a:rect l="l" t="t" r="r" b="b"/>
            <a:pathLst>
              <a:path w="3292823" h="3140530">
                <a:moveTo>
                  <a:pt x="0" y="0"/>
                </a:moveTo>
                <a:lnTo>
                  <a:pt x="3292824" y="0"/>
                </a:lnTo>
                <a:lnTo>
                  <a:pt x="3292824" y="3140530"/>
                </a:lnTo>
                <a:lnTo>
                  <a:pt x="0" y="31405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2" name="Freeform 5">
            <a:extLst>
              <a:ext uri="{FF2B5EF4-FFF2-40B4-BE49-F238E27FC236}">
                <a16:creationId xmlns="" xmlns:a16="http://schemas.microsoft.com/office/drawing/2014/main" id="{E2D3448F-A7F1-8FF4-B60C-62CC2AD05C31}"/>
              </a:ext>
            </a:extLst>
          </p:cNvPr>
          <p:cNvSpPr/>
          <p:nvPr/>
        </p:nvSpPr>
        <p:spPr>
          <a:xfrm rot="4585069">
            <a:off x="3675897" y="-2089770"/>
            <a:ext cx="2789859" cy="4490718"/>
          </a:xfrm>
          <a:custGeom>
            <a:avLst/>
            <a:gdLst/>
            <a:ahLst/>
            <a:cxnLst/>
            <a:rect l="l" t="t" r="r" b="b"/>
            <a:pathLst>
              <a:path w="2789859" h="4490718">
                <a:moveTo>
                  <a:pt x="0" y="0"/>
                </a:moveTo>
                <a:lnTo>
                  <a:pt x="2789859" y="0"/>
                </a:lnTo>
                <a:lnTo>
                  <a:pt x="2789859" y="4490718"/>
                </a:lnTo>
                <a:lnTo>
                  <a:pt x="0" y="44907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4" name="Freeform 7">
            <a:extLst>
              <a:ext uri="{FF2B5EF4-FFF2-40B4-BE49-F238E27FC236}">
                <a16:creationId xmlns="" xmlns:a16="http://schemas.microsoft.com/office/drawing/2014/main" id="{BCD4D185-A3A4-BE56-A626-B3A6761E0462}"/>
              </a:ext>
            </a:extLst>
          </p:cNvPr>
          <p:cNvSpPr/>
          <p:nvPr/>
        </p:nvSpPr>
        <p:spPr>
          <a:xfrm>
            <a:off x="9845614" y="-2790553"/>
            <a:ext cx="3909779" cy="4278828"/>
          </a:xfrm>
          <a:custGeom>
            <a:avLst/>
            <a:gdLst/>
            <a:ahLst/>
            <a:cxnLst/>
            <a:rect l="l" t="t" r="r" b="b"/>
            <a:pathLst>
              <a:path w="3909779" h="4278828">
                <a:moveTo>
                  <a:pt x="0" y="0"/>
                </a:moveTo>
                <a:lnTo>
                  <a:pt x="3909779" y="0"/>
                </a:lnTo>
                <a:lnTo>
                  <a:pt x="3909779" y="4278828"/>
                </a:lnTo>
                <a:lnTo>
                  <a:pt x="0" y="427882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6" name="Freeform 9">
            <a:extLst>
              <a:ext uri="{FF2B5EF4-FFF2-40B4-BE49-F238E27FC236}">
                <a16:creationId xmlns="" xmlns:a16="http://schemas.microsoft.com/office/drawing/2014/main" id="{067BFB60-4B41-C148-EBDB-431536F91735}"/>
              </a:ext>
            </a:extLst>
          </p:cNvPr>
          <p:cNvSpPr/>
          <p:nvPr/>
        </p:nvSpPr>
        <p:spPr>
          <a:xfrm>
            <a:off x="-966875" y="5674288"/>
            <a:ext cx="2360822" cy="4475491"/>
          </a:xfrm>
          <a:custGeom>
            <a:avLst/>
            <a:gdLst/>
            <a:ahLst/>
            <a:cxnLst/>
            <a:rect l="l" t="t" r="r" b="b"/>
            <a:pathLst>
              <a:path w="2360822" h="4475491">
                <a:moveTo>
                  <a:pt x="0" y="0"/>
                </a:moveTo>
                <a:lnTo>
                  <a:pt x="2360822" y="0"/>
                </a:lnTo>
                <a:lnTo>
                  <a:pt x="2360822" y="4475491"/>
                </a:lnTo>
                <a:lnTo>
                  <a:pt x="0" y="447549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7" name="Freeform 10">
            <a:extLst>
              <a:ext uri="{FF2B5EF4-FFF2-40B4-BE49-F238E27FC236}">
                <a16:creationId xmlns="" xmlns:a16="http://schemas.microsoft.com/office/drawing/2014/main" id="{8263CFE8-738E-FF52-6B1A-29E2D67B236F}"/>
              </a:ext>
            </a:extLst>
          </p:cNvPr>
          <p:cNvSpPr/>
          <p:nvPr/>
        </p:nvSpPr>
        <p:spPr>
          <a:xfrm>
            <a:off x="-792921" y="2195821"/>
            <a:ext cx="2297373" cy="3507439"/>
          </a:xfrm>
          <a:custGeom>
            <a:avLst/>
            <a:gdLst/>
            <a:ahLst/>
            <a:cxnLst/>
            <a:rect l="l" t="t" r="r" b="b"/>
            <a:pathLst>
              <a:path w="2297373" h="3507439">
                <a:moveTo>
                  <a:pt x="0" y="0"/>
                </a:moveTo>
                <a:lnTo>
                  <a:pt x="2297373" y="0"/>
                </a:lnTo>
                <a:lnTo>
                  <a:pt x="2297373" y="3507440"/>
                </a:lnTo>
                <a:lnTo>
                  <a:pt x="0" y="35074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8" name="Freeform 11">
            <a:extLst>
              <a:ext uri="{FF2B5EF4-FFF2-40B4-BE49-F238E27FC236}">
                <a16:creationId xmlns="" xmlns:a16="http://schemas.microsoft.com/office/drawing/2014/main" id="{815AB22F-1F8C-8626-6F2D-85323C0A1436}"/>
              </a:ext>
            </a:extLst>
          </p:cNvPr>
          <p:cNvSpPr/>
          <p:nvPr/>
        </p:nvSpPr>
        <p:spPr>
          <a:xfrm>
            <a:off x="-922524" y="-2571550"/>
            <a:ext cx="3215450" cy="4122372"/>
          </a:xfrm>
          <a:custGeom>
            <a:avLst/>
            <a:gdLst/>
            <a:ahLst/>
            <a:cxnLst/>
            <a:rect l="l" t="t" r="r" b="b"/>
            <a:pathLst>
              <a:path w="3215450" h="4122372">
                <a:moveTo>
                  <a:pt x="0" y="0"/>
                </a:moveTo>
                <a:lnTo>
                  <a:pt x="3215450" y="0"/>
                </a:lnTo>
                <a:lnTo>
                  <a:pt x="3215450" y="4122372"/>
                </a:lnTo>
                <a:lnTo>
                  <a:pt x="0" y="41223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9" name="Freeform 12">
            <a:extLst>
              <a:ext uri="{FF2B5EF4-FFF2-40B4-BE49-F238E27FC236}">
                <a16:creationId xmlns="" xmlns:a16="http://schemas.microsoft.com/office/drawing/2014/main" id="{2792856F-CB14-9BF4-E9A5-470628B9A9BA}"/>
              </a:ext>
            </a:extLst>
          </p:cNvPr>
          <p:cNvSpPr/>
          <p:nvPr/>
        </p:nvSpPr>
        <p:spPr>
          <a:xfrm>
            <a:off x="-966875" y="8509480"/>
            <a:ext cx="5501028" cy="3555039"/>
          </a:xfrm>
          <a:custGeom>
            <a:avLst/>
            <a:gdLst/>
            <a:ahLst/>
            <a:cxnLst/>
            <a:rect l="l" t="t" r="r" b="b"/>
            <a:pathLst>
              <a:path w="5501028" h="3555039">
                <a:moveTo>
                  <a:pt x="0" y="0"/>
                </a:moveTo>
                <a:lnTo>
                  <a:pt x="5501028" y="0"/>
                </a:lnTo>
                <a:lnTo>
                  <a:pt x="5501028" y="3555040"/>
                </a:lnTo>
                <a:lnTo>
                  <a:pt x="0" y="35550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0" name="Freeform 13">
            <a:extLst>
              <a:ext uri="{FF2B5EF4-FFF2-40B4-BE49-F238E27FC236}">
                <a16:creationId xmlns="" xmlns:a16="http://schemas.microsoft.com/office/drawing/2014/main" id="{E56BFB24-1764-3498-B832-DABC37B0594A}"/>
              </a:ext>
            </a:extLst>
          </p:cNvPr>
          <p:cNvSpPr/>
          <p:nvPr/>
        </p:nvSpPr>
        <p:spPr>
          <a:xfrm>
            <a:off x="3918579" y="8509480"/>
            <a:ext cx="4378799" cy="2205820"/>
          </a:xfrm>
          <a:custGeom>
            <a:avLst/>
            <a:gdLst/>
            <a:ahLst/>
            <a:cxnLst/>
            <a:rect l="l" t="t" r="r" b="b"/>
            <a:pathLst>
              <a:path w="4378799" h="2205820">
                <a:moveTo>
                  <a:pt x="0" y="0"/>
                </a:moveTo>
                <a:lnTo>
                  <a:pt x="4378799" y="0"/>
                </a:lnTo>
                <a:lnTo>
                  <a:pt x="4378799" y="2205820"/>
                </a:lnTo>
                <a:lnTo>
                  <a:pt x="0" y="220582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2" name="Freeform 15">
            <a:extLst>
              <a:ext uri="{FF2B5EF4-FFF2-40B4-BE49-F238E27FC236}">
                <a16:creationId xmlns="" xmlns:a16="http://schemas.microsoft.com/office/drawing/2014/main" id="{404F8A89-CAC5-5AA4-77F3-9CF4D32DA773}"/>
              </a:ext>
            </a:extLst>
          </p:cNvPr>
          <p:cNvSpPr/>
          <p:nvPr/>
        </p:nvSpPr>
        <p:spPr>
          <a:xfrm>
            <a:off x="16263012" y="1162256"/>
            <a:ext cx="3920515" cy="3107008"/>
          </a:xfrm>
          <a:custGeom>
            <a:avLst/>
            <a:gdLst/>
            <a:ahLst/>
            <a:cxnLst/>
            <a:rect l="l" t="t" r="r" b="b"/>
            <a:pathLst>
              <a:path w="3920515" h="3107008">
                <a:moveTo>
                  <a:pt x="0" y="0"/>
                </a:moveTo>
                <a:lnTo>
                  <a:pt x="3920515" y="0"/>
                </a:lnTo>
                <a:lnTo>
                  <a:pt x="3920515" y="3107008"/>
                </a:lnTo>
                <a:lnTo>
                  <a:pt x="0" y="31070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5" name="Freeform 18">
            <a:extLst>
              <a:ext uri="{FF2B5EF4-FFF2-40B4-BE49-F238E27FC236}">
                <a16:creationId xmlns="" xmlns:a16="http://schemas.microsoft.com/office/drawing/2014/main" id="{090A8359-467A-E95F-56D5-5685EF699268}"/>
              </a:ext>
            </a:extLst>
          </p:cNvPr>
          <p:cNvSpPr/>
          <p:nvPr/>
        </p:nvSpPr>
        <p:spPr>
          <a:xfrm rot="-3926957">
            <a:off x="7369813" y="-2353347"/>
            <a:ext cx="3475850" cy="4194087"/>
          </a:xfrm>
          <a:custGeom>
            <a:avLst/>
            <a:gdLst/>
            <a:ahLst/>
            <a:cxnLst/>
            <a:rect l="l" t="t" r="r" b="b"/>
            <a:pathLst>
              <a:path w="3475850" h="4194087">
                <a:moveTo>
                  <a:pt x="0" y="0"/>
                </a:moveTo>
                <a:lnTo>
                  <a:pt x="3475850" y="0"/>
                </a:lnTo>
                <a:lnTo>
                  <a:pt x="3475850" y="4194088"/>
                </a:lnTo>
                <a:lnTo>
                  <a:pt x="0" y="41940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pic>
        <p:nvPicPr>
          <p:cNvPr id="9" name="Picture 8" descr="A group of children in a classroom&#10;&#10;Description automatically generated">
            <a:extLst>
              <a:ext uri="{FF2B5EF4-FFF2-40B4-BE49-F238E27FC236}">
                <a16:creationId xmlns="" xmlns:a16="http://schemas.microsoft.com/office/drawing/2014/main" id="{ED8F7008-CDE2-B2FC-EA59-40189B34CD6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3439" r="-8"/>
          <a:stretch/>
        </p:blipFill>
        <p:spPr>
          <a:xfrm>
            <a:off x="12061787" y="2715760"/>
            <a:ext cx="4941429" cy="713186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31" name="Freeform 14">
            <a:extLst>
              <a:ext uri="{FF2B5EF4-FFF2-40B4-BE49-F238E27FC236}">
                <a16:creationId xmlns="" xmlns:a16="http://schemas.microsoft.com/office/drawing/2014/main" id="{E63BAA5C-BB77-6455-A46E-2C2E5D3E6E6A}"/>
              </a:ext>
            </a:extLst>
          </p:cNvPr>
          <p:cNvSpPr/>
          <p:nvPr/>
        </p:nvSpPr>
        <p:spPr>
          <a:xfrm>
            <a:off x="8113468" y="8297254"/>
            <a:ext cx="3948319" cy="2985916"/>
          </a:xfrm>
          <a:custGeom>
            <a:avLst/>
            <a:gdLst/>
            <a:ahLst/>
            <a:cxnLst/>
            <a:rect l="l" t="t" r="r" b="b"/>
            <a:pathLst>
              <a:path w="3948319" h="2985916">
                <a:moveTo>
                  <a:pt x="0" y="0"/>
                </a:moveTo>
                <a:lnTo>
                  <a:pt x="3948319" y="0"/>
                </a:lnTo>
                <a:lnTo>
                  <a:pt x="3948319" y="2985917"/>
                </a:lnTo>
                <a:lnTo>
                  <a:pt x="0" y="298591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21AD68B5-3F93-52D7-799A-3C55A94C5EB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alphaModFix amt="42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25" b="91376" l="9945" r="89687">
                        <a14:foregroundMark x1="26888" y1="76697" x2="37569" y2="88991"/>
                        <a14:foregroundMark x1="37569" y1="88991" x2="54144" y2="90642"/>
                        <a14:foregroundMark x1="54144" y1="90642" x2="66851" y2="90092"/>
                        <a14:foregroundMark x1="66851" y1="90092" x2="70902" y2="80917"/>
                        <a14:foregroundMark x1="70902" y1="80917" x2="28913" y2="75413"/>
                        <a14:foregroundMark x1="28913" y1="75413" x2="28545" y2="76697"/>
                        <a14:foregroundMark x1="26151" y1="79266" x2="25599" y2="88257"/>
                        <a14:foregroundMark x1="65562" y1="77064" x2="74770" y2="80367"/>
                        <a14:foregroundMark x1="74770" y1="80367" x2="69982" y2="88257"/>
                        <a14:foregroundMark x1="69982" y1="88257" x2="69429" y2="88257"/>
                        <a14:foregroundMark x1="71271" y1="75780" x2="75322" y2="86606"/>
                        <a14:foregroundMark x1="75322" y1="86606" x2="72560" y2="89174"/>
                        <a14:foregroundMark x1="71639" y1="75780" x2="77164" y2="83853"/>
                        <a14:foregroundMark x1="77164" y1="83853" x2="72192" y2="90642"/>
                        <a14:foregroundMark x1="45120" y1="77615" x2="57643" y2="77248"/>
                        <a14:foregroundMark x1="57643" y1="77248" x2="69613" y2="78716"/>
                        <a14:foregroundMark x1="73665" y1="76697" x2="81031" y2="84771"/>
                        <a14:foregroundMark x1="81031" y1="84771" x2="72744" y2="88991"/>
                        <a14:foregroundMark x1="78085" y1="77982" x2="78085" y2="77982"/>
                        <a14:foregroundMark x1="78085" y1="77982" x2="78085" y2="77982"/>
                        <a14:foregroundMark x1="78085" y1="77982" x2="80479" y2="83119"/>
                        <a14:foregroundMark x1="68508" y1="75780" x2="76059" y2="75596"/>
                        <a14:foregroundMark x1="48619" y1="75780" x2="65009" y2="75596"/>
                        <a14:foregroundMark x1="65009" y1="75596" x2="65378" y2="75596"/>
                        <a14:foregroundMark x1="36832" y1="75780" x2="51934" y2="74862"/>
                        <a14:foregroundMark x1="51934" y1="74862" x2="55064" y2="75229"/>
                        <a14:foregroundMark x1="25967" y1="75780" x2="24309" y2="84954"/>
                        <a14:foregroundMark x1="20626" y1="65872" x2="57090" y2="66422"/>
                        <a14:foregroundMark x1="57090" y1="66422" x2="60037" y2="66239"/>
                        <a14:foregroundMark x1="26151" y1="61284" x2="60958" y2="62936"/>
                        <a14:foregroundMark x1="59116" y1="61284" x2="77716" y2="61835"/>
                        <a14:foregroundMark x1="64457" y1="35596" x2="66851" y2="44404"/>
                        <a14:foregroundMark x1="69982" y1="41835" x2="72928" y2="49174"/>
                        <a14:foregroundMark x1="72192" y1="39266" x2="71087" y2="44037"/>
                        <a14:foregroundMark x1="51013" y1="38899" x2="61142" y2="47706"/>
                        <a14:foregroundMark x1="40331" y1="35046" x2="29834" y2="49908"/>
                        <a14:foregroundMark x1="41805" y1="39450" x2="47145" y2="52477"/>
                        <a14:foregroundMark x1="52302" y1="42385" x2="51750" y2="52844"/>
                        <a14:foregroundMark x1="22284" y1="58716" x2="22836" y2="64404"/>
                        <a14:foregroundMark x1="20258" y1="56147" x2="34254" y2="55413"/>
                        <a14:foregroundMark x1="34254" y1="55413" x2="48987" y2="56514"/>
                        <a14:foregroundMark x1="30018" y1="38165" x2="29098" y2="45505"/>
                        <a14:foregroundMark x1="20258" y1="56697" x2="27624" y2="65872"/>
                        <a14:foregroundMark x1="27624" y1="65872" x2="27624" y2="65872"/>
                        <a14:foregroundMark x1="47330" y1="75596" x2="55064" y2="77982"/>
                        <a14:foregroundMark x1="49724" y1="79266" x2="52486" y2="85138"/>
                        <a14:foregroundMark x1="27256" y1="86055" x2="37753" y2="87890"/>
                        <a14:foregroundMark x1="26703" y1="88073" x2="41989" y2="88807"/>
                        <a14:foregroundMark x1="26703" y1="89358" x2="43646" y2="91009"/>
                        <a14:foregroundMark x1="25230" y1="77064" x2="23757" y2="83119"/>
                        <a14:foregroundMark x1="24309" y1="77798" x2="22836" y2="83119"/>
                        <a14:foregroundMark x1="22836" y1="83486" x2="23941" y2="87523"/>
                        <a14:foregroundMark x1="76980" y1="76147" x2="79926" y2="79266"/>
                        <a14:foregroundMark x1="77164" y1="75596" x2="80295" y2="77798"/>
                        <a14:foregroundMark x1="80663" y1="85321" x2="71639" y2="89908"/>
                        <a14:foregroundMark x1="71639" y1="89908" x2="71271" y2="89725"/>
                        <a14:foregroundMark x1="71271" y1="89725" x2="76980" y2="87706"/>
                        <a14:foregroundMark x1="73297" y1="90642" x2="79926" y2="87890"/>
                        <a14:foregroundMark x1="29834" y1="91193" x2="29834" y2="91193"/>
                        <a14:foregroundMark x1="30018" y1="75046" x2="39411" y2="75046"/>
                        <a14:foregroundMark x1="39411" y1="75046" x2="40147" y2="75229"/>
                        <a14:foregroundMark x1="55985" y1="75046" x2="66483" y2="74495"/>
                        <a14:foregroundMark x1="66483" y1="74495" x2="75138" y2="77064"/>
                        <a14:foregroundMark x1="73849" y1="91376" x2="79006" y2="88073"/>
                        <a14:foregroundMark x1="78821" y1="88073" x2="78821" y2="880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-136958"/>
            <a:ext cx="1770939" cy="177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3810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3333" b="-333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 rot="4585069">
            <a:off x="2701195" y="-2188952"/>
            <a:ext cx="2789859" cy="4490718"/>
          </a:xfrm>
          <a:custGeom>
            <a:avLst/>
            <a:gdLst/>
            <a:ahLst/>
            <a:cxnLst/>
            <a:rect l="l" t="t" r="r" b="b"/>
            <a:pathLst>
              <a:path w="2789859" h="4490718">
                <a:moveTo>
                  <a:pt x="0" y="0"/>
                </a:moveTo>
                <a:lnTo>
                  <a:pt x="2789858" y="0"/>
                </a:lnTo>
                <a:lnTo>
                  <a:pt x="2789858" y="4490718"/>
                </a:lnTo>
                <a:lnTo>
                  <a:pt x="0" y="44907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 rot="-5400000">
            <a:off x="15692815" y="7673165"/>
            <a:ext cx="3520641" cy="2847318"/>
          </a:xfrm>
          <a:custGeom>
            <a:avLst/>
            <a:gdLst/>
            <a:ahLst/>
            <a:cxnLst/>
            <a:rect l="l" t="t" r="r" b="b"/>
            <a:pathLst>
              <a:path w="3520641" h="2847318">
                <a:moveTo>
                  <a:pt x="0" y="0"/>
                </a:moveTo>
                <a:lnTo>
                  <a:pt x="3520641" y="0"/>
                </a:lnTo>
                <a:lnTo>
                  <a:pt x="3520641" y="2847318"/>
                </a:lnTo>
                <a:lnTo>
                  <a:pt x="0" y="28473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15644960" y="-2083007"/>
            <a:ext cx="3909779" cy="4278828"/>
          </a:xfrm>
          <a:custGeom>
            <a:avLst/>
            <a:gdLst/>
            <a:ahLst/>
            <a:cxnLst/>
            <a:rect l="l" t="t" r="r" b="b"/>
            <a:pathLst>
              <a:path w="3909779" h="4278828">
                <a:moveTo>
                  <a:pt x="0" y="0"/>
                </a:moveTo>
                <a:lnTo>
                  <a:pt x="3909779" y="0"/>
                </a:lnTo>
                <a:lnTo>
                  <a:pt x="3909779" y="4278828"/>
                </a:lnTo>
                <a:lnTo>
                  <a:pt x="0" y="427882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-1660470" y="5192046"/>
            <a:ext cx="2360822" cy="4475491"/>
          </a:xfrm>
          <a:custGeom>
            <a:avLst/>
            <a:gdLst/>
            <a:ahLst/>
            <a:cxnLst/>
            <a:rect l="l" t="t" r="r" b="b"/>
            <a:pathLst>
              <a:path w="2360822" h="4475491">
                <a:moveTo>
                  <a:pt x="0" y="0"/>
                </a:moveTo>
                <a:lnTo>
                  <a:pt x="2360822" y="0"/>
                </a:lnTo>
                <a:lnTo>
                  <a:pt x="2360822" y="4475491"/>
                </a:lnTo>
                <a:lnTo>
                  <a:pt x="0" y="447549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890938" y="-2533927"/>
            <a:ext cx="3215450" cy="4122372"/>
          </a:xfrm>
          <a:custGeom>
            <a:avLst/>
            <a:gdLst/>
            <a:ahLst/>
            <a:cxnLst/>
            <a:rect l="l" t="t" r="r" b="b"/>
            <a:pathLst>
              <a:path w="3215450" h="4122372">
                <a:moveTo>
                  <a:pt x="0" y="0"/>
                </a:moveTo>
                <a:lnTo>
                  <a:pt x="3215450" y="0"/>
                </a:lnTo>
                <a:lnTo>
                  <a:pt x="3215450" y="4122372"/>
                </a:lnTo>
                <a:lnTo>
                  <a:pt x="0" y="412237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2000"/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-2521757" y="8467952"/>
            <a:ext cx="5169014" cy="3340475"/>
          </a:xfrm>
          <a:custGeom>
            <a:avLst/>
            <a:gdLst/>
            <a:ahLst/>
            <a:cxnLst/>
            <a:rect l="l" t="t" r="r" b="b"/>
            <a:pathLst>
              <a:path w="5169014" h="3340475">
                <a:moveTo>
                  <a:pt x="0" y="0"/>
                </a:moveTo>
                <a:lnTo>
                  <a:pt x="5169014" y="0"/>
                </a:lnTo>
                <a:lnTo>
                  <a:pt x="5169014" y="3340475"/>
                </a:lnTo>
                <a:lnTo>
                  <a:pt x="0" y="3340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 rot="-628687">
            <a:off x="13088953" y="9159445"/>
            <a:ext cx="3920515" cy="3107008"/>
          </a:xfrm>
          <a:custGeom>
            <a:avLst/>
            <a:gdLst/>
            <a:ahLst/>
            <a:cxnLst/>
            <a:rect l="l" t="t" r="r" b="b"/>
            <a:pathLst>
              <a:path w="3920515" h="3107008">
                <a:moveTo>
                  <a:pt x="0" y="0"/>
                </a:moveTo>
                <a:lnTo>
                  <a:pt x="3920515" y="0"/>
                </a:lnTo>
                <a:lnTo>
                  <a:pt x="3920515" y="3107009"/>
                </a:lnTo>
                <a:lnTo>
                  <a:pt x="0" y="310700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 rot="-3926957">
            <a:off x="12382569" y="-2353347"/>
            <a:ext cx="3475850" cy="4194087"/>
          </a:xfrm>
          <a:custGeom>
            <a:avLst/>
            <a:gdLst/>
            <a:ahLst/>
            <a:cxnLst/>
            <a:rect l="l" t="t" r="r" b="b"/>
            <a:pathLst>
              <a:path w="3475850" h="4194087">
                <a:moveTo>
                  <a:pt x="0" y="0"/>
                </a:moveTo>
                <a:lnTo>
                  <a:pt x="3475850" y="0"/>
                </a:lnTo>
                <a:lnTo>
                  <a:pt x="3475850" y="4194088"/>
                </a:lnTo>
                <a:lnTo>
                  <a:pt x="0" y="41940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 rot="-681300">
            <a:off x="1436562" y="8711311"/>
            <a:ext cx="5880056" cy="5608104"/>
          </a:xfrm>
          <a:custGeom>
            <a:avLst/>
            <a:gdLst/>
            <a:ahLst/>
            <a:cxnLst/>
            <a:rect l="l" t="t" r="r" b="b"/>
            <a:pathLst>
              <a:path w="5880056" h="5608104">
                <a:moveTo>
                  <a:pt x="0" y="0"/>
                </a:moveTo>
                <a:lnTo>
                  <a:pt x="5880056" y="0"/>
                </a:lnTo>
                <a:lnTo>
                  <a:pt x="5880056" y="5608103"/>
                </a:lnTo>
                <a:lnTo>
                  <a:pt x="0" y="560810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TextBox 12"/>
          <p:cNvSpPr txBox="1"/>
          <p:nvPr/>
        </p:nvSpPr>
        <p:spPr>
          <a:xfrm>
            <a:off x="1198182" y="2101315"/>
            <a:ext cx="16175418" cy="5438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633"/>
              </a:lnSpc>
            </a:pPr>
            <a:r>
              <a:rPr lang="en-US" sz="3200" u="sng" dirty="0">
                <a:solidFill>
                  <a:srgbClr val="2F1813"/>
                </a:solidFill>
                <a:latin typeface="Montserrat SemiBold" panose="00000700000000000000" pitchFamily="2" charset="0"/>
              </a:rPr>
              <a:t>HĐ1. KHÁM PHÁ VỀ CÁC CÔNG TRÌNH KIẾN TRÚC TIÊU BIỂU TRÊN THẾ GIỚI 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198182" y="3820541"/>
            <a:ext cx="10777048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ct val="0"/>
              </a:spcBef>
            </a:pPr>
            <a:r>
              <a:rPr lang="en-US" sz="3600" i="1" dirty="0">
                <a:solidFill>
                  <a:srgbClr val="4B261F"/>
                </a:solidFill>
                <a:latin typeface="Montserrat Medium" panose="00000600000000000000" pitchFamily="2" charset="0"/>
              </a:rPr>
              <a:t>Em </a:t>
            </a:r>
            <a:r>
              <a:rPr lang="en-US" sz="3600" i="1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hãy</a:t>
            </a:r>
            <a:r>
              <a:rPr lang="en-US" sz="3600" i="1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600" i="1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quan</a:t>
            </a:r>
            <a:r>
              <a:rPr lang="en-US" sz="3600" i="1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600" i="1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sát</a:t>
            </a:r>
            <a:r>
              <a:rPr lang="en-US" sz="3600" i="1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600" i="1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hình</a:t>
            </a:r>
            <a:r>
              <a:rPr lang="en-US" sz="3600" i="1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600" i="1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và</a:t>
            </a:r>
            <a:r>
              <a:rPr lang="en-US" sz="3600" i="1" dirty="0">
                <a:solidFill>
                  <a:srgbClr val="4B261F"/>
                </a:solidFill>
                <a:latin typeface="Montserrat Medium" panose="00000600000000000000" pitchFamily="2" charset="0"/>
              </a:rPr>
              <a:t> chia </a:t>
            </a:r>
            <a:r>
              <a:rPr lang="en-US" sz="3600" i="1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sẻ</a:t>
            </a:r>
            <a:r>
              <a:rPr lang="en-US" sz="3600" i="1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600" i="1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về</a:t>
            </a:r>
            <a:r>
              <a:rPr lang="en-US" sz="3600" i="1" dirty="0">
                <a:solidFill>
                  <a:srgbClr val="4B261F"/>
                </a:solidFill>
                <a:latin typeface="Montserrat Medium" panose="00000600000000000000" pitchFamily="2" charset="0"/>
              </a:rPr>
              <a:t> :</a:t>
            </a:r>
          </a:p>
        </p:txBody>
      </p:sp>
      <p:sp>
        <p:nvSpPr>
          <p:cNvPr id="16" name="Freeform 16"/>
          <p:cNvSpPr/>
          <p:nvPr/>
        </p:nvSpPr>
        <p:spPr>
          <a:xfrm rot="-4038051">
            <a:off x="13530069" y="5067952"/>
            <a:ext cx="4043319" cy="4240393"/>
          </a:xfrm>
          <a:custGeom>
            <a:avLst/>
            <a:gdLst/>
            <a:ahLst/>
            <a:cxnLst/>
            <a:rect l="l" t="t" r="r" b="b"/>
            <a:pathLst>
              <a:path w="7336613" h="6731342">
                <a:moveTo>
                  <a:pt x="0" y="0"/>
                </a:moveTo>
                <a:lnTo>
                  <a:pt x="7336613" y="0"/>
                </a:lnTo>
                <a:lnTo>
                  <a:pt x="7336613" y="6731342"/>
                </a:lnTo>
                <a:lnTo>
                  <a:pt x="0" y="673134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="" xmlns:a16="http://schemas.microsoft.com/office/drawing/2014/main" id="{D3162163-B052-0BBF-37D2-156BF85602FB}"/>
              </a:ext>
            </a:extLst>
          </p:cNvPr>
          <p:cNvGrpSpPr/>
          <p:nvPr/>
        </p:nvGrpSpPr>
        <p:grpSpPr>
          <a:xfrm>
            <a:off x="1198182" y="5219700"/>
            <a:ext cx="14560423" cy="756890"/>
            <a:chOff x="685800" y="5219700"/>
            <a:chExt cx="14560423" cy="756890"/>
          </a:xfrm>
        </p:grpSpPr>
        <p:sp>
          <p:nvSpPr>
            <p:cNvPr id="14" name="TextBox 14"/>
            <p:cNvSpPr txBox="1"/>
            <p:nvPr/>
          </p:nvSpPr>
          <p:spPr>
            <a:xfrm>
              <a:off x="1494961" y="5275485"/>
              <a:ext cx="13751262" cy="553998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Hình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,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khối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và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đường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nét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chủ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yếu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của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mỗi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công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trình</a:t>
              </a:r>
              <a:endParaRPr lang="en-US" sz="3600" i="1" dirty="0">
                <a:solidFill>
                  <a:srgbClr val="4B261F"/>
                </a:solidFill>
                <a:latin typeface="Montserrat Medium" panose="00000600000000000000" pitchFamily="2" charset="0"/>
              </a:endParaRPr>
            </a:p>
          </p:txBody>
        </p:sp>
        <p:pic>
          <p:nvPicPr>
            <p:cNvPr id="18" name="Graphic 17" descr="Direction with solid fill">
              <a:extLst>
                <a:ext uri="{FF2B5EF4-FFF2-40B4-BE49-F238E27FC236}">
                  <a16:creationId xmlns="" xmlns:a16="http://schemas.microsoft.com/office/drawing/2014/main" id="{FA83BD94-C860-DE85-F056-3293AF1979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685800" y="5219700"/>
              <a:ext cx="756890" cy="756890"/>
            </a:xfrm>
            <a:prstGeom prst="rect">
              <a:avLst/>
            </a:prstGeom>
          </p:spPr>
        </p:pic>
      </p:grpSp>
      <p:grpSp>
        <p:nvGrpSpPr>
          <p:cNvPr id="21" name="Group 20">
            <a:extLst>
              <a:ext uri="{FF2B5EF4-FFF2-40B4-BE49-F238E27FC236}">
                <a16:creationId xmlns="" xmlns:a16="http://schemas.microsoft.com/office/drawing/2014/main" id="{463E4EAC-0292-D27A-24F7-F65D666EDAD2}"/>
              </a:ext>
            </a:extLst>
          </p:cNvPr>
          <p:cNvGrpSpPr/>
          <p:nvPr/>
        </p:nvGrpSpPr>
        <p:grpSpPr>
          <a:xfrm>
            <a:off x="1198182" y="6286500"/>
            <a:ext cx="12173075" cy="1162210"/>
            <a:chOff x="609600" y="6286500"/>
            <a:chExt cx="12173075" cy="1162210"/>
          </a:xfrm>
        </p:grpSpPr>
        <p:sp>
          <p:nvSpPr>
            <p:cNvPr id="17" name="TextBox 17"/>
            <p:cNvSpPr txBox="1"/>
            <p:nvPr/>
          </p:nvSpPr>
          <p:spPr>
            <a:xfrm>
              <a:off x="1494961" y="6340714"/>
              <a:ext cx="11287714" cy="1107996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Em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hãy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chọn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và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nhận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xét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nét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đặc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trưng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của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một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công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trình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mà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em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 </a:t>
              </a:r>
              <a:r>
                <a:rPr lang="en-US" sz="3600" i="1" dirty="0" err="1">
                  <a:solidFill>
                    <a:srgbClr val="4B261F"/>
                  </a:solidFill>
                  <a:latin typeface="Montserrat Medium" panose="00000600000000000000" pitchFamily="2" charset="0"/>
                </a:rPr>
                <a:t>thích</a:t>
              </a:r>
              <a:r>
                <a:rPr lang="en-US" sz="3600" i="1" dirty="0">
                  <a:solidFill>
                    <a:srgbClr val="4B261F"/>
                  </a:solidFill>
                  <a:latin typeface="Montserrat Medium" panose="00000600000000000000" pitchFamily="2" charset="0"/>
                </a:rPr>
                <a:t>.</a:t>
              </a:r>
            </a:p>
          </p:txBody>
        </p:sp>
        <p:pic>
          <p:nvPicPr>
            <p:cNvPr id="19" name="Graphic 18" descr="Direction with solid fill">
              <a:extLst>
                <a:ext uri="{FF2B5EF4-FFF2-40B4-BE49-F238E27FC236}">
                  <a16:creationId xmlns="" xmlns:a16="http://schemas.microsoft.com/office/drawing/2014/main" id="{69913C06-8C3B-7E1F-5AE1-6C444DD0E4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609600" y="6286500"/>
              <a:ext cx="756890" cy="756890"/>
            </a:xfrm>
            <a:prstGeom prst="rect">
              <a:avLst/>
            </a:prstGeom>
          </p:spPr>
        </p:pic>
      </p:grpSp>
      <p:pic>
        <p:nvPicPr>
          <p:cNvPr id="22" name="Picture 2">
            <a:extLst>
              <a:ext uri="{FF2B5EF4-FFF2-40B4-BE49-F238E27FC236}">
                <a16:creationId xmlns="" xmlns:a16="http://schemas.microsoft.com/office/drawing/2014/main" id="{18A8A1DB-3D20-2AB2-ABEE-527D9C2D600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alphaModFix amt="42000"/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9725" b="91376" l="9945" r="89687">
                        <a14:foregroundMark x1="26888" y1="76697" x2="37569" y2="88991"/>
                        <a14:foregroundMark x1="37569" y1="88991" x2="54144" y2="90642"/>
                        <a14:foregroundMark x1="54144" y1="90642" x2="66851" y2="90092"/>
                        <a14:foregroundMark x1="66851" y1="90092" x2="70902" y2="80917"/>
                        <a14:foregroundMark x1="70902" y1="80917" x2="28913" y2="75413"/>
                        <a14:foregroundMark x1="28913" y1="75413" x2="28545" y2="76697"/>
                        <a14:foregroundMark x1="26151" y1="79266" x2="25599" y2="88257"/>
                        <a14:foregroundMark x1="65562" y1="77064" x2="74770" y2="80367"/>
                        <a14:foregroundMark x1="74770" y1="80367" x2="69982" y2="88257"/>
                        <a14:foregroundMark x1="69982" y1="88257" x2="69429" y2="88257"/>
                        <a14:foregroundMark x1="71271" y1="75780" x2="75322" y2="86606"/>
                        <a14:foregroundMark x1="75322" y1="86606" x2="72560" y2="89174"/>
                        <a14:foregroundMark x1="71639" y1="75780" x2="77164" y2="83853"/>
                        <a14:foregroundMark x1="77164" y1="83853" x2="72192" y2="90642"/>
                        <a14:foregroundMark x1="45120" y1="77615" x2="57643" y2="77248"/>
                        <a14:foregroundMark x1="57643" y1="77248" x2="69613" y2="78716"/>
                        <a14:foregroundMark x1="73665" y1="76697" x2="81031" y2="84771"/>
                        <a14:foregroundMark x1="81031" y1="84771" x2="72744" y2="88991"/>
                        <a14:foregroundMark x1="78085" y1="77982" x2="78085" y2="77982"/>
                        <a14:foregroundMark x1="78085" y1="77982" x2="78085" y2="77982"/>
                        <a14:foregroundMark x1="78085" y1="77982" x2="80479" y2="83119"/>
                        <a14:foregroundMark x1="68508" y1="75780" x2="76059" y2="75596"/>
                        <a14:foregroundMark x1="48619" y1="75780" x2="65009" y2="75596"/>
                        <a14:foregroundMark x1="65009" y1="75596" x2="65378" y2="75596"/>
                        <a14:foregroundMark x1="36832" y1="75780" x2="51934" y2="74862"/>
                        <a14:foregroundMark x1="51934" y1="74862" x2="55064" y2="75229"/>
                        <a14:foregroundMark x1="25967" y1="75780" x2="24309" y2="84954"/>
                        <a14:foregroundMark x1="20626" y1="65872" x2="57090" y2="66422"/>
                        <a14:foregroundMark x1="57090" y1="66422" x2="60037" y2="66239"/>
                        <a14:foregroundMark x1="26151" y1="61284" x2="60958" y2="62936"/>
                        <a14:foregroundMark x1="59116" y1="61284" x2="77716" y2="61835"/>
                        <a14:foregroundMark x1="64457" y1="35596" x2="66851" y2="44404"/>
                        <a14:foregroundMark x1="69982" y1="41835" x2="72928" y2="49174"/>
                        <a14:foregroundMark x1="72192" y1="39266" x2="71087" y2="44037"/>
                        <a14:foregroundMark x1="51013" y1="38899" x2="61142" y2="47706"/>
                        <a14:foregroundMark x1="40331" y1="35046" x2="29834" y2="49908"/>
                        <a14:foregroundMark x1="41805" y1="39450" x2="47145" y2="52477"/>
                        <a14:foregroundMark x1="52302" y1="42385" x2="51750" y2="52844"/>
                        <a14:foregroundMark x1="22284" y1="58716" x2="22836" y2="64404"/>
                        <a14:foregroundMark x1="20258" y1="56147" x2="34254" y2="55413"/>
                        <a14:foregroundMark x1="34254" y1="55413" x2="48987" y2="56514"/>
                        <a14:foregroundMark x1="30018" y1="38165" x2="29098" y2="45505"/>
                        <a14:foregroundMark x1="20258" y1="56697" x2="27624" y2="65872"/>
                        <a14:foregroundMark x1="27624" y1="65872" x2="27624" y2="65872"/>
                        <a14:foregroundMark x1="47330" y1="75596" x2="55064" y2="77982"/>
                        <a14:foregroundMark x1="49724" y1="79266" x2="52486" y2="85138"/>
                        <a14:foregroundMark x1="27256" y1="86055" x2="37753" y2="87890"/>
                        <a14:foregroundMark x1="26703" y1="88073" x2="41989" y2="88807"/>
                        <a14:foregroundMark x1="26703" y1="89358" x2="43646" y2="91009"/>
                        <a14:foregroundMark x1="25230" y1="77064" x2="23757" y2="83119"/>
                        <a14:foregroundMark x1="24309" y1="77798" x2="22836" y2="83119"/>
                        <a14:foregroundMark x1="22836" y1="83486" x2="23941" y2="87523"/>
                        <a14:foregroundMark x1="76980" y1="76147" x2="79926" y2="79266"/>
                        <a14:foregroundMark x1="77164" y1="75596" x2="80295" y2="77798"/>
                        <a14:foregroundMark x1="80663" y1="85321" x2="71639" y2="89908"/>
                        <a14:foregroundMark x1="71639" y1="89908" x2="71271" y2="89725"/>
                        <a14:foregroundMark x1="71271" y1="89725" x2="76980" y2="87706"/>
                        <a14:foregroundMark x1="73297" y1="90642" x2="79926" y2="87890"/>
                        <a14:foregroundMark x1="29834" y1="91193" x2="29834" y2="91193"/>
                        <a14:foregroundMark x1="30018" y1="75046" x2="39411" y2="75046"/>
                        <a14:foregroundMark x1="39411" y1="75046" x2="40147" y2="75229"/>
                        <a14:foregroundMark x1="55985" y1="75046" x2="66483" y2="74495"/>
                        <a14:foregroundMark x1="66483" y1="74495" x2="75138" y2="77064"/>
                        <a14:foregroundMark x1="73849" y1="91376" x2="79006" y2="88073"/>
                        <a14:foregroundMark x1="78821" y1="88073" x2="78821" y2="880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-136958"/>
            <a:ext cx="1770939" cy="177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="" xmlns:a16="http://schemas.microsoft.com/office/drawing/2014/main" id="{4169DD87-3EBE-44CA-9654-8AE0466B277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white">
          <a:xfrm>
            <a:off x="2286" y="0"/>
            <a:ext cx="18283428" cy="10287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="" xmlns:a16="http://schemas.microsoft.com/office/drawing/2014/main" id="{CD5D18F4-5C9A-4A22-FFBD-5A8BF5CA96D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85354" y="176705"/>
            <a:ext cx="8699215" cy="4666933"/>
            <a:chOff x="285354" y="176705"/>
            <a:chExt cx="8699215" cy="4666933"/>
          </a:xfrm>
        </p:grpSpPr>
        <p:pic>
          <p:nvPicPr>
            <p:cNvPr id="2" name="Picture 1" descr="A group of pyramids and a sphinx&#10;&#10;Description automatically generated">
              <a:extLst>
                <a:ext uri="{FF2B5EF4-FFF2-40B4-BE49-F238E27FC236}">
                  <a16:creationId xmlns="" xmlns:a16="http://schemas.microsoft.com/office/drawing/2014/main" id="{83F2E42C-C01A-A912-3878-C1015CD79C72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293" b="24568"/>
            <a:stretch/>
          </p:blipFill>
          <p:spPr>
            <a:xfrm>
              <a:off x="285354" y="176705"/>
              <a:ext cx="8699215" cy="4188939"/>
            </a:xfrm>
            <a:prstGeom prst="rect">
              <a:avLst/>
            </a:prstGeom>
          </p:spPr>
        </p:pic>
        <p:sp>
          <p:nvSpPr>
            <p:cNvPr id="3" name="TextBox 2">
              <a:extLst>
                <a:ext uri="{FF2B5EF4-FFF2-40B4-BE49-F238E27FC236}">
                  <a16:creationId xmlns="" xmlns:a16="http://schemas.microsoft.com/office/drawing/2014/main" id="{A54580C7-6E5D-A88D-EF9B-96950334CB74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24961" y="4381973"/>
              <a:ext cx="762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2400" dirty="0">
                  <a:latin typeface="Montserrat SemiBold" panose="00000700000000000000" pitchFamily="2" charset="0"/>
                </a:rPr>
                <a:t>1. Quần thể Kim tự tháp Ghi-da(Gizal) Ai Cập</a:t>
              </a:r>
              <a:endParaRPr lang="en-US" sz="2400" dirty="0">
                <a:latin typeface="Montserrat SemiBold" panose="00000700000000000000" pitchFamily="2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="" xmlns:a16="http://schemas.microsoft.com/office/drawing/2014/main" id="{2965BA00-9941-A179-A6C0-64A291A1473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9406758" y="176705"/>
            <a:ext cx="8695417" cy="4721116"/>
            <a:chOff x="9406758" y="193784"/>
            <a:chExt cx="8695417" cy="4721116"/>
          </a:xfrm>
        </p:grpSpPr>
        <p:pic>
          <p:nvPicPr>
            <p:cNvPr id="6" name="Picture 5" descr="fsdfsdA great wall of china on a hill">
              <a:extLst>
                <a:ext uri="{FF2B5EF4-FFF2-40B4-BE49-F238E27FC236}">
                  <a16:creationId xmlns="" xmlns:a16="http://schemas.microsoft.com/office/drawing/2014/main" id="{C12BB7BF-652E-55A2-FBA0-2A89C7C2C84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791" r="2" b="10768"/>
            <a:stretch/>
          </p:blipFill>
          <p:spPr>
            <a:xfrm>
              <a:off x="9406758" y="193784"/>
              <a:ext cx="8695417" cy="4188939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="" xmlns:a16="http://schemas.microsoft.com/office/drawing/2014/main" id="{F20B8DC0-8CC3-AAB5-A7CB-4A7EE138005A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944466" y="4453235"/>
              <a:ext cx="762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2400" dirty="0">
                  <a:latin typeface="Montserrat SemiBold" panose="00000700000000000000" pitchFamily="2" charset="0"/>
                </a:rPr>
                <a:t>2. Vạn Lý Trường Thành, Trung Quốc </a:t>
              </a:r>
              <a:endParaRPr lang="en-US" sz="2400" dirty="0">
                <a:latin typeface="Montserrat SemiBold" panose="00000700000000000000" pitchFamily="2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="" xmlns:a16="http://schemas.microsoft.com/office/drawing/2014/main" id="{C491B549-5D8D-920A-37F5-8C07865A2A6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9220200" y="5240217"/>
            <a:ext cx="8881976" cy="4790310"/>
            <a:chOff x="9220200" y="5272280"/>
            <a:chExt cx="8881976" cy="4790310"/>
          </a:xfrm>
        </p:grpSpPr>
        <p:pic>
          <p:nvPicPr>
            <p:cNvPr id="4" name="Picture 3" descr="Guggenheim Museum Bilbao next to a body of water&#10;&#10;Description automatically generated">
              <a:extLst>
                <a:ext uri="{FF2B5EF4-FFF2-40B4-BE49-F238E27FC236}">
                  <a16:creationId xmlns="" xmlns:a16="http://schemas.microsoft.com/office/drawing/2014/main" id="{23CDD77E-AE27-99A0-8CE2-5F78FCFBF6B6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1485" r="2" b="16583"/>
            <a:stretch/>
          </p:blipFill>
          <p:spPr>
            <a:xfrm>
              <a:off x="9406759" y="5272280"/>
              <a:ext cx="8695417" cy="4175144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="" xmlns:a16="http://schemas.microsoft.com/office/drawing/2014/main" id="{FD25097F-E3AD-6778-E8EC-422D9E00915A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220200" y="9600925"/>
              <a:ext cx="88812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400" dirty="0">
                  <a:latin typeface="Montserrat SemiBold" panose="00000700000000000000" pitchFamily="2" charset="0"/>
                </a:rPr>
                <a:t> 4. Bảo tàng Gu-ghen-ham (Guggenheim), Tây Ban Nha</a:t>
              </a:r>
              <a:endParaRPr lang="en-US" sz="2400" dirty="0">
                <a:latin typeface="Montserrat SemiBold" panose="00000700000000000000" pitchFamily="2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EDD13FE4-ADBF-FB27-944A-66AE4D12A6B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85353" y="5240217"/>
            <a:ext cx="8699215" cy="4790309"/>
            <a:chOff x="285353" y="5240217"/>
            <a:chExt cx="8699215" cy="4790309"/>
          </a:xfrm>
        </p:grpSpPr>
        <p:pic>
          <p:nvPicPr>
            <p:cNvPr id="8" name="Picture 7" descr="A large white building with domes and a pool of water with Taj Mahal in the background&#10;&#10;Description automatically generated">
              <a:extLst>
                <a:ext uri="{FF2B5EF4-FFF2-40B4-BE49-F238E27FC236}">
                  <a16:creationId xmlns="" xmlns:a16="http://schemas.microsoft.com/office/drawing/2014/main" id="{0AD05D51-4E51-5EAB-8F20-342A8CF12C5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939" b="17159"/>
            <a:stretch/>
          </p:blipFill>
          <p:spPr>
            <a:xfrm>
              <a:off x="285353" y="5240217"/>
              <a:ext cx="8699215" cy="4175143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9C5E84BA-21AB-A509-4C1B-B84F42497CDD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01243" y="9568861"/>
              <a:ext cx="762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2400" dirty="0">
                  <a:latin typeface="Montserrat SemiBold" panose="00000700000000000000" pitchFamily="2" charset="0"/>
                </a:rPr>
                <a:t>3.  Đền Tát Ma-ha(Taj Mahal) Ấn Độ</a:t>
              </a:r>
              <a:endParaRPr lang="en-US" sz="2400" dirty="0">
                <a:latin typeface="Montserrat SemiBold" panose="00000700000000000000" pitchFamily="2" charset="0"/>
              </a:endParaRPr>
            </a:p>
          </p:txBody>
        </p:sp>
      </p:grpSp>
      <p:pic>
        <p:nvPicPr>
          <p:cNvPr id="14" name="Picture 2">
            <a:extLst>
              <a:ext uri="{FF2B5EF4-FFF2-40B4-BE49-F238E27FC236}">
                <a16:creationId xmlns="" xmlns:a16="http://schemas.microsoft.com/office/drawing/2014/main" id="{6FE2BA5C-EAD0-FB30-9D45-C5FC3F4078A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alphaModFix amt="42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5" b="91376" l="9945" r="89687">
                        <a14:foregroundMark x1="26888" y1="76697" x2="37569" y2="88991"/>
                        <a14:foregroundMark x1="37569" y1="88991" x2="54144" y2="90642"/>
                        <a14:foregroundMark x1="54144" y1="90642" x2="66851" y2="90092"/>
                        <a14:foregroundMark x1="66851" y1="90092" x2="70902" y2="80917"/>
                        <a14:foregroundMark x1="70902" y1="80917" x2="28913" y2="75413"/>
                        <a14:foregroundMark x1="28913" y1="75413" x2="28545" y2="76697"/>
                        <a14:foregroundMark x1="26151" y1="79266" x2="25599" y2="88257"/>
                        <a14:foregroundMark x1="65562" y1="77064" x2="74770" y2="80367"/>
                        <a14:foregroundMark x1="74770" y1="80367" x2="69982" y2="88257"/>
                        <a14:foregroundMark x1="69982" y1="88257" x2="69429" y2="88257"/>
                        <a14:foregroundMark x1="71271" y1="75780" x2="75322" y2="86606"/>
                        <a14:foregroundMark x1="75322" y1="86606" x2="72560" y2="89174"/>
                        <a14:foregroundMark x1="71639" y1="75780" x2="77164" y2="83853"/>
                        <a14:foregroundMark x1="77164" y1="83853" x2="72192" y2="90642"/>
                        <a14:foregroundMark x1="45120" y1="77615" x2="57643" y2="77248"/>
                        <a14:foregroundMark x1="57643" y1="77248" x2="69613" y2="78716"/>
                        <a14:foregroundMark x1="73665" y1="76697" x2="81031" y2="84771"/>
                        <a14:foregroundMark x1="81031" y1="84771" x2="72744" y2="88991"/>
                        <a14:foregroundMark x1="78085" y1="77982" x2="78085" y2="77982"/>
                        <a14:foregroundMark x1="78085" y1="77982" x2="78085" y2="77982"/>
                        <a14:foregroundMark x1="78085" y1="77982" x2="80479" y2="83119"/>
                        <a14:foregroundMark x1="68508" y1="75780" x2="76059" y2="75596"/>
                        <a14:foregroundMark x1="48619" y1="75780" x2="65009" y2="75596"/>
                        <a14:foregroundMark x1="65009" y1="75596" x2="65378" y2="75596"/>
                        <a14:foregroundMark x1="36832" y1="75780" x2="51934" y2="74862"/>
                        <a14:foregroundMark x1="51934" y1="74862" x2="55064" y2="75229"/>
                        <a14:foregroundMark x1="25967" y1="75780" x2="24309" y2="84954"/>
                        <a14:foregroundMark x1="20626" y1="65872" x2="57090" y2="66422"/>
                        <a14:foregroundMark x1="57090" y1="66422" x2="60037" y2="66239"/>
                        <a14:foregroundMark x1="26151" y1="61284" x2="60958" y2="62936"/>
                        <a14:foregroundMark x1="59116" y1="61284" x2="77716" y2="61835"/>
                        <a14:foregroundMark x1="64457" y1="35596" x2="66851" y2="44404"/>
                        <a14:foregroundMark x1="69982" y1="41835" x2="72928" y2="49174"/>
                        <a14:foregroundMark x1="72192" y1="39266" x2="71087" y2="44037"/>
                        <a14:foregroundMark x1="51013" y1="38899" x2="61142" y2="47706"/>
                        <a14:foregroundMark x1="40331" y1="35046" x2="29834" y2="49908"/>
                        <a14:foregroundMark x1="41805" y1="39450" x2="47145" y2="52477"/>
                        <a14:foregroundMark x1="52302" y1="42385" x2="51750" y2="52844"/>
                        <a14:foregroundMark x1="22284" y1="58716" x2="22836" y2="64404"/>
                        <a14:foregroundMark x1="20258" y1="56147" x2="34254" y2="55413"/>
                        <a14:foregroundMark x1="34254" y1="55413" x2="48987" y2="56514"/>
                        <a14:foregroundMark x1="30018" y1="38165" x2="29098" y2="45505"/>
                        <a14:foregroundMark x1="20258" y1="56697" x2="27624" y2="65872"/>
                        <a14:foregroundMark x1="27624" y1="65872" x2="27624" y2="65872"/>
                        <a14:foregroundMark x1="47330" y1="75596" x2="55064" y2="77982"/>
                        <a14:foregroundMark x1="49724" y1="79266" x2="52486" y2="85138"/>
                        <a14:foregroundMark x1="27256" y1="86055" x2="37753" y2="87890"/>
                        <a14:foregroundMark x1="26703" y1="88073" x2="41989" y2="88807"/>
                        <a14:foregroundMark x1="26703" y1="89358" x2="43646" y2="91009"/>
                        <a14:foregroundMark x1="25230" y1="77064" x2="23757" y2="83119"/>
                        <a14:foregroundMark x1="24309" y1="77798" x2="22836" y2="83119"/>
                        <a14:foregroundMark x1="22836" y1="83486" x2="23941" y2="87523"/>
                        <a14:foregroundMark x1="76980" y1="76147" x2="79926" y2="79266"/>
                        <a14:foregroundMark x1="77164" y1="75596" x2="80295" y2="77798"/>
                        <a14:foregroundMark x1="80663" y1="85321" x2="71639" y2="89908"/>
                        <a14:foregroundMark x1="71639" y1="89908" x2="71271" y2="89725"/>
                        <a14:foregroundMark x1="71271" y1="89725" x2="76980" y2="87706"/>
                        <a14:foregroundMark x1="73297" y1="90642" x2="79926" y2="87890"/>
                        <a14:foregroundMark x1="29834" y1="91193" x2="29834" y2="91193"/>
                        <a14:foregroundMark x1="30018" y1="75046" x2="39411" y2="75046"/>
                        <a14:foregroundMark x1="39411" y1="75046" x2="40147" y2="75229"/>
                        <a14:foregroundMark x1="55985" y1="75046" x2="66483" y2="74495"/>
                        <a14:foregroundMark x1="66483" y1="74495" x2="75138" y2="77064"/>
                        <a14:foregroundMark x1="73849" y1="91376" x2="79006" y2="88073"/>
                        <a14:foregroundMark x1="78821" y1="88073" x2="78821" y2="880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-136958"/>
            <a:ext cx="1770939" cy="177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4664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0967" y="56407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3333" b="-333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 rot="4585069">
            <a:off x="2701195" y="-2188952"/>
            <a:ext cx="2789859" cy="4490718"/>
          </a:xfrm>
          <a:custGeom>
            <a:avLst/>
            <a:gdLst/>
            <a:ahLst/>
            <a:cxnLst/>
            <a:rect l="l" t="t" r="r" b="b"/>
            <a:pathLst>
              <a:path w="2789859" h="4490718">
                <a:moveTo>
                  <a:pt x="0" y="0"/>
                </a:moveTo>
                <a:lnTo>
                  <a:pt x="2789858" y="0"/>
                </a:lnTo>
                <a:lnTo>
                  <a:pt x="2789858" y="4490718"/>
                </a:lnTo>
                <a:lnTo>
                  <a:pt x="0" y="44907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 rot="-5400000">
            <a:off x="15692815" y="7673165"/>
            <a:ext cx="3520641" cy="2847318"/>
          </a:xfrm>
          <a:custGeom>
            <a:avLst/>
            <a:gdLst/>
            <a:ahLst/>
            <a:cxnLst/>
            <a:rect l="l" t="t" r="r" b="b"/>
            <a:pathLst>
              <a:path w="3520641" h="2847318">
                <a:moveTo>
                  <a:pt x="0" y="0"/>
                </a:moveTo>
                <a:lnTo>
                  <a:pt x="3520641" y="0"/>
                </a:lnTo>
                <a:lnTo>
                  <a:pt x="3520641" y="2847318"/>
                </a:lnTo>
                <a:lnTo>
                  <a:pt x="0" y="28473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15644960" y="-2083007"/>
            <a:ext cx="3909779" cy="4278828"/>
          </a:xfrm>
          <a:custGeom>
            <a:avLst/>
            <a:gdLst/>
            <a:ahLst/>
            <a:cxnLst/>
            <a:rect l="l" t="t" r="r" b="b"/>
            <a:pathLst>
              <a:path w="3909779" h="4278828">
                <a:moveTo>
                  <a:pt x="0" y="0"/>
                </a:moveTo>
                <a:lnTo>
                  <a:pt x="3909779" y="0"/>
                </a:lnTo>
                <a:lnTo>
                  <a:pt x="3909779" y="4278828"/>
                </a:lnTo>
                <a:lnTo>
                  <a:pt x="0" y="427882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-1670016" y="5152872"/>
            <a:ext cx="2360822" cy="4475491"/>
          </a:xfrm>
          <a:custGeom>
            <a:avLst/>
            <a:gdLst/>
            <a:ahLst/>
            <a:cxnLst/>
            <a:rect l="l" t="t" r="r" b="b"/>
            <a:pathLst>
              <a:path w="2360822" h="4475491">
                <a:moveTo>
                  <a:pt x="0" y="0"/>
                </a:moveTo>
                <a:lnTo>
                  <a:pt x="2360822" y="0"/>
                </a:lnTo>
                <a:lnTo>
                  <a:pt x="2360822" y="4475491"/>
                </a:lnTo>
                <a:lnTo>
                  <a:pt x="0" y="447549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786219" y="-2629813"/>
            <a:ext cx="3215450" cy="4122372"/>
          </a:xfrm>
          <a:custGeom>
            <a:avLst/>
            <a:gdLst/>
            <a:ahLst/>
            <a:cxnLst/>
            <a:rect l="l" t="t" r="r" b="b"/>
            <a:pathLst>
              <a:path w="3215450" h="4122372">
                <a:moveTo>
                  <a:pt x="0" y="0"/>
                </a:moveTo>
                <a:lnTo>
                  <a:pt x="3215450" y="0"/>
                </a:lnTo>
                <a:lnTo>
                  <a:pt x="3215450" y="4122372"/>
                </a:lnTo>
                <a:lnTo>
                  <a:pt x="0" y="41223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-2521757" y="8467952"/>
            <a:ext cx="5169014" cy="3340475"/>
          </a:xfrm>
          <a:custGeom>
            <a:avLst/>
            <a:gdLst/>
            <a:ahLst/>
            <a:cxnLst/>
            <a:rect l="l" t="t" r="r" b="b"/>
            <a:pathLst>
              <a:path w="5169014" h="3340475">
                <a:moveTo>
                  <a:pt x="0" y="0"/>
                </a:moveTo>
                <a:lnTo>
                  <a:pt x="5169014" y="0"/>
                </a:lnTo>
                <a:lnTo>
                  <a:pt x="5169014" y="3340475"/>
                </a:lnTo>
                <a:lnTo>
                  <a:pt x="0" y="3340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 rot="-628687">
            <a:off x="13088953" y="9159445"/>
            <a:ext cx="3920515" cy="3107008"/>
          </a:xfrm>
          <a:custGeom>
            <a:avLst/>
            <a:gdLst/>
            <a:ahLst/>
            <a:cxnLst/>
            <a:rect l="l" t="t" r="r" b="b"/>
            <a:pathLst>
              <a:path w="3920515" h="3107008">
                <a:moveTo>
                  <a:pt x="0" y="0"/>
                </a:moveTo>
                <a:lnTo>
                  <a:pt x="3920515" y="0"/>
                </a:lnTo>
                <a:lnTo>
                  <a:pt x="3920515" y="3107009"/>
                </a:lnTo>
                <a:lnTo>
                  <a:pt x="0" y="310700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 rot="-3926957">
            <a:off x="12382569" y="-2353347"/>
            <a:ext cx="3475850" cy="4194087"/>
          </a:xfrm>
          <a:custGeom>
            <a:avLst/>
            <a:gdLst/>
            <a:ahLst/>
            <a:cxnLst/>
            <a:rect l="l" t="t" r="r" b="b"/>
            <a:pathLst>
              <a:path w="3475850" h="4194087">
                <a:moveTo>
                  <a:pt x="0" y="0"/>
                </a:moveTo>
                <a:lnTo>
                  <a:pt x="3475850" y="0"/>
                </a:lnTo>
                <a:lnTo>
                  <a:pt x="3475850" y="4194088"/>
                </a:lnTo>
                <a:lnTo>
                  <a:pt x="0" y="41940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 rot="-681300">
            <a:off x="1436562" y="8711311"/>
            <a:ext cx="5880056" cy="5608104"/>
          </a:xfrm>
          <a:custGeom>
            <a:avLst/>
            <a:gdLst/>
            <a:ahLst/>
            <a:cxnLst/>
            <a:rect l="l" t="t" r="r" b="b"/>
            <a:pathLst>
              <a:path w="5880056" h="5608104">
                <a:moveTo>
                  <a:pt x="0" y="0"/>
                </a:moveTo>
                <a:lnTo>
                  <a:pt x="5880056" y="0"/>
                </a:lnTo>
                <a:lnTo>
                  <a:pt x="5880056" y="5608103"/>
                </a:lnTo>
                <a:lnTo>
                  <a:pt x="0" y="560810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TextBox 12"/>
          <p:cNvSpPr txBox="1"/>
          <p:nvPr/>
        </p:nvSpPr>
        <p:spPr>
          <a:xfrm>
            <a:off x="909943" y="3280829"/>
            <a:ext cx="17449740" cy="15337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633"/>
              </a:lnSpc>
            </a:pPr>
            <a:r>
              <a:rPr lang="en-US" sz="4000" u="sng" dirty="0">
                <a:solidFill>
                  <a:srgbClr val="2F1813"/>
                </a:solidFill>
                <a:latin typeface="Montserrat SemiBold" panose="00000700000000000000" pitchFamily="2" charset="0"/>
              </a:rPr>
              <a:t>HĐ2. CÁC BƯỚC MÔ PHỎNG CÔNG TRÌNH KIẾN TRÚC QUA ẢNH</a:t>
            </a:r>
          </a:p>
          <a:p>
            <a:pPr>
              <a:lnSpc>
                <a:spcPts val="8588"/>
              </a:lnSpc>
            </a:pPr>
            <a:endParaRPr lang="en-US" sz="4100" dirty="0">
              <a:solidFill>
                <a:srgbClr val="4B261F"/>
              </a:solidFill>
              <a:latin typeface="Asap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909943" y="4613202"/>
            <a:ext cx="17367090" cy="15793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Em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quan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sát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hình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minh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họa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trong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sách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giáo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khoa,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thảo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luận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để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biết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và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chỉ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ra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các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bước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vẽ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mô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phỏng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công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trình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kiến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trúc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 qua </a:t>
            </a:r>
            <a:r>
              <a:rPr lang="en-US" sz="40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ảnh</a:t>
            </a:r>
            <a:r>
              <a:rPr lang="en-US" sz="4000" dirty="0">
                <a:solidFill>
                  <a:srgbClr val="4B261F"/>
                </a:solidFill>
                <a:latin typeface="Montserrat Medium" panose="00000600000000000000" pitchFamily="2" charset="0"/>
              </a:rPr>
              <a:t>.</a:t>
            </a:r>
          </a:p>
          <a:p>
            <a:pPr>
              <a:lnSpc>
                <a:spcPts val="2940"/>
              </a:lnSpc>
              <a:spcBef>
                <a:spcPct val="0"/>
              </a:spcBef>
            </a:pPr>
            <a:endParaRPr lang="en-US" sz="2100" dirty="0">
              <a:solidFill>
                <a:srgbClr val="4B261F"/>
              </a:solidFill>
              <a:latin typeface="Sanchez"/>
            </a:endParaRPr>
          </a:p>
        </p:txBody>
      </p:sp>
      <p:pic>
        <p:nvPicPr>
          <p:cNvPr id="21" name="Picture 3">
            <a:extLst>
              <a:ext uri="{FF2B5EF4-FFF2-40B4-BE49-F238E27FC236}">
                <a16:creationId xmlns="" xmlns:a16="http://schemas.microsoft.com/office/drawing/2014/main" id="{B046FAF2-1B41-39AB-AF79-F90ABCBDFA0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616080" y="6518173"/>
            <a:ext cx="3033906" cy="3768827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="" xmlns:a16="http://schemas.microsoft.com/office/drawing/2014/main" id="{9AD0F9F4-B26F-2C63-B694-7248F84AAA2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alphaModFix amt="42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25" b="91376" l="9945" r="89687">
                        <a14:foregroundMark x1="26888" y1="76697" x2="37569" y2="88991"/>
                        <a14:foregroundMark x1="37569" y1="88991" x2="54144" y2="90642"/>
                        <a14:foregroundMark x1="54144" y1="90642" x2="66851" y2="90092"/>
                        <a14:foregroundMark x1="66851" y1="90092" x2="70902" y2="80917"/>
                        <a14:foregroundMark x1="70902" y1="80917" x2="28913" y2="75413"/>
                        <a14:foregroundMark x1="28913" y1="75413" x2="28545" y2="76697"/>
                        <a14:foregroundMark x1="26151" y1="79266" x2="25599" y2="88257"/>
                        <a14:foregroundMark x1="65562" y1="77064" x2="74770" y2="80367"/>
                        <a14:foregroundMark x1="74770" y1="80367" x2="69982" y2="88257"/>
                        <a14:foregroundMark x1="69982" y1="88257" x2="69429" y2="88257"/>
                        <a14:foregroundMark x1="71271" y1="75780" x2="75322" y2="86606"/>
                        <a14:foregroundMark x1="75322" y1="86606" x2="72560" y2="89174"/>
                        <a14:foregroundMark x1="71639" y1="75780" x2="77164" y2="83853"/>
                        <a14:foregroundMark x1="77164" y1="83853" x2="72192" y2="90642"/>
                        <a14:foregroundMark x1="45120" y1="77615" x2="57643" y2="77248"/>
                        <a14:foregroundMark x1="57643" y1="77248" x2="69613" y2="78716"/>
                        <a14:foregroundMark x1="73665" y1="76697" x2="81031" y2="84771"/>
                        <a14:foregroundMark x1="81031" y1="84771" x2="72744" y2="88991"/>
                        <a14:foregroundMark x1="78085" y1="77982" x2="78085" y2="77982"/>
                        <a14:foregroundMark x1="78085" y1="77982" x2="78085" y2="77982"/>
                        <a14:foregroundMark x1="78085" y1="77982" x2="80479" y2="83119"/>
                        <a14:foregroundMark x1="68508" y1="75780" x2="76059" y2="75596"/>
                        <a14:foregroundMark x1="48619" y1="75780" x2="65009" y2="75596"/>
                        <a14:foregroundMark x1="65009" y1="75596" x2="65378" y2="75596"/>
                        <a14:foregroundMark x1="36832" y1="75780" x2="51934" y2="74862"/>
                        <a14:foregroundMark x1="51934" y1="74862" x2="55064" y2="75229"/>
                        <a14:foregroundMark x1="25967" y1="75780" x2="24309" y2="84954"/>
                        <a14:foregroundMark x1="20626" y1="65872" x2="57090" y2="66422"/>
                        <a14:foregroundMark x1="57090" y1="66422" x2="60037" y2="66239"/>
                        <a14:foregroundMark x1="26151" y1="61284" x2="60958" y2="62936"/>
                        <a14:foregroundMark x1="59116" y1="61284" x2="77716" y2="61835"/>
                        <a14:foregroundMark x1="64457" y1="35596" x2="66851" y2="44404"/>
                        <a14:foregroundMark x1="69982" y1="41835" x2="72928" y2="49174"/>
                        <a14:foregroundMark x1="72192" y1="39266" x2="71087" y2="44037"/>
                        <a14:foregroundMark x1="51013" y1="38899" x2="61142" y2="47706"/>
                        <a14:foregroundMark x1="40331" y1="35046" x2="29834" y2="49908"/>
                        <a14:foregroundMark x1="41805" y1="39450" x2="47145" y2="52477"/>
                        <a14:foregroundMark x1="52302" y1="42385" x2="51750" y2="52844"/>
                        <a14:foregroundMark x1="22284" y1="58716" x2="22836" y2="64404"/>
                        <a14:foregroundMark x1="20258" y1="56147" x2="34254" y2="55413"/>
                        <a14:foregroundMark x1="34254" y1="55413" x2="48987" y2="56514"/>
                        <a14:foregroundMark x1="30018" y1="38165" x2="29098" y2="45505"/>
                        <a14:foregroundMark x1="20258" y1="56697" x2="27624" y2="65872"/>
                        <a14:foregroundMark x1="27624" y1="65872" x2="27624" y2="65872"/>
                        <a14:foregroundMark x1="47330" y1="75596" x2="55064" y2="77982"/>
                        <a14:foregroundMark x1="49724" y1="79266" x2="52486" y2="85138"/>
                        <a14:foregroundMark x1="27256" y1="86055" x2="37753" y2="87890"/>
                        <a14:foregroundMark x1="26703" y1="88073" x2="41989" y2="88807"/>
                        <a14:foregroundMark x1="26703" y1="89358" x2="43646" y2="91009"/>
                        <a14:foregroundMark x1="25230" y1="77064" x2="23757" y2="83119"/>
                        <a14:foregroundMark x1="24309" y1="77798" x2="22836" y2="83119"/>
                        <a14:foregroundMark x1="22836" y1="83486" x2="23941" y2="87523"/>
                        <a14:foregroundMark x1="76980" y1="76147" x2="79926" y2="79266"/>
                        <a14:foregroundMark x1="77164" y1="75596" x2="80295" y2="77798"/>
                        <a14:foregroundMark x1="80663" y1="85321" x2="71639" y2="89908"/>
                        <a14:foregroundMark x1="71639" y1="89908" x2="71271" y2="89725"/>
                        <a14:foregroundMark x1="71271" y1="89725" x2="76980" y2="87706"/>
                        <a14:foregroundMark x1="73297" y1="90642" x2="79926" y2="87890"/>
                        <a14:foregroundMark x1="29834" y1="91193" x2="29834" y2="91193"/>
                        <a14:foregroundMark x1="30018" y1="75046" x2="39411" y2="75046"/>
                        <a14:foregroundMark x1="39411" y1="75046" x2="40147" y2="75229"/>
                        <a14:foregroundMark x1="55985" y1="75046" x2="66483" y2="74495"/>
                        <a14:foregroundMark x1="66483" y1="74495" x2="75138" y2="77064"/>
                        <a14:foregroundMark x1="73849" y1="91376" x2="79006" y2="88073"/>
                        <a14:foregroundMark x1="78821" y1="88073" x2="78821" y2="880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-136958"/>
            <a:ext cx="1770939" cy="177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rawing of a building&#10;&#10;Description automatically generated">
            <a:extLst>
              <a:ext uri="{FF2B5EF4-FFF2-40B4-BE49-F238E27FC236}">
                <a16:creationId xmlns="" xmlns:a16="http://schemas.microsoft.com/office/drawing/2014/main" id="{B6D0F815-B980-274E-5E2C-E9D872C7CE1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473" y="134891"/>
            <a:ext cx="8029750" cy="4938296"/>
          </a:xfrm>
          <a:prstGeom prst="rect">
            <a:avLst/>
          </a:prstGeom>
        </p:spPr>
      </p:pic>
      <p:cxnSp>
        <p:nvCxnSpPr>
          <p:cNvPr id="46" name="Straight Connector 45">
            <a:extLst>
              <a:ext uri="{FF2B5EF4-FFF2-40B4-BE49-F238E27FC236}">
                <a16:creationId xmlns="" xmlns:a16="http://schemas.microsoft.com/office/drawing/2014/main" id="{B817B4B8-5E01-4B44-BC25-876D56C1214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9144000" y="0"/>
            <a:ext cx="0" cy="480060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drawing of a building with a city in the background&#10;&#10;Description automatically generated">
            <a:extLst>
              <a:ext uri="{FF2B5EF4-FFF2-40B4-BE49-F238E27FC236}">
                <a16:creationId xmlns="" xmlns:a16="http://schemas.microsoft.com/office/drawing/2014/main" id="{D04E5233-AC57-62EE-A918-3C11280D45E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9709" y="188371"/>
            <a:ext cx="6920511" cy="4498334"/>
          </a:xfrm>
          <a:prstGeom prst="rect">
            <a:avLst/>
          </a:prstGeom>
        </p:spPr>
      </p:pic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D683D1A4-93E5-4A4D-B103-8223A220EB2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5432613" y="4800600"/>
            <a:ext cx="0" cy="548640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="" xmlns:a16="http://schemas.microsoft.com/office/drawing/2014/main" id="{B0E8ABF4-C289-489E-BEFB-3077F9D9C77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12828495" y="4800600"/>
            <a:ext cx="0" cy="548640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="" xmlns:a16="http://schemas.microsoft.com/office/drawing/2014/main" id="{7989CFA0-35DD-4943-B365-488C66B9B19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 flipV="1">
            <a:off x="5414685" y="4796118"/>
            <a:ext cx="7434072" cy="2631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="" xmlns:a16="http://schemas.microsoft.com/office/drawing/2014/main" id="{688AD040-1A2B-4FB4-A345-7B9F3E5ED9B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 flipV="1">
            <a:off x="0" y="5991199"/>
            <a:ext cx="5404104" cy="2631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="" xmlns:a16="http://schemas.microsoft.com/office/drawing/2014/main" id="{823B704A-724B-41D6-8F33-76939E727D2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 flipV="1">
            <a:off x="12801600" y="5991199"/>
            <a:ext cx="5486400" cy="2631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drawing of a building and a train&#10;&#10;Description automatically generated">
            <a:extLst>
              <a:ext uri="{FF2B5EF4-FFF2-40B4-BE49-F238E27FC236}">
                <a16:creationId xmlns="" xmlns:a16="http://schemas.microsoft.com/office/drawing/2014/main" id="{D04DEA6A-C37A-A156-344A-3D42A7DB0AF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45130" y="6109403"/>
            <a:ext cx="4921873" cy="3371483"/>
          </a:xfrm>
          <a:prstGeom prst="rect">
            <a:avLst/>
          </a:prstGeom>
        </p:spPr>
      </p:pic>
      <p:pic>
        <p:nvPicPr>
          <p:cNvPr id="11" name="Picture 10" descr="Sydney Opera House with white roof&#10;&#10;Description automatically generated">
            <a:extLst>
              <a:ext uri="{FF2B5EF4-FFF2-40B4-BE49-F238E27FC236}">
                <a16:creationId xmlns="" xmlns:a16="http://schemas.microsoft.com/office/drawing/2014/main" id="{80970E84-79F0-00C9-00F1-D2EEA6DCE07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4034" y="5020359"/>
            <a:ext cx="6467695" cy="4317187"/>
          </a:xfrm>
          <a:prstGeom prst="rect">
            <a:avLst/>
          </a:prstGeom>
        </p:spPr>
      </p:pic>
      <p:pic>
        <p:nvPicPr>
          <p:cNvPr id="5" name="Picture 4" descr="A drawing of a building&#10;&#10;Description automatically generated">
            <a:extLst>
              <a:ext uri="{FF2B5EF4-FFF2-40B4-BE49-F238E27FC236}">
                <a16:creationId xmlns="" xmlns:a16="http://schemas.microsoft.com/office/drawing/2014/main" id="{D25AB1EA-70B7-924D-07A2-9B5CEB85773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087" y="6152628"/>
            <a:ext cx="4531874" cy="3093003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D80719B1-A53D-C86E-63BE-4DE4222C45AC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3230" y="4744719"/>
            <a:ext cx="5396276" cy="1139622"/>
            <a:chOff x="705981" y="4995240"/>
            <a:chExt cx="4599388" cy="723889"/>
          </a:xfrm>
        </p:grpSpPr>
        <p:grpSp>
          <p:nvGrpSpPr>
            <p:cNvPr id="21" name="Group 13">
              <a:extLst>
                <a:ext uri="{FF2B5EF4-FFF2-40B4-BE49-F238E27FC236}">
                  <a16:creationId xmlns="" xmlns:a16="http://schemas.microsoft.com/office/drawing/2014/main" id="{FE98875B-8525-3C01-C26A-DE140E1D895C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705981" y="4995240"/>
              <a:ext cx="4482770" cy="723889"/>
              <a:chOff x="0" y="-38100"/>
              <a:chExt cx="2301005" cy="797215"/>
            </a:xfrm>
          </p:grpSpPr>
          <p:sp>
            <p:nvSpPr>
              <p:cNvPr id="23" name="Freeform 14">
                <a:extLst>
                  <a:ext uri="{FF2B5EF4-FFF2-40B4-BE49-F238E27FC236}">
                    <a16:creationId xmlns="" xmlns:a16="http://schemas.microsoft.com/office/drawing/2014/main" id="{1044CB65-D7F8-30BF-3658-DD7164585911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4268" y="0"/>
                <a:ext cx="2286737" cy="759115"/>
              </a:xfrm>
              <a:custGeom>
                <a:avLst/>
                <a:gdLst/>
                <a:ahLst/>
                <a:cxnLst/>
                <a:rect l="l" t="t" r="r" b="b"/>
                <a:pathLst>
                  <a:path w="2213460" h="759115">
                    <a:moveTo>
                      <a:pt x="16362" y="0"/>
                    </a:moveTo>
                    <a:lnTo>
                      <a:pt x="2197097" y="0"/>
                    </a:lnTo>
                    <a:cubicBezTo>
                      <a:pt x="2201437" y="0"/>
                      <a:pt x="2205599" y="1724"/>
                      <a:pt x="2208667" y="4792"/>
                    </a:cubicBezTo>
                    <a:cubicBezTo>
                      <a:pt x="2211736" y="7861"/>
                      <a:pt x="2213460" y="12023"/>
                      <a:pt x="2213460" y="16362"/>
                    </a:cubicBezTo>
                    <a:lnTo>
                      <a:pt x="2213460" y="742753"/>
                    </a:lnTo>
                    <a:cubicBezTo>
                      <a:pt x="2213460" y="747092"/>
                      <a:pt x="2211736" y="751254"/>
                      <a:pt x="2208667" y="754323"/>
                    </a:cubicBezTo>
                    <a:cubicBezTo>
                      <a:pt x="2205599" y="757391"/>
                      <a:pt x="2201437" y="759115"/>
                      <a:pt x="2197097" y="759115"/>
                    </a:cubicBezTo>
                    <a:lnTo>
                      <a:pt x="16362" y="759115"/>
                    </a:lnTo>
                    <a:cubicBezTo>
                      <a:pt x="12023" y="759115"/>
                      <a:pt x="7861" y="757391"/>
                      <a:pt x="4792" y="754323"/>
                    </a:cubicBezTo>
                    <a:cubicBezTo>
                      <a:pt x="1724" y="751254"/>
                      <a:pt x="0" y="747092"/>
                      <a:pt x="0" y="742753"/>
                    </a:cubicBezTo>
                    <a:lnTo>
                      <a:pt x="0" y="16362"/>
                    </a:lnTo>
                    <a:cubicBezTo>
                      <a:pt x="0" y="12023"/>
                      <a:pt x="1724" y="7861"/>
                      <a:pt x="4792" y="4792"/>
                    </a:cubicBezTo>
                    <a:cubicBezTo>
                      <a:pt x="7861" y="1724"/>
                      <a:pt x="12023" y="0"/>
                      <a:pt x="16362" y="0"/>
                    </a:cubicBezTo>
                    <a:close/>
                  </a:path>
                </a:pathLst>
              </a:custGeom>
              <a:solidFill>
                <a:srgbClr val="9B9B87"/>
              </a:solidFill>
              <a:ln w="9525" cap="sq">
                <a:solidFill>
                  <a:srgbClr val="FFFFF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TextBox 15">
                <a:extLst>
                  <a:ext uri="{FF2B5EF4-FFF2-40B4-BE49-F238E27FC236}">
                    <a16:creationId xmlns="" xmlns:a16="http://schemas.microsoft.com/office/drawing/2014/main" id="{D529CADF-A001-2082-5C0C-CB7B5B08F773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0" y="-38100"/>
                <a:ext cx="2213460" cy="79721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40" name="TextBox 39">
              <a:extLst>
                <a:ext uri="{FF2B5EF4-FFF2-40B4-BE49-F238E27FC236}">
                  <a16:creationId xmlns="" xmlns:a16="http://schemas.microsoft.com/office/drawing/2014/main" id="{65207413-418A-7D9C-D420-1ABB9D3B304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264245" y="5060925"/>
              <a:ext cx="4041124" cy="65492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l">
                <a:spcBef>
                  <a:spcPct val="0"/>
                </a:spcBef>
              </a:pPr>
              <a:r>
                <a:rPr lang="vi-VN" sz="2400" u="none" strike="noStrike" dirty="0">
                  <a:solidFill>
                    <a:srgbClr val="FFFFFF"/>
                  </a:solidFill>
                  <a:latin typeface="Sanchez"/>
                </a:rPr>
                <a:t>Vẽ phác hình mảng chính của công trình kiến trúc.</a:t>
              </a:r>
              <a:endParaRPr lang="en-US" sz="2400" u="none" strike="noStrike" dirty="0">
                <a:solidFill>
                  <a:srgbClr val="FFFFFF"/>
                </a:solidFill>
                <a:latin typeface="Sanchez"/>
              </a:endParaRPr>
            </a:p>
          </p:txBody>
        </p:sp>
        <p:sp>
          <p:nvSpPr>
            <p:cNvPr id="2" name="TextBox 1">
              <a:extLst>
                <a:ext uri="{FF2B5EF4-FFF2-40B4-BE49-F238E27FC236}">
                  <a16:creationId xmlns="" xmlns:a16="http://schemas.microsoft.com/office/drawing/2014/main" id="{7754057D-F134-1D7C-F9B9-E425283C8EE1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50698" y="5127171"/>
              <a:ext cx="692461" cy="3323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dirty="0">
                  <a:solidFill>
                    <a:srgbClr val="FFFFFF"/>
                  </a:solidFill>
                  <a:latin typeface="Montserrat SemiBold" panose="00000700000000000000" pitchFamily="2" charset="0"/>
                </a:rPr>
                <a:t>01.</a:t>
              </a:r>
              <a:endParaRPr lang="en-US" sz="2800" dirty="0">
                <a:solidFill>
                  <a:srgbClr val="FFFFFF"/>
                </a:solidFill>
                <a:latin typeface="Montserrat SemiBold" panose="00000700000000000000" pitchFamily="2" charset="0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2A51FDCB-3194-C89B-C0F1-E05DF5731D6C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949789" y="4785762"/>
            <a:ext cx="5274980" cy="1125651"/>
            <a:chOff x="705981" y="4995240"/>
            <a:chExt cx="4554064" cy="723889"/>
          </a:xfrm>
        </p:grpSpPr>
        <p:grpSp>
          <p:nvGrpSpPr>
            <p:cNvPr id="8" name="Group 13">
              <a:extLst>
                <a:ext uri="{FF2B5EF4-FFF2-40B4-BE49-F238E27FC236}">
                  <a16:creationId xmlns="" xmlns:a16="http://schemas.microsoft.com/office/drawing/2014/main" id="{8A2DB756-1EBB-6D13-2A59-D5BD29D092A8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705981" y="4995240"/>
              <a:ext cx="4508768" cy="723889"/>
              <a:chOff x="0" y="-38100"/>
              <a:chExt cx="2314350" cy="797215"/>
            </a:xfrm>
          </p:grpSpPr>
          <p:sp>
            <p:nvSpPr>
              <p:cNvPr id="16" name="Freeform 14">
                <a:extLst>
                  <a:ext uri="{FF2B5EF4-FFF2-40B4-BE49-F238E27FC236}">
                    <a16:creationId xmlns="" xmlns:a16="http://schemas.microsoft.com/office/drawing/2014/main" id="{26BC97F0-370F-15C7-649E-654F035FAFF0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0" y="0"/>
                <a:ext cx="2314350" cy="759115"/>
              </a:xfrm>
              <a:custGeom>
                <a:avLst/>
                <a:gdLst/>
                <a:ahLst/>
                <a:cxnLst/>
                <a:rect l="l" t="t" r="r" b="b"/>
                <a:pathLst>
                  <a:path w="2213460" h="759115">
                    <a:moveTo>
                      <a:pt x="16362" y="0"/>
                    </a:moveTo>
                    <a:lnTo>
                      <a:pt x="2197097" y="0"/>
                    </a:lnTo>
                    <a:cubicBezTo>
                      <a:pt x="2201437" y="0"/>
                      <a:pt x="2205599" y="1724"/>
                      <a:pt x="2208667" y="4792"/>
                    </a:cubicBezTo>
                    <a:cubicBezTo>
                      <a:pt x="2211736" y="7861"/>
                      <a:pt x="2213460" y="12023"/>
                      <a:pt x="2213460" y="16362"/>
                    </a:cubicBezTo>
                    <a:lnTo>
                      <a:pt x="2213460" y="742753"/>
                    </a:lnTo>
                    <a:cubicBezTo>
                      <a:pt x="2213460" y="747092"/>
                      <a:pt x="2211736" y="751254"/>
                      <a:pt x="2208667" y="754323"/>
                    </a:cubicBezTo>
                    <a:cubicBezTo>
                      <a:pt x="2205599" y="757391"/>
                      <a:pt x="2201437" y="759115"/>
                      <a:pt x="2197097" y="759115"/>
                    </a:cubicBezTo>
                    <a:lnTo>
                      <a:pt x="16362" y="759115"/>
                    </a:lnTo>
                    <a:cubicBezTo>
                      <a:pt x="12023" y="759115"/>
                      <a:pt x="7861" y="757391"/>
                      <a:pt x="4792" y="754323"/>
                    </a:cubicBezTo>
                    <a:cubicBezTo>
                      <a:pt x="1724" y="751254"/>
                      <a:pt x="0" y="747092"/>
                      <a:pt x="0" y="742753"/>
                    </a:cubicBezTo>
                    <a:lnTo>
                      <a:pt x="0" y="16362"/>
                    </a:lnTo>
                    <a:cubicBezTo>
                      <a:pt x="0" y="12023"/>
                      <a:pt x="1724" y="7861"/>
                      <a:pt x="4792" y="4792"/>
                    </a:cubicBezTo>
                    <a:cubicBezTo>
                      <a:pt x="7861" y="1724"/>
                      <a:pt x="12023" y="0"/>
                      <a:pt x="16362" y="0"/>
                    </a:cubicBezTo>
                    <a:close/>
                  </a:path>
                </a:pathLst>
              </a:custGeom>
              <a:solidFill>
                <a:srgbClr val="9B9B87"/>
              </a:solidFill>
              <a:ln w="9525" cap="sq">
                <a:solidFill>
                  <a:srgbClr val="FFFFF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TextBox 15">
                <a:extLst>
                  <a:ext uri="{FF2B5EF4-FFF2-40B4-BE49-F238E27FC236}">
                    <a16:creationId xmlns="" xmlns:a16="http://schemas.microsoft.com/office/drawing/2014/main" id="{BD6DF294-E988-B43C-D783-6BFA49D404ED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0" y="-38100"/>
                <a:ext cx="2213460" cy="79721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D730073D-3767-5A5F-9A6B-D764D3BA2FBD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314656" y="5121526"/>
              <a:ext cx="3945389" cy="5344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l">
                <a:spcBef>
                  <a:spcPct val="0"/>
                </a:spcBef>
              </a:pPr>
              <a:r>
                <a:rPr lang="vi-VN" sz="2400" u="none" strike="noStrike" dirty="0">
                  <a:solidFill>
                    <a:srgbClr val="FFFFFF"/>
                  </a:solidFill>
                  <a:latin typeface="Sanchez"/>
                </a:rPr>
                <a:t>Tạo độ đậm nhạt, xa gần bằng các nét, hoàn thiện bức tranh.</a:t>
              </a:r>
              <a:endParaRPr lang="en-US" sz="2400" u="none" strike="noStrike" dirty="0">
                <a:solidFill>
                  <a:srgbClr val="FFFFFF"/>
                </a:solidFill>
                <a:latin typeface="Sanchez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6D508FCD-1F86-EB70-5968-3AEE703B0A92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69496" y="5197963"/>
              <a:ext cx="666930" cy="3364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dirty="0">
                  <a:solidFill>
                    <a:srgbClr val="FFFFFF"/>
                  </a:solidFill>
                  <a:latin typeface="Montserrat SemiBold" panose="00000700000000000000" pitchFamily="2" charset="0"/>
                </a:rPr>
                <a:t>04.</a:t>
              </a:r>
              <a:endParaRPr lang="en-US" sz="2800" dirty="0">
                <a:solidFill>
                  <a:srgbClr val="FFFFFF"/>
                </a:solidFill>
                <a:latin typeface="Montserrat SemiBold" panose="00000700000000000000" pitchFamily="2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6E6B53C6-17EB-9CCA-4A35-D053E896824E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2934586" y="9245632"/>
            <a:ext cx="5237717" cy="961126"/>
            <a:chOff x="705981" y="4995240"/>
            <a:chExt cx="4312216" cy="791919"/>
          </a:xfrm>
        </p:grpSpPr>
        <p:grpSp>
          <p:nvGrpSpPr>
            <p:cNvPr id="19" name="Group 13">
              <a:extLst>
                <a:ext uri="{FF2B5EF4-FFF2-40B4-BE49-F238E27FC236}">
                  <a16:creationId xmlns="" xmlns:a16="http://schemas.microsoft.com/office/drawing/2014/main" id="{680752B3-1C50-F227-0200-A1222B7343CC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705981" y="4995240"/>
              <a:ext cx="4312216" cy="791919"/>
              <a:chOff x="0" y="-38100"/>
              <a:chExt cx="2213460" cy="872136"/>
            </a:xfrm>
          </p:grpSpPr>
          <p:sp>
            <p:nvSpPr>
              <p:cNvPr id="24" name="Freeform 14">
                <a:extLst>
                  <a:ext uri="{FF2B5EF4-FFF2-40B4-BE49-F238E27FC236}">
                    <a16:creationId xmlns="" xmlns:a16="http://schemas.microsoft.com/office/drawing/2014/main" id="{1071A84B-8D9E-2497-BEB7-01557E7F3A3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0" y="0"/>
                <a:ext cx="2213460" cy="834036"/>
              </a:xfrm>
              <a:custGeom>
                <a:avLst/>
                <a:gdLst/>
                <a:ahLst/>
                <a:cxnLst/>
                <a:rect l="l" t="t" r="r" b="b"/>
                <a:pathLst>
                  <a:path w="2213460" h="759115">
                    <a:moveTo>
                      <a:pt x="16362" y="0"/>
                    </a:moveTo>
                    <a:lnTo>
                      <a:pt x="2197097" y="0"/>
                    </a:lnTo>
                    <a:cubicBezTo>
                      <a:pt x="2201437" y="0"/>
                      <a:pt x="2205599" y="1724"/>
                      <a:pt x="2208667" y="4792"/>
                    </a:cubicBezTo>
                    <a:cubicBezTo>
                      <a:pt x="2211736" y="7861"/>
                      <a:pt x="2213460" y="12023"/>
                      <a:pt x="2213460" y="16362"/>
                    </a:cubicBezTo>
                    <a:lnTo>
                      <a:pt x="2213460" y="742753"/>
                    </a:lnTo>
                    <a:cubicBezTo>
                      <a:pt x="2213460" y="747092"/>
                      <a:pt x="2211736" y="751254"/>
                      <a:pt x="2208667" y="754323"/>
                    </a:cubicBezTo>
                    <a:cubicBezTo>
                      <a:pt x="2205599" y="757391"/>
                      <a:pt x="2201437" y="759115"/>
                      <a:pt x="2197097" y="759115"/>
                    </a:cubicBezTo>
                    <a:lnTo>
                      <a:pt x="16362" y="759115"/>
                    </a:lnTo>
                    <a:cubicBezTo>
                      <a:pt x="12023" y="759115"/>
                      <a:pt x="7861" y="757391"/>
                      <a:pt x="4792" y="754323"/>
                    </a:cubicBezTo>
                    <a:cubicBezTo>
                      <a:pt x="1724" y="751254"/>
                      <a:pt x="0" y="747092"/>
                      <a:pt x="0" y="742753"/>
                    </a:cubicBezTo>
                    <a:lnTo>
                      <a:pt x="0" y="16362"/>
                    </a:lnTo>
                    <a:cubicBezTo>
                      <a:pt x="0" y="12023"/>
                      <a:pt x="1724" y="7861"/>
                      <a:pt x="4792" y="4792"/>
                    </a:cubicBezTo>
                    <a:cubicBezTo>
                      <a:pt x="7861" y="1724"/>
                      <a:pt x="12023" y="0"/>
                      <a:pt x="16362" y="0"/>
                    </a:cubicBezTo>
                    <a:close/>
                  </a:path>
                </a:pathLst>
              </a:custGeom>
              <a:solidFill>
                <a:srgbClr val="9B9B87"/>
              </a:solidFill>
              <a:ln w="9525" cap="sq">
                <a:solidFill>
                  <a:srgbClr val="FFFFF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TextBox 15">
                <a:extLst>
                  <a:ext uri="{FF2B5EF4-FFF2-40B4-BE49-F238E27FC236}">
                    <a16:creationId xmlns="" xmlns:a16="http://schemas.microsoft.com/office/drawing/2014/main" id="{1306C4D4-3894-E820-05D6-8BB1D9A16850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0" y="-38100"/>
                <a:ext cx="2213460" cy="79721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="" xmlns:a16="http://schemas.microsoft.com/office/drawing/2014/main" id="{5599F82D-4B4C-9289-6612-827ACD60C9ED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330817" y="5144354"/>
              <a:ext cx="3448825" cy="64280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l">
                <a:lnSpc>
                  <a:spcPts val="2119"/>
                </a:lnSpc>
                <a:spcBef>
                  <a:spcPct val="0"/>
                </a:spcBef>
              </a:pPr>
              <a:r>
                <a:rPr lang="vi-VN" sz="2400" u="none" strike="noStrike" dirty="0">
                  <a:solidFill>
                    <a:srgbClr val="FFFFFF"/>
                  </a:solidFill>
                  <a:latin typeface="Sanchez"/>
                </a:rPr>
                <a:t>Vẽ nét tạo không gian xung quanh.</a:t>
              </a:r>
              <a:endParaRPr lang="en-US" sz="2400" u="none" strike="noStrike" dirty="0">
                <a:solidFill>
                  <a:srgbClr val="FFFFFF"/>
                </a:solidFill>
                <a:latin typeface="Sanchez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="" xmlns:a16="http://schemas.microsoft.com/office/drawing/2014/main" id="{751785FC-0C99-33C2-4C5F-88C7B5D5C9E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170" y="5155811"/>
              <a:ext cx="8382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dirty="0">
                  <a:solidFill>
                    <a:srgbClr val="FFFFFF"/>
                  </a:solidFill>
                  <a:latin typeface="Montserrat SemiBold" panose="00000700000000000000" pitchFamily="2" charset="0"/>
                </a:rPr>
                <a:t>03.</a:t>
              </a:r>
              <a:endParaRPr lang="en-US" sz="2800" dirty="0">
                <a:solidFill>
                  <a:srgbClr val="FFFFFF"/>
                </a:solidFill>
                <a:latin typeface="Montserrat SemiBold" panose="00000700000000000000" pitchFamily="2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0D22C1E3-5D5A-C623-E8B4-A789EE68A2C2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3230" y="9224763"/>
            <a:ext cx="5272506" cy="1082114"/>
            <a:chOff x="705981" y="4995240"/>
            <a:chExt cx="4384673" cy="941233"/>
          </a:xfrm>
        </p:grpSpPr>
        <p:grpSp>
          <p:nvGrpSpPr>
            <p:cNvPr id="33" name="Group 13">
              <a:extLst>
                <a:ext uri="{FF2B5EF4-FFF2-40B4-BE49-F238E27FC236}">
                  <a16:creationId xmlns="" xmlns:a16="http://schemas.microsoft.com/office/drawing/2014/main" id="{218D60F7-CB1B-ABE6-5C5A-AD919C1F299A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705981" y="4995240"/>
              <a:ext cx="4312216" cy="816835"/>
              <a:chOff x="0" y="-38100"/>
              <a:chExt cx="2213460" cy="899576"/>
            </a:xfrm>
          </p:grpSpPr>
          <p:sp>
            <p:nvSpPr>
              <p:cNvPr id="38" name="Freeform 14">
                <a:extLst>
                  <a:ext uri="{FF2B5EF4-FFF2-40B4-BE49-F238E27FC236}">
                    <a16:creationId xmlns="" xmlns:a16="http://schemas.microsoft.com/office/drawing/2014/main" id="{EB82EE9E-1810-BEB5-F5B0-B0A32FE88CC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0" y="-1"/>
                <a:ext cx="2213460" cy="861477"/>
              </a:xfrm>
              <a:custGeom>
                <a:avLst/>
                <a:gdLst/>
                <a:ahLst/>
                <a:cxnLst/>
                <a:rect l="l" t="t" r="r" b="b"/>
                <a:pathLst>
                  <a:path w="2213460" h="759115">
                    <a:moveTo>
                      <a:pt x="16362" y="0"/>
                    </a:moveTo>
                    <a:lnTo>
                      <a:pt x="2197097" y="0"/>
                    </a:lnTo>
                    <a:cubicBezTo>
                      <a:pt x="2201437" y="0"/>
                      <a:pt x="2205599" y="1724"/>
                      <a:pt x="2208667" y="4792"/>
                    </a:cubicBezTo>
                    <a:cubicBezTo>
                      <a:pt x="2211736" y="7861"/>
                      <a:pt x="2213460" y="12023"/>
                      <a:pt x="2213460" y="16362"/>
                    </a:cubicBezTo>
                    <a:lnTo>
                      <a:pt x="2213460" y="742753"/>
                    </a:lnTo>
                    <a:cubicBezTo>
                      <a:pt x="2213460" y="747092"/>
                      <a:pt x="2211736" y="751254"/>
                      <a:pt x="2208667" y="754323"/>
                    </a:cubicBezTo>
                    <a:cubicBezTo>
                      <a:pt x="2205599" y="757391"/>
                      <a:pt x="2201437" y="759115"/>
                      <a:pt x="2197097" y="759115"/>
                    </a:cubicBezTo>
                    <a:lnTo>
                      <a:pt x="16362" y="759115"/>
                    </a:lnTo>
                    <a:cubicBezTo>
                      <a:pt x="12023" y="759115"/>
                      <a:pt x="7861" y="757391"/>
                      <a:pt x="4792" y="754323"/>
                    </a:cubicBezTo>
                    <a:cubicBezTo>
                      <a:pt x="1724" y="751254"/>
                      <a:pt x="0" y="747092"/>
                      <a:pt x="0" y="742753"/>
                    </a:cubicBezTo>
                    <a:lnTo>
                      <a:pt x="0" y="16362"/>
                    </a:lnTo>
                    <a:cubicBezTo>
                      <a:pt x="0" y="12023"/>
                      <a:pt x="1724" y="7861"/>
                      <a:pt x="4792" y="4792"/>
                    </a:cubicBezTo>
                    <a:cubicBezTo>
                      <a:pt x="7861" y="1724"/>
                      <a:pt x="12023" y="0"/>
                      <a:pt x="16362" y="0"/>
                    </a:cubicBezTo>
                    <a:close/>
                  </a:path>
                </a:pathLst>
              </a:custGeom>
              <a:solidFill>
                <a:srgbClr val="9B9B87"/>
              </a:solidFill>
              <a:ln w="9525" cap="sq">
                <a:solidFill>
                  <a:srgbClr val="FFFFF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TextBox 15">
                <a:extLst>
                  <a:ext uri="{FF2B5EF4-FFF2-40B4-BE49-F238E27FC236}">
                    <a16:creationId xmlns="" xmlns:a16="http://schemas.microsoft.com/office/drawing/2014/main" id="{8E5037DD-8A38-34AE-78E8-12D00A0E3073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0" y="-38100"/>
                <a:ext cx="2213460" cy="79721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35" name="TextBox 34">
              <a:extLst>
                <a:ext uri="{FF2B5EF4-FFF2-40B4-BE49-F238E27FC236}">
                  <a16:creationId xmlns="" xmlns:a16="http://schemas.microsoft.com/office/drawing/2014/main" id="{61B2D792-E23D-F47E-6346-04C387E8EBC5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218549" y="5105476"/>
              <a:ext cx="3872105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l">
                <a:spcBef>
                  <a:spcPct val="0"/>
                </a:spcBef>
              </a:pPr>
              <a:r>
                <a:rPr lang="vi-VN" sz="2400" dirty="0">
                  <a:solidFill>
                    <a:srgbClr val="FFFFFF"/>
                  </a:solidFill>
                </a:rPr>
                <a:t>Vẽ chi tiết thể hiện đặc điểm của công trình kiến trúc bằng nét.</a:t>
              </a:r>
              <a:endParaRPr lang="en-US" sz="2400" dirty="0">
                <a:solidFill>
                  <a:srgbClr val="FFFFFF"/>
                </a:solidFill>
                <a:latin typeface="Sanchez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="" xmlns:a16="http://schemas.microsoft.com/office/drawing/2014/main" id="{3CE4768A-C57B-3A35-A1C0-04049D6159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05981" y="5142048"/>
              <a:ext cx="63490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dirty="0">
                  <a:solidFill>
                    <a:srgbClr val="FFFFFF"/>
                  </a:solidFill>
                  <a:latin typeface="Montserrat SemiBold" panose="00000700000000000000" pitchFamily="2" charset="0"/>
                </a:rPr>
                <a:t>02.</a:t>
              </a:r>
              <a:endParaRPr lang="en-US" sz="2800" dirty="0">
                <a:solidFill>
                  <a:srgbClr val="FFFFFF"/>
                </a:solidFill>
                <a:latin typeface="Montserrat SemiBold" panose="00000700000000000000" pitchFamily="2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="" xmlns:a16="http://schemas.microsoft.com/office/drawing/2014/main" id="{426FB26B-46B8-7A58-4DDF-7928605EC14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844029" y="9450926"/>
            <a:ext cx="6467695" cy="689293"/>
            <a:chOff x="705981" y="5029836"/>
            <a:chExt cx="4368364" cy="689293"/>
          </a:xfrm>
        </p:grpSpPr>
        <p:grpSp>
          <p:nvGrpSpPr>
            <p:cNvPr id="42" name="Group 13">
              <a:extLst>
                <a:ext uri="{FF2B5EF4-FFF2-40B4-BE49-F238E27FC236}">
                  <a16:creationId xmlns="" xmlns:a16="http://schemas.microsoft.com/office/drawing/2014/main" id="{3E453222-1922-A0D8-A7CA-CD2F55A7F28B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705981" y="5029836"/>
              <a:ext cx="4312216" cy="689293"/>
              <a:chOff x="0" y="0"/>
              <a:chExt cx="2213460" cy="759115"/>
            </a:xfrm>
          </p:grpSpPr>
          <p:sp>
            <p:nvSpPr>
              <p:cNvPr id="45" name="Freeform 14">
                <a:extLst>
                  <a:ext uri="{FF2B5EF4-FFF2-40B4-BE49-F238E27FC236}">
                    <a16:creationId xmlns="" xmlns:a16="http://schemas.microsoft.com/office/drawing/2014/main" id="{F4F87D19-D076-5699-14D8-2D605AF389A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0" y="0"/>
                <a:ext cx="2213460" cy="759115"/>
              </a:xfrm>
              <a:custGeom>
                <a:avLst/>
                <a:gdLst/>
                <a:ahLst/>
                <a:cxnLst/>
                <a:rect l="l" t="t" r="r" b="b"/>
                <a:pathLst>
                  <a:path w="2213460" h="759115">
                    <a:moveTo>
                      <a:pt x="16362" y="0"/>
                    </a:moveTo>
                    <a:lnTo>
                      <a:pt x="2197097" y="0"/>
                    </a:lnTo>
                    <a:cubicBezTo>
                      <a:pt x="2201437" y="0"/>
                      <a:pt x="2205599" y="1724"/>
                      <a:pt x="2208667" y="4792"/>
                    </a:cubicBezTo>
                    <a:cubicBezTo>
                      <a:pt x="2211736" y="7861"/>
                      <a:pt x="2213460" y="12023"/>
                      <a:pt x="2213460" y="16362"/>
                    </a:cubicBezTo>
                    <a:lnTo>
                      <a:pt x="2213460" y="742753"/>
                    </a:lnTo>
                    <a:cubicBezTo>
                      <a:pt x="2213460" y="747092"/>
                      <a:pt x="2211736" y="751254"/>
                      <a:pt x="2208667" y="754323"/>
                    </a:cubicBezTo>
                    <a:cubicBezTo>
                      <a:pt x="2205599" y="757391"/>
                      <a:pt x="2201437" y="759115"/>
                      <a:pt x="2197097" y="759115"/>
                    </a:cubicBezTo>
                    <a:lnTo>
                      <a:pt x="16362" y="759115"/>
                    </a:lnTo>
                    <a:cubicBezTo>
                      <a:pt x="12023" y="759115"/>
                      <a:pt x="7861" y="757391"/>
                      <a:pt x="4792" y="754323"/>
                    </a:cubicBezTo>
                    <a:cubicBezTo>
                      <a:pt x="1724" y="751254"/>
                      <a:pt x="0" y="747092"/>
                      <a:pt x="0" y="742753"/>
                    </a:cubicBezTo>
                    <a:lnTo>
                      <a:pt x="0" y="16362"/>
                    </a:lnTo>
                    <a:cubicBezTo>
                      <a:pt x="0" y="12023"/>
                      <a:pt x="1724" y="7861"/>
                      <a:pt x="4792" y="4792"/>
                    </a:cubicBezTo>
                    <a:cubicBezTo>
                      <a:pt x="7861" y="1724"/>
                      <a:pt x="12023" y="0"/>
                      <a:pt x="16362" y="0"/>
                    </a:cubicBezTo>
                    <a:close/>
                  </a:path>
                </a:pathLst>
              </a:custGeom>
              <a:solidFill>
                <a:srgbClr val="9B9B87"/>
              </a:solidFill>
              <a:ln w="9525" cap="sq">
                <a:solidFill>
                  <a:srgbClr val="FFFFFF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TextBox 15">
                <a:extLst>
                  <a:ext uri="{FF2B5EF4-FFF2-40B4-BE49-F238E27FC236}">
                    <a16:creationId xmlns="" xmlns:a16="http://schemas.microsoft.com/office/drawing/2014/main" id="{B1EBC3BB-71A5-7A36-2AD9-A907B9EE7B46}"/>
                  </a:ext>
                </a:extLst>
              </p:cNvPr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0" y="-38100"/>
                <a:ext cx="2213460" cy="79721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43" name="TextBox 42">
              <a:extLst>
                <a:ext uri="{FF2B5EF4-FFF2-40B4-BE49-F238E27FC236}">
                  <a16:creationId xmlns="" xmlns:a16="http://schemas.microsoft.com/office/drawing/2014/main" id="{F691BF3B-4747-EB25-4645-441DCAD30E2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06849" y="5148794"/>
              <a:ext cx="4267496" cy="3715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>
                <a:lnSpc>
                  <a:spcPts val="2119"/>
                </a:lnSpc>
                <a:spcBef>
                  <a:spcPct val="0"/>
                </a:spcBef>
              </a:pPr>
              <a:r>
                <a:rPr lang="vi-VN" sz="2400" dirty="0">
                  <a:solidFill>
                    <a:srgbClr val="FFFFFF"/>
                  </a:solidFill>
                </a:rPr>
                <a:t>Nhà hát Ô- pê- ra (Opera), Ốt – Xtrây- lia</a:t>
              </a:r>
              <a:endParaRPr lang="en-US" sz="2400" dirty="0">
                <a:solidFill>
                  <a:srgbClr val="FFFFFF"/>
                </a:solidFill>
                <a:latin typeface="Sanchez"/>
              </a:endParaRPr>
            </a:p>
          </p:txBody>
        </p:sp>
      </p:grpSp>
      <p:pic>
        <p:nvPicPr>
          <p:cNvPr id="12" name="Picture 2">
            <a:extLst>
              <a:ext uri="{FF2B5EF4-FFF2-40B4-BE49-F238E27FC236}">
                <a16:creationId xmlns="" xmlns:a16="http://schemas.microsoft.com/office/drawing/2014/main" id="{72F85698-72F1-8DD5-3E69-B1D746F9F4C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alphaModFix amt="42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25" b="91376" l="9945" r="89687">
                        <a14:foregroundMark x1="26888" y1="76697" x2="37569" y2="88991"/>
                        <a14:foregroundMark x1="37569" y1="88991" x2="54144" y2="90642"/>
                        <a14:foregroundMark x1="54144" y1="90642" x2="66851" y2="90092"/>
                        <a14:foregroundMark x1="66851" y1="90092" x2="70902" y2="80917"/>
                        <a14:foregroundMark x1="70902" y1="80917" x2="28913" y2="75413"/>
                        <a14:foregroundMark x1="28913" y1="75413" x2="28545" y2="76697"/>
                        <a14:foregroundMark x1="26151" y1="79266" x2="25599" y2="88257"/>
                        <a14:foregroundMark x1="65562" y1="77064" x2="74770" y2="80367"/>
                        <a14:foregroundMark x1="74770" y1="80367" x2="69982" y2="88257"/>
                        <a14:foregroundMark x1="69982" y1="88257" x2="69429" y2="88257"/>
                        <a14:foregroundMark x1="71271" y1="75780" x2="75322" y2="86606"/>
                        <a14:foregroundMark x1="75322" y1="86606" x2="72560" y2="89174"/>
                        <a14:foregroundMark x1="71639" y1="75780" x2="77164" y2="83853"/>
                        <a14:foregroundMark x1="77164" y1="83853" x2="72192" y2="90642"/>
                        <a14:foregroundMark x1="45120" y1="77615" x2="57643" y2="77248"/>
                        <a14:foregroundMark x1="57643" y1="77248" x2="69613" y2="78716"/>
                        <a14:foregroundMark x1="73665" y1="76697" x2="81031" y2="84771"/>
                        <a14:foregroundMark x1="81031" y1="84771" x2="72744" y2="88991"/>
                        <a14:foregroundMark x1="78085" y1="77982" x2="78085" y2="77982"/>
                        <a14:foregroundMark x1="78085" y1="77982" x2="78085" y2="77982"/>
                        <a14:foregroundMark x1="78085" y1="77982" x2="80479" y2="83119"/>
                        <a14:foregroundMark x1="68508" y1="75780" x2="76059" y2="75596"/>
                        <a14:foregroundMark x1="48619" y1="75780" x2="65009" y2="75596"/>
                        <a14:foregroundMark x1="65009" y1="75596" x2="65378" y2="75596"/>
                        <a14:foregroundMark x1="36832" y1="75780" x2="51934" y2="74862"/>
                        <a14:foregroundMark x1="51934" y1="74862" x2="55064" y2="75229"/>
                        <a14:foregroundMark x1="25967" y1="75780" x2="24309" y2="84954"/>
                        <a14:foregroundMark x1="20626" y1="65872" x2="57090" y2="66422"/>
                        <a14:foregroundMark x1="57090" y1="66422" x2="60037" y2="66239"/>
                        <a14:foregroundMark x1="26151" y1="61284" x2="60958" y2="62936"/>
                        <a14:foregroundMark x1="59116" y1="61284" x2="77716" y2="61835"/>
                        <a14:foregroundMark x1="64457" y1="35596" x2="66851" y2="44404"/>
                        <a14:foregroundMark x1="69982" y1="41835" x2="72928" y2="49174"/>
                        <a14:foregroundMark x1="72192" y1="39266" x2="71087" y2="44037"/>
                        <a14:foregroundMark x1="51013" y1="38899" x2="61142" y2="47706"/>
                        <a14:foregroundMark x1="40331" y1="35046" x2="29834" y2="49908"/>
                        <a14:foregroundMark x1="41805" y1="39450" x2="47145" y2="52477"/>
                        <a14:foregroundMark x1="52302" y1="42385" x2="51750" y2="52844"/>
                        <a14:foregroundMark x1="22284" y1="58716" x2="22836" y2="64404"/>
                        <a14:foregroundMark x1="20258" y1="56147" x2="34254" y2="55413"/>
                        <a14:foregroundMark x1="34254" y1="55413" x2="48987" y2="56514"/>
                        <a14:foregroundMark x1="30018" y1="38165" x2="29098" y2="45505"/>
                        <a14:foregroundMark x1="20258" y1="56697" x2="27624" y2="65872"/>
                        <a14:foregroundMark x1="27624" y1="65872" x2="27624" y2="65872"/>
                        <a14:foregroundMark x1="47330" y1="75596" x2="55064" y2="77982"/>
                        <a14:foregroundMark x1="49724" y1="79266" x2="52486" y2="85138"/>
                        <a14:foregroundMark x1="27256" y1="86055" x2="37753" y2="87890"/>
                        <a14:foregroundMark x1="26703" y1="88073" x2="41989" y2="88807"/>
                        <a14:foregroundMark x1="26703" y1="89358" x2="43646" y2="91009"/>
                        <a14:foregroundMark x1="25230" y1="77064" x2="23757" y2="83119"/>
                        <a14:foregroundMark x1="24309" y1="77798" x2="22836" y2="83119"/>
                        <a14:foregroundMark x1="22836" y1="83486" x2="23941" y2="87523"/>
                        <a14:foregroundMark x1="76980" y1="76147" x2="79926" y2="79266"/>
                        <a14:foregroundMark x1="77164" y1="75596" x2="80295" y2="77798"/>
                        <a14:foregroundMark x1="80663" y1="85321" x2="71639" y2="89908"/>
                        <a14:foregroundMark x1="71639" y1="89908" x2="71271" y2="89725"/>
                        <a14:foregroundMark x1="71271" y1="89725" x2="76980" y2="87706"/>
                        <a14:foregroundMark x1="73297" y1="90642" x2="79926" y2="87890"/>
                        <a14:foregroundMark x1="29834" y1="91193" x2="29834" y2="91193"/>
                        <a14:foregroundMark x1="30018" y1="75046" x2="39411" y2="75046"/>
                        <a14:foregroundMark x1="39411" y1="75046" x2="40147" y2="75229"/>
                        <a14:foregroundMark x1="55985" y1="75046" x2="66483" y2="74495"/>
                        <a14:foregroundMark x1="66483" y1="74495" x2="75138" y2="77064"/>
                        <a14:foregroundMark x1="73849" y1="91376" x2="79006" y2="88073"/>
                        <a14:foregroundMark x1="78821" y1="88073" x2="78821" y2="880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-136958"/>
            <a:ext cx="1770939" cy="177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9816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3333" b="-333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3048985" y="2245745"/>
            <a:ext cx="12689275" cy="6561284"/>
          </a:xfrm>
          <a:custGeom>
            <a:avLst/>
            <a:gdLst/>
            <a:ahLst/>
            <a:cxnLst/>
            <a:rect l="l" t="t" r="r" b="b"/>
            <a:pathLst>
              <a:path w="11305916" h="8365728">
                <a:moveTo>
                  <a:pt x="0" y="0"/>
                </a:moveTo>
                <a:lnTo>
                  <a:pt x="11305916" y="0"/>
                </a:lnTo>
                <a:lnTo>
                  <a:pt x="11305916" y="8365728"/>
                </a:lnTo>
                <a:lnTo>
                  <a:pt x="0" y="836572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 rot="-10800000">
            <a:off x="14623035" y="-581858"/>
            <a:ext cx="5613106" cy="2827602"/>
          </a:xfrm>
          <a:custGeom>
            <a:avLst/>
            <a:gdLst/>
            <a:ahLst/>
            <a:cxnLst/>
            <a:rect l="l" t="t" r="r" b="b"/>
            <a:pathLst>
              <a:path w="5613106" h="2827602">
                <a:moveTo>
                  <a:pt x="0" y="0"/>
                </a:moveTo>
                <a:lnTo>
                  <a:pt x="5613106" y="0"/>
                </a:lnTo>
                <a:lnTo>
                  <a:pt x="5613106" y="2827602"/>
                </a:lnTo>
                <a:lnTo>
                  <a:pt x="0" y="282760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-808024" y="7590195"/>
            <a:ext cx="4125143" cy="3336209"/>
          </a:xfrm>
          <a:custGeom>
            <a:avLst/>
            <a:gdLst/>
            <a:ahLst/>
            <a:cxnLst/>
            <a:rect l="l" t="t" r="r" b="b"/>
            <a:pathLst>
              <a:path w="4125143" h="3336209">
                <a:moveTo>
                  <a:pt x="0" y="0"/>
                </a:moveTo>
                <a:lnTo>
                  <a:pt x="4125143" y="0"/>
                </a:lnTo>
                <a:lnTo>
                  <a:pt x="4125143" y="3336210"/>
                </a:lnTo>
                <a:lnTo>
                  <a:pt x="0" y="333621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15470126" y="5977658"/>
            <a:ext cx="4609302" cy="6561283"/>
          </a:xfrm>
          <a:custGeom>
            <a:avLst/>
            <a:gdLst/>
            <a:ahLst/>
            <a:cxnLst/>
            <a:rect l="l" t="t" r="r" b="b"/>
            <a:pathLst>
              <a:path w="4609302" h="6561283">
                <a:moveTo>
                  <a:pt x="0" y="0"/>
                </a:moveTo>
                <a:lnTo>
                  <a:pt x="4609302" y="0"/>
                </a:lnTo>
                <a:lnTo>
                  <a:pt x="4609302" y="6561284"/>
                </a:lnTo>
                <a:lnTo>
                  <a:pt x="0" y="656128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 rot="2799205">
            <a:off x="1603883" y="-2886176"/>
            <a:ext cx="3952840" cy="5067744"/>
          </a:xfrm>
          <a:custGeom>
            <a:avLst/>
            <a:gdLst/>
            <a:ahLst/>
            <a:cxnLst/>
            <a:rect l="l" t="t" r="r" b="b"/>
            <a:pathLst>
              <a:path w="3952840" h="5067744">
                <a:moveTo>
                  <a:pt x="0" y="0"/>
                </a:moveTo>
                <a:lnTo>
                  <a:pt x="3952840" y="0"/>
                </a:lnTo>
                <a:lnTo>
                  <a:pt x="3952840" y="5067744"/>
                </a:lnTo>
                <a:lnTo>
                  <a:pt x="0" y="506774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-1877201" y="4673761"/>
            <a:ext cx="3131749" cy="4781296"/>
          </a:xfrm>
          <a:custGeom>
            <a:avLst/>
            <a:gdLst/>
            <a:ahLst/>
            <a:cxnLst/>
            <a:rect l="l" t="t" r="r" b="b"/>
            <a:pathLst>
              <a:path w="3131749" h="4781296">
                <a:moveTo>
                  <a:pt x="0" y="0"/>
                </a:moveTo>
                <a:lnTo>
                  <a:pt x="3131749" y="0"/>
                </a:lnTo>
                <a:lnTo>
                  <a:pt x="3131749" y="4781296"/>
                </a:lnTo>
                <a:lnTo>
                  <a:pt x="0" y="478129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4422391" y="5777625"/>
            <a:ext cx="9954365" cy="18466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4000" dirty="0" err="1">
                <a:solidFill>
                  <a:srgbClr val="FFFFFF"/>
                </a:solidFill>
                <a:latin typeface="Montserrat Medium" panose="00000600000000000000" pitchFamily="2" charset="0"/>
              </a:rPr>
              <a:t>Sử</a:t>
            </a:r>
            <a:r>
              <a:rPr lang="en-US" sz="4000" dirty="0">
                <a:solidFill>
                  <a:srgbClr val="FFFFF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Montserrat Medium" panose="00000600000000000000" pitchFamily="2" charset="0"/>
              </a:rPr>
              <a:t>dụng</a:t>
            </a:r>
            <a:r>
              <a:rPr lang="en-US" sz="4000" dirty="0">
                <a:solidFill>
                  <a:srgbClr val="FFFFF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Montserrat Medium" panose="00000600000000000000" pitchFamily="2" charset="0"/>
              </a:rPr>
              <a:t>các</a:t>
            </a:r>
            <a:r>
              <a:rPr lang="en-US" sz="4000" dirty="0">
                <a:solidFill>
                  <a:srgbClr val="FFFFF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Montserrat Medium" panose="00000600000000000000" pitchFamily="2" charset="0"/>
              </a:rPr>
              <a:t>loại</a:t>
            </a:r>
            <a:r>
              <a:rPr lang="en-US" sz="4000" dirty="0">
                <a:solidFill>
                  <a:srgbClr val="FFFFF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Montserrat Medium" panose="00000600000000000000" pitchFamily="2" charset="0"/>
              </a:rPr>
              <a:t>nét</a:t>
            </a:r>
            <a:r>
              <a:rPr lang="en-US" sz="4000" dirty="0">
                <a:solidFill>
                  <a:srgbClr val="FFFFF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Montserrat Medium" panose="00000600000000000000" pitchFamily="2" charset="0"/>
              </a:rPr>
              <a:t>có</a:t>
            </a:r>
            <a:r>
              <a:rPr lang="en-US" sz="4000" dirty="0">
                <a:solidFill>
                  <a:srgbClr val="FFFFF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Montserrat Medium" panose="00000600000000000000" pitchFamily="2" charset="0"/>
              </a:rPr>
              <a:t>thể</a:t>
            </a:r>
            <a:r>
              <a:rPr lang="en-US" sz="4000" dirty="0">
                <a:solidFill>
                  <a:srgbClr val="FFFFF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Montserrat Medium" panose="00000600000000000000" pitchFamily="2" charset="0"/>
              </a:rPr>
              <a:t>mô</a:t>
            </a:r>
            <a:r>
              <a:rPr lang="en-US" sz="4000" dirty="0">
                <a:solidFill>
                  <a:srgbClr val="FFFFF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Montserrat Medium" panose="00000600000000000000" pitchFamily="2" charset="0"/>
              </a:rPr>
              <a:t>phỏng</a:t>
            </a:r>
            <a:r>
              <a:rPr lang="en-US" sz="4000" dirty="0">
                <a:solidFill>
                  <a:srgbClr val="FFFFF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Montserrat Medium" panose="00000600000000000000" pitchFamily="2" charset="0"/>
              </a:rPr>
              <a:t>được</a:t>
            </a:r>
            <a:r>
              <a:rPr lang="en-US" sz="4000" dirty="0">
                <a:solidFill>
                  <a:srgbClr val="FFFFF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Montserrat Medium" panose="00000600000000000000" pitchFamily="2" charset="0"/>
              </a:rPr>
              <a:t>hình</a:t>
            </a:r>
            <a:r>
              <a:rPr lang="en-US" sz="4000" dirty="0">
                <a:solidFill>
                  <a:srgbClr val="FFFFF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Montserrat Medium" panose="00000600000000000000" pitchFamily="2" charset="0"/>
              </a:rPr>
              <a:t>khối</a:t>
            </a:r>
            <a:r>
              <a:rPr lang="en-US" sz="4000" dirty="0">
                <a:solidFill>
                  <a:srgbClr val="FFFFFF"/>
                </a:solidFill>
                <a:latin typeface="Montserrat Medium" panose="00000600000000000000" pitchFamily="2" charset="0"/>
              </a:rPr>
              <a:t>, </a:t>
            </a:r>
            <a:r>
              <a:rPr lang="en-US" sz="4000" dirty="0" err="1">
                <a:solidFill>
                  <a:srgbClr val="FFFFFF"/>
                </a:solidFill>
                <a:latin typeface="Montserrat Medium" panose="00000600000000000000" pitchFamily="2" charset="0"/>
              </a:rPr>
              <a:t>không</a:t>
            </a:r>
            <a:r>
              <a:rPr lang="en-US" sz="4000" dirty="0">
                <a:solidFill>
                  <a:srgbClr val="FFFFF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Montserrat Medium" panose="00000600000000000000" pitchFamily="2" charset="0"/>
              </a:rPr>
              <a:t>gian</a:t>
            </a:r>
            <a:r>
              <a:rPr lang="en-US" sz="4000" dirty="0">
                <a:solidFill>
                  <a:srgbClr val="FFFFF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Montserrat Medium" panose="00000600000000000000" pitchFamily="2" charset="0"/>
              </a:rPr>
              <a:t>của</a:t>
            </a:r>
            <a:r>
              <a:rPr lang="en-US" sz="4000" dirty="0">
                <a:solidFill>
                  <a:srgbClr val="FFFFF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Montserrat Medium" panose="00000600000000000000" pitchFamily="2" charset="0"/>
              </a:rPr>
              <a:t>một</a:t>
            </a:r>
            <a:r>
              <a:rPr lang="en-US" sz="4000" dirty="0">
                <a:solidFill>
                  <a:srgbClr val="FFFFF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Montserrat Medium" panose="00000600000000000000" pitchFamily="2" charset="0"/>
              </a:rPr>
              <a:t>công</a:t>
            </a:r>
            <a:r>
              <a:rPr lang="en-US" sz="4000" dirty="0">
                <a:solidFill>
                  <a:srgbClr val="FFFFF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Montserrat Medium" panose="00000600000000000000" pitchFamily="2" charset="0"/>
              </a:rPr>
              <a:t>tình</a:t>
            </a:r>
            <a:r>
              <a:rPr lang="en-US" sz="4000" dirty="0">
                <a:solidFill>
                  <a:srgbClr val="FFFFF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Montserrat Medium" panose="00000600000000000000" pitchFamily="2" charset="0"/>
              </a:rPr>
              <a:t>kiến</a:t>
            </a:r>
            <a:r>
              <a:rPr lang="en-US" sz="4000" dirty="0">
                <a:solidFill>
                  <a:srgbClr val="FFFFF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Montserrat Medium" panose="00000600000000000000" pitchFamily="2" charset="0"/>
              </a:rPr>
              <a:t>trúc</a:t>
            </a:r>
            <a:r>
              <a:rPr lang="en-US" sz="4000" dirty="0">
                <a:solidFill>
                  <a:srgbClr val="FFFFFF"/>
                </a:solidFill>
                <a:latin typeface="Montserrat Medium" panose="00000600000000000000" pitchFamily="2" charset="0"/>
              </a:rPr>
              <a:t> qua </a:t>
            </a:r>
            <a:r>
              <a:rPr lang="en-US" sz="4000" dirty="0" err="1">
                <a:solidFill>
                  <a:srgbClr val="FFFFFF"/>
                </a:solidFill>
                <a:latin typeface="Montserrat Medium" panose="00000600000000000000" pitchFamily="2" charset="0"/>
              </a:rPr>
              <a:t>ảnh</a:t>
            </a:r>
            <a:r>
              <a:rPr lang="en-US" sz="4000" dirty="0">
                <a:solidFill>
                  <a:srgbClr val="FFFFFF"/>
                </a:solidFill>
                <a:latin typeface="Montserrat Medium" panose="00000600000000000000" pitchFamily="2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Montserrat Medium" panose="00000600000000000000" pitchFamily="2" charset="0"/>
              </a:rPr>
              <a:t>chụp</a:t>
            </a:r>
            <a:endParaRPr lang="en-US" sz="4000" dirty="0">
              <a:solidFill>
                <a:srgbClr val="FFFFFF"/>
              </a:solidFill>
              <a:latin typeface="Montserrat Medium" panose="00000600000000000000" pitchFamily="2" charset="0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4422391" y="3463656"/>
            <a:ext cx="10585815" cy="10900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8480"/>
              </a:lnSpc>
            </a:pPr>
            <a:r>
              <a:rPr lang="en-US" sz="8000" dirty="0" err="1">
                <a:solidFill>
                  <a:srgbClr val="2F1813"/>
                </a:solidFill>
                <a:latin typeface="Montserrat SemiBold" panose="00000700000000000000" pitchFamily="2" charset="0"/>
              </a:rPr>
              <a:t>Các</a:t>
            </a:r>
            <a:r>
              <a:rPr lang="en-US" sz="8000" dirty="0">
                <a:solidFill>
                  <a:srgbClr val="2F1813"/>
                </a:solidFill>
                <a:latin typeface="Montserrat SemiBold" panose="00000700000000000000" pitchFamily="2" charset="0"/>
              </a:rPr>
              <a:t> </a:t>
            </a:r>
            <a:r>
              <a:rPr lang="en-US" sz="8000" dirty="0" err="1">
                <a:solidFill>
                  <a:srgbClr val="2F1813"/>
                </a:solidFill>
                <a:latin typeface="Montserrat SemiBold" panose="00000700000000000000" pitchFamily="2" charset="0"/>
              </a:rPr>
              <a:t>em</a:t>
            </a:r>
            <a:r>
              <a:rPr lang="en-US" sz="8000" dirty="0">
                <a:solidFill>
                  <a:srgbClr val="2F1813"/>
                </a:solidFill>
                <a:latin typeface="Montserrat SemiBold" panose="00000700000000000000" pitchFamily="2" charset="0"/>
              </a:rPr>
              <a:t> </a:t>
            </a:r>
            <a:r>
              <a:rPr lang="en-US" sz="8000" dirty="0" err="1">
                <a:solidFill>
                  <a:srgbClr val="2F1813"/>
                </a:solidFill>
                <a:latin typeface="Montserrat SemiBold" panose="00000700000000000000" pitchFamily="2" charset="0"/>
              </a:rPr>
              <a:t>nhớ</a:t>
            </a:r>
            <a:r>
              <a:rPr lang="en-US" sz="8000" dirty="0">
                <a:solidFill>
                  <a:srgbClr val="2F1813"/>
                </a:solidFill>
                <a:latin typeface="Montserrat SemiBold" panose="00000700000000000000" pitchFamily="2" charset="0"/>
              </a:rPr>
              <a:t> </a:t>
            </a:r>
            <a:r>
              <a:rPr lang="en-US" sz="8000" dirty="0" err="1">
                <a:solidFill>
                  <a:srgbClr val="2F1813"/>
                </a:solidFill>
                <a:latin typeface="Montserrat SemiBold" panose="00000700000000000000" pitchFamily="2" charset="0"/>
              </a:rPr>
              <a:t>nhé</a:t>
            </a:r>
            <a:endParaRPr lang="en-US" sz="8000" dirty="0">
              <a:solidFill>
                <a:srgbClr val="2F1813"/>
              </a:solidFill>
              <a:latin typeface="Montserrat SemiBold" panose="00000700000000000000" pitchFamily="2" charset="0"/>
            </a:endParaRPr>
          </a:p>
        </p:txBody>
      </p:sp>
      <p:pic>
        <p:nvPicPr>
          <p:cNvPr id="11" name="Picture 2">
            <a:extLst>
              <a:ext uri="{FF2B5EF4-FFF2-40B4-BE49-F238E27FC236}">
                <a16:creationId xmlns="" xmlns:a16="http://schemas.microsoft.com/office/drawing/2014/main" id="{E6FF5153-57DE-FABB-E5BD-665F27E66E3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alphaModFix amt="42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25" b="91376" l="9945" r="89687">
                        <a14:foregroundMark x1="26888" y1="76697" x2="37569" y2="88991"/>
                        <a14:foregroundMark x1="37569" y1="88991" x2="54144" y2="90642"/>
                        <a14:foregroundMark x1="54144" y1="90642" x2="66851" y2="90092"/>
                        <a14:foregroundMark x1="66851" y1="90092" x2="70902" y2="80917"/>
                        <a14:foregroundMark x1="70902" y1="80917" x2="28913" y2="75413"/>
                        <a14:foregroundMark x1="28913" y1="75413" x2="28545" y2="76697"/>
                        <a14:foregroundMark x1="26151" y1="79266" x2="25599" y2="88257"/>
                        <a14:foregroundMark x1="65562" y1="77064" x2="74770" y2="80367"/>
                        <a14:foregroundMark x1="74770" y1="80367" x2="69982" y2="88257"/>
                        <a14:foregroundMark x1="69982" y1="88257" x2="69429" y2="88257"/>
                        <a14:foregroundMark x1="71271" y1="75780" x2="75322" y2="86606"/>
                        <a14:foregroundMark x1="75322" y1="86606" x2="72560" y2="89174"/>
                        <a14:foregroundMark x1="71639" y1="75780" x2="77164" y2="83853"/>
                        <a14:foregroundMark x1="77164" y1="83853" x2="72192" y2="90642"/>
                        <a14:foregroundMark x1="45120" y1="77615" x2="57643" y2="77248"/>
                        <a14:foregroundMark x1="57643" y1="77248" x2="69613" y2="78716"/>
                        <a14:foregroundMark x1="73665" y1="76697" x2="81031" y2="84771"/>
                        <a14:foregroundMark x1="81031" y1="84771" x2="72744" y2="88991"/>
                        <a14:foregroundMark x1="78085" y1="77982" x2="78085" y2="77982"/>
                        <a14:foregroundMark x1="78085" y1="77982" x2="78085" y2="77982"/>
                        <a14:foregroundMark x1="78085" y1="77982" x2="80479" y2="83119"/>
                        <a14:foregroundMark x1="68508" y1="75780" x2="76059" y2="75596"/>
                        <a14:foregroundMark x1="48619" y1="75780" x2="65009" y2="75596"/>
                        <a14:foregroundMark x1="65009" y1="75596" x2="65378" y2="75596"/>
                        <a14:foregroundMark x1="36832" y1="75780" x2="51934" y2="74862"/>
                        <a14:foregroundMark x1="51934" y1="74862" x2="55064" y2="75229"/>
                        <a14:foregroundMark x1="25967" y1="75780" x2="24309" y2="84954"/>
                        <a14:foregroundMark x1="20626" y1="65872" x2="57090" y2="66422"/>
                        <a14:foregroundMark x1="57090" y1="66422" x2="60037" y2="66239"/>
                        <a14:foregroundMark x1="26151" y1="61284" x2="60958" y2="62936"/>
                        <a14:foregroundMark x1="59116" y1="61284" x2="77716" y2="61835"/>
                        <a14:foregroundMark x1="64457" y1="35596" x2="66851" y2="44404"/>
                        <a14:foregroundMark x1="69982" y1="41835" x2="72928" y2="49174"/>
                        <a14:foregroundMark x1="72192" y1="39266" x2="71087" y2="44037"/>
                        <a14:foregroundMark x1="51013" y1="38899" x2="61142" y2="47706"/>
                        <a14:foregroundMark x1="40331" y1="35046" x2="29834" y2="49908"/>
                        <a14:foregroundMark x1="41805" y1="39450" x2="47145" y2="52477"/>
                        <a14:foregroundMark x1="52302" y1="42385" x2="51750" y2="52844"/>
                        <a14:foregroundMark x1="22284" y1="58716" x2="22836" y2="64404"/>
                        <a14:foregroundMark x1="20258" y1="56147" x2="34254" y2="55413"/>
                        <a14:foregroundMark x1="34254" y1="55413" x2="48987" y2="56514"/>
                        <a14:foregroundMark x1="30018" y1="38165" x2="29098" y2="45505"/>
                        <a14:foregroundMark x1="20258" y1="56697" x2="27624" y2="65872"/>
                        <a14:foregroundMark x1="27624" y1="65872" x2="27624" y2="65872"/>
                        <a14:foregroundMark x1="47330" y1="75596" x2="55064" y2="77982"/>
                        <a14:foregroundMark x1="49724" y1="79266" x2="52486" y2="85138"/>
                        <a14:foregroundMark x1="27256" y1="86055" x2="37753" y2="87890"/>
                        <a14:foregroundMark x1="26703" y1="88073" x2="41989" y2="88807"/>
                        <a14:foregroundMark x1="26703" y1="89358" x2="43646" y2="91009"/>
                        <a14:foregroundMark x1="25230" y1="77064" x2="23757" y2="83119"/>
                        <a14:foregroundMark x1="24309" y1="77798" x2="22836" y2="83119"/>
                        <a14:foregroundMark x1="22836" y1="83486" x2="23941" y2="87523"/>
                        <a14:foregroundMark x1="76980" y1="76147" x2="79926" y2="79266"/>
                        <a14:foregroundMark x1="77164" y1="75596" x2="80295" y2="77798"/>
                        <a14:foregroundMark x1="80663" y1="85321" x2="71639" y2="89908"/>
                        <a14:foregroundMark x1="71639" y1="89908" x2="71271" y2="89725"/>
                        <a14:foregroundMark x1="71271" y1="89725" x2="76980" y2="87706"/>
                        <a14:foregroundMark x1="73297" y1="90642" x2="79926" y2="87890"/>
                        <a14:foregroundMark x1="29834" y1="91193" x2="29834" y2="91193"/>
                        <a14:foregroundMark x1="30018" y1="75046" x2="39411" y2="75046"/>
                        <a14:foregroundMark x1="39411" y1="75046" x2="40147" y2="75229"/>
                        <a14:foregroundMark x1="55985" y1="75046" x2="66483" y2="74495"/>
                        <a14:foregroundMark x1="66483" y1="74495" x2="75138" y2="77064"/>
                        <a14:foregroundMark x1="73849" y1="91376" x2="79006" y2="88073"/>
                        <a14:foregroundMark x1="78821" y1="88073" x2="78821" y2="880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-136958"/>
            <a:ext cx="1770939" cy="177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3333" b="-333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581150" y="2634400"/>
            <a:ext cx="16706850" cy="5564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633"/>
              </a:lnSpc>
            </a:pPr>
            <a:r>
              <a:rPr lang="vi-VN" sz="3600" u="sng" dirty="0">
                <a:solidFill>
                  <a:srgbClr val="2F1813"/>
                </a:solidFill>
                <a:latin typeface="Montserrat SemiBold" panose="00000700000000000000" pitchFamily="2" charset="0"/>
              </a:rPr>
              <a:t>HĐ</a:t>
            </a:r>
            <a:r>
              <a:rPr lang="en-US" sz="3600" u="sng" dirty="0">
                <a:solidFill>
                  <a:srgbClr val="2F1813"/>
                </a:solidFill>
                <a:latin typeface="Montserrat SemiBold" panose="00000700000000000000" pitchFamily="2" charset="0"/>
              </a:rPr>
              <a:t>3. VẼ TRANH VỀ CÔNG TRÌNH KIẾN TRÚC TIÊU BIỂU CỦA THẾ GIỚI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581150" y="4229100"/>
            <a:ext cx="14656960" cy="4076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4B261F"/>
                </a:solidFill>
                <a:latin typeface="Montserrat Medium" panose="00000600000000000000" pitchFamily="2" charset="0"/>
              </a:rPr>
              <a:t>Em </a:t>
            </a:r>
            <a:r>
              <a:rPr lang="en-US" sz="3200" b="1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tham</a:t>
            </a:r>
            <a:r>
              <a:rPr lang="en-US" sz="3200" b="1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b="1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khảo</a:t>
            </a:r>
            <a:r>
              <a:rPr lang="en-US" sz="3200" b="1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b="1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các</a:t>
            </a:r>
            <a:r>
              <a:rPr lang="en-US" sz="3200" b="1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b="1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bài</a:t>
            </a:r>
            <a:r>
              <a:rPr lang="en-US" sz="3200" b="1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b="1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vẽ</a:t>
            </a:r>
            <a:r>
              <a:rPr lang="en-US" sz="3200" b="1" dirty="0">
                <a:solidFill>
                  <a:srgbClr val="4B261F"/>
                </a:solidFill>
                <a:latin typeface="Montserrat Medium" panose="00000600000000000000" pitchFamily="2" charset="0"/>
              </a:rPr>
              <a:t> ở </a:t>
            </a:r>
            <a:r>
              <a:rPr lang="en-US" sz="3200" b="1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sách</a:t>
            </a:r>
            <a:r>
              <a:rPr lang="en-US" sz="3200" b="1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b="1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giáo</a:t>
            </a:r>
            <a:r>
              <a:rPr lang="en-US" sz="3200" b="1" dirty="0">
                <a:solidFill>
                  <a:srgbClr val="4B261F"/>
                </a:solidFill>
                <a:latin typeface="Montserrat Medium" panose="00000600000000000000" pitchFamily="2" charset="0"/>
              </a:rPr>
              <a:t> khoa </a:t>
            </a:r>
            <a:r>
              <a:rPr lang="en-US" sz="3200" b="1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và</a:t>
            </a:r>
            <a:r>
              <a:rPr lang="en-US" sz="3200" b="1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b="1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suy</a:t>
            </a:r>
            <a:r>
              <a:rPr lang="en-US" sz="3200" b="1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b="1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nghĩ</a:t>
            </a:r>
            <a:r>
              <a:rPr lang="en-US" sz="3200" b="1" dirty="0">
                <a:solidFill>
                  <a:srgbClr val="4B261F"/>
                </a:solidFill>
                <a:latin typeface="Montserrat Medium" panose="00000600000000000000" pitchFamily="2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+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Cách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chọn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và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vẽ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phác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hình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mảng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chính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của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công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trình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+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Cách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vẽ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tiếp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các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chi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tiết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để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làm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rõ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đặc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trưng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của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công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trình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+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Cách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lựa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chọn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các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loại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nét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phù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hợp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để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tạo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không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gian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cho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bức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tranh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+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Cách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tạo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độ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đậm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nhạt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, xa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gần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bằng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các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nét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,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hoàn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thiện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bức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 </a:t>
            </a:r>
            <a:r>
              <a:rPr lang="en-US" sz="3200" dirty="0" err="1">
                <a:solidFill>
                  <a:srgbClr val="4B261F"/>
                </a:solidFill>
                <a:latin typeface="Montserrat Medium" panose="00000600000000000000" pitchFamily="2" charset="0"/>
              </a:rPr>
              <a:t>tranh</a:t>
            </a:r>
            <a:r>
              <a:rPr lang="en-US" sz="3200" dirty="0">
                <a:solidFill>
                  <a:srgbClr val="4B261F"/>
                </a:solidFill>
                <a:latin typeface="Montserrat Medium" panose="00000600000000000000" pitchFamily="2" charset="0"/>
              </a:rPr>
              <a:t>.</a:t>
            </a:r>
          </a:p>
          <a:p>
            <a:pPr>
              <a:lnSpc>
                <a:spcPts val="3216"/>
              </a:lnSpc>
              <a:spcBef>
                <a:spcPct val="0"/>
              </a:spcBef>
            </a:pPr>
            <a:endParaRPr lang="en-US" sz="2297" dirty="0">
              <a:solidFill>
                <a:srgbClr val="4B261F"/>
              </a:solidFill>
              <a:latin typeface="Sanchez"/>
            </a:endParaRPr>
          </a:p>
        </p:txBody>
      </p:sp>
      <p:sp>
        <p:nvSpPr>
          <p:cNvPr id="5" name="Freeform 5"/>
          <p:cNvSpPr/>
          <p:nvPr/>
        </p:nvSpPr>
        <p:spPr>
          <a:xfrm rot="5113307">
            <a:off x="2330422" y="-2450796"/>
            <a:ext cx="2789859" cy="4490718"/>
          </a:xfrm>
          <a:custGeom>
            <a:avLst/>
            <a:gdLst/>
            <a:ahLst/>
            <a:cxnLst/>
            <a:rect l="l" t="t" r="r" b="b"/>
            <a:pathLst>
              <a:path w="2789859" h="4490718">
                <a:moveTo>
                  <a:pt x="0" y="0"/>
                </a:moveTo>
                <a:lnTo>
                  <a:pt x="2789858" y="0"/>
                </a:lnTo>
                <a:lnTo>
                  <a:pt x="2789858" y="4490718"/>
                </a:lnTo>
                <a:lnTo>
                  <a:pt x="0" y="44907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 rot="-5400000">
            <a:off x="15692815" y="7673165"/>
            <a:ext cx="3520641" cy="2847318"/>
          </a:xfrm>
          <a:custGeom>
            <a:avLst/>
            <a:gdLst/>
            <a:ahLst/>
            <a:cxnLst/>
            <a:rect l="l" t="t" r="r" b="b"/>
            <a:pathLst>
              <a:path w="3520641" h="2847318">
                <a:moveTo>
                  <a:pt x="0" y="0"/>
                </a:moveTo>
                <a:lnTo>
                  <a:pt x="3520641" y="0"/>
                </a:lnTo>
                <a:lnTo>
                  <a:pt x="3520641" y="2847318"/>
                </a:lnTo>
                <a:lnTo>
                  <a:pt x="0" y="28473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15644960" y="-2083007"/>
            <a:ext cx="3909779" cy="4278828"/>
          </a:xfrm>
          <a:custGeom>
            <a:avLst/>
            <a:gdLst/>
            <a:ahLst/>
            <a:cxnLst/>
            <a:rect l="l" t="t" r="r" b="b"/>
            <a:pathLst>
              <a:path w="3909779" h="4278828">
                <a:moveTo>
                  <a:pt x="0" y="0"/>
                </a:moveTo>
                <a:lnTo>
                  <a:pt x="3909779" y="0"/>
                </a:lnTo>
                <a:lnTo>
                  <a:pt x="3909779" y="4278828"/>
                </a:lnTo>
                <a:lnTo>
                  <a:pt x="0" y="427882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-1321290" y="5143500"/>
            <a:ext cx="2360822" cy="4475491"/>
          </a:xfrm>
          <a:custGeom>
            <a:avLst/>
            <a:gdLst/>
            <a:ahLst/>
            <a:cxnLst/>
            <a:rect l="l" t="t" r="r" b="b"/>
            <a:pathLst>
              <a:path w="2360822" h="4475491">
                <a:moveTo>
                  <a:pt x="0" y="0"/>
                </a:moveTo>
                <a:lnTo>
                  <a:pt x="2360822" y="0"/>
                </a:lnTo>
                <a:lnTo>
                  <a:pt x="2360822" y="4475491"/>
                </a:lnTo>
                <a:lnTo>
                  <a:pt x="0" y="447549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5224950" y="7202829"/>
            <a:ext cx="3215450" cy="4122372"/>
          </a:xfrm>
          <a:custGeom>
            <a:avLst/>
            <a:gdLst/>
            <a:ahLst/>
            <a:cxnLst/>
            <a:rect l="l" t="t" r="r" b="b"/>
            <a:pathLst>
              <a:path w="3215450" h="4122372">
                <a:moveTo>
                  <a:pt x="0" y="0"/>
                </a:moveTo>
                <a:lnTo>
                  <a:pt x="3215450" y="0"/>
                </a:lnTo>
                <a:lnTo>
                  <a:pt x="3215450" y="4122372"/>
                </a:lnTo>
                <a:lnTo>
                  <a:pt x="0" y="41223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-2521757" y="8467952"/>
            <a:ext cx="5169014" cy="3340475"/>
          </a:xfrm>
          <a:custGeom>
            <a:avLst/>
            <a:gdLst/>
            <a:ahLst/>
            <a:cxnLst/>
            <a:rect l="l" t="t" r="r" b="b"/>
            <a:pathLst>
              <a:path w="5169014" h="3340475">
                <a:moveTo>
                  <a:pt x="0" y="0"/>
                </a:moveTo>
                <a:lnTo>
                  <a:pt x="5169014" y="0"/>
                </a:lnTo>
                <a:lnTo>
                  <a:pt x="5169014" y="3340475"/>
                </a:lnTo>
                <a:lnTo>
                  <a:pt x="0" y="3340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 rot="-3926957">
            <a:off x="12382569" y="-2353347"/>
            <a:ext cx="3475850" cy="4194087"/>
          </a:xfrm>
          <a:custGeom>
            <a:avLst/>
            <a:gdLst/>
            <a:ahLst/>
            <a:cxnLst/>
            <a:rect l="l" t="t" r="r" b="b"/>
            <a:pathLst>
              <a:path w="3475850" h="4194087">
                <a:moveTo>
                  <a:pt x="0" y="0"/>
                </a:moveTo>
                <a:lnTo>
                  <a:pt x="3475850" y="0"/>
                </a:lnTo>
                <a:lnTo>
                  <a:pt x="3475850" y="4194088"/>
                </a:lnTo>
                <a:lnTo>
                  <a:pt x="0" y="41940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Freeform 13"/>
          <p:cNvSpPr/>
          <p:nvPr/>
        </p:nvSpPr>
        <p:spPr>
          <a:xfrm rot="-681300">
            <a:off x="1436562" y="8711311"/>
            <a:ext cx="5880056" cy="5608104"/>
          </a:xfrm>
          <a:custGeom>
            <a:avLst/>
            <a:gdLst/>
            <a:ahLst/>
            <a:cxnLst/>
            <a:rect l="l" t="t" r="r" b="b"/>
            <a:pathLst>
              <a:path w="5880056" h="5608104">
                <a:moveTo>
                  <a:pt x="0" y="0"/>
                </a:moveTo>
                <a:lnTo>
                  <a:pt x="5880056" y="0"/>
                </a:lnTo>
                <a:lnTo>
                  <a:pt x="5880056" y="5608103"/>
                </a:lnTo>
                <a:lnTo>
                  <a:pt x="0" y="560810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Freeform 10">
            <a:extLst>
              <a:ext uri="{FF2B5EF4-FFF2-40B4-BE49-F238E27FC236}">
                <a16:creationId xmlns="" xmlns:a16="http://schemas.microsoft.com/office/drawing/2014/main" id="{1709C9FB-C5C5-C724-0218-38E6BE01BD83}"/>
              </a:ext>
            </a:extLst>
          </p:cNvPr>
          <p:cNvSpPr/>
          <p:nvPr/>
        </p:nvSpPr>
        <p:spPr>
          <a:xfrm>
            <a:off x="13621360" y="3767059"/>
            <a:ext cx="3605856" cy="2291212"/>
          </a:xfrm>
          <a:custGeom>
            <a:avLst/>
            <a:gdLst/>
            <a:ahLst/>
            <a:cxnLst/>
            <a:rect l="l" t="t" r="r" b="b"/>
            <a:pathLst>
              <a:path w="5169014" h="3340475">
                <a:moveTo>
                  <a:pt x="0" y="0"/>
                </a:moveTo>
                <a:lnTo>
                  <a:pt x="5169014" y="0"/>
                </a:lnTo>
                <a:lnTo>
                  <a:pt x="5169014" y="3340475"/>
                </a:lnTo>
                <a:lnTo>
                  <a:pt x="0" y="3340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pic>
        <p:nvPicPr>
          <p:cNvPr id="15" name="Picture 2">
            <a:extLst>
              <a:ext uri="{FF2B5EF4-FFF2-40B4-BE49-F238E27FC236}">
                <a16:creationId xmlns="" xmlns:a16="http://schemas.microsoft.com/office/drawing/2014/main" id="{F092898E-A350-4E6F-9757-3C991E4F21B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alphaModFix amt="42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25" b="91376" l="9945" r="89687">
                        <a14:foregroundMark x1="26888" y1="76697" x2="37569" y2="88991"/>
                        <a14:foregroundMark x1="37569" y1="88991" x2="54144" y2="90642"/>
                        <a14:foregroundMark x1="54144" y1="90642" x2="66851" y2="90092"/>
                        <a14:foregroundMark x1="66851" y1="90092" x2="70902" y2="80917"/>
                        <a14:foregroundMark x1="70902" y1="80917" x2="28913" y2="75413"/>
                        <a14:foregroundMark x1="28913" y1="75413" x2="28545" y2="76697"/>
                        <a14:foregroundMark x1="26151" y1="79266" x2="25599" y2="88257"/>
                        <a14:foregroundMark x1="65562" y1="77064" x2="74770" y2="80367"/>
                        <a14:foregroundMark x1="74770" y1="80367" x2="69982" y2="88257"/>
                        <a14:foregroundMark x1="69982" y1="88257" x2="69429" y2="88257"/>
                        <a14:foregroundMark x1="71271" y1="75780" x2="75322" y2="86606"/>
                        <a14:foregroundMark x1="75322" y1="86606" x2="72560" y2="89174"/>
                        <a14:foregroundMark x1="71639" y1="75780" x2="77164" y2="83853"/>
                        <a14:foregroundMark x1="77164" y1="83853" x2="72192" y2="90642"/>
                        <a14:foregroundMark x1="45120" y1="77615" x2="57643" y2="77248"/>
                        <a14:foregroundMark x1="57643" y1="77248" x2="69613" y2="78716"/>
                        <a14:foregroundMark x1="73665" y1="76697" x2="81031" y2="84771"/>
                        <a14:foregroundMark x1="81031" y1="84771" x2="72744" y2="88991"/>
                        <a14:foregroundMark x1="78085" y1="77982" x2="78085" y2="77982"/>
                        <a14:foregroundMark x1="78085" y1="77982" x2="78085" y2="77982"/>
                        <a14:foregroundMark x1="78085" y1="77982" x2="80479" y2="83119"/>
                        <a14:foregroundMark x1="68508" y1="75780" x2="76059" y2="75596"/>
                        <a14:foregroundMark x1="48619" y1="75780" x2="65009" y2="75596"/>
                        <a14:foregroundMark x1="65009" y1="75596" x2="65378" y2="75596"/>
                        <a14:foregroundMark x1="36832" y1="75780" x2="51934" y2="74862"/>
                        <a14:foregroundMark x1="51934" y1="74862" x2="55064" y2="75229"/>
                        <a14:foregroundMark x1="25967" y1="75780" x2="24309" y2="84954"/>
                        <a14:foregroundMark x1="20626" y1="65872" x2="57090" y2="66422"/>
                        <a14:foregroundMark x1="57090" y1="66422" x2="60037" y2="66239"/>
                        <a14:foregroundMark x1="26151" y1="61284" x2="60958" y2="62936"/>
                        <a14:foregroundMark x1="59116" y1="61284" x2="77716" y2="61835"/>
                        <a14:foregroundMark x1="64457" y1="35596" x2="66851" y2="44404"/>
                        <a14:foregroundMark x1="69982" y1="41835" x2="72928" y2="49174"/>
                        <a14:foregroundMark x1="72192" y1="39266" x2="71087" y2="44037"/>
                        <a14:foregroundMark x1="51013" y1="38899" x2="61142" y2="47706"/>
                        <a14:foregroundMark x1="40331" y1="35046" x2="29834" y2="49908"/>
                        <a14:foregroundMark x1="41805" y1="39450" x2="47145" y2="52477"/>
                        <a14:foregroundMark x1="52302" y1="42385" x2="51750" y2="52844"/>
                        <a14:foregroundMark x1="22284" y1="58716" x2="22836" y2="64404"/>
                        <a14:foregroundMark x1="20258" y1="56147" x2="34254" y2="55413"/>
                        <a14:foregroundMark x1="34254" y1="55413" x2="48987" y2="56514"/>
                        <a14:foregroundMark x1="30018" y1="38165" x2="29098" y2="45505"/>
                        <a14:foregroundMark x1="20258" y1="56697" x2="27624" y2="65872"/>
                        <a14:foregroundMark x1="27624" y1="65872" x2="27624" y2="65872"/>
                        <a14:foregroundMark x1="47330" y1="75596" x2="55064" y2="77982"/>
                        <a14:foregroundMark x1="49724" y1="79266" x2="52486" y2="85138"/>
                        <a14:foregroundMark x1="27256" y1="86055" x2="37753" y2="87890"/>
                        <a14:foregroundMark x1="26703" y1="88073" x2="41989" y2="88807"/>
                        <a14:foregroundMark x1="26703" y1="89358" x2="43646" y2="91009"/>
                        <a14:foregroundMark x1="25230" y1="77064" x2="23757" y2="83119"/>
                        <a14:foregroundMark x1="24309" y1="77798" x2="22836" y2="83119"/>
                        <a14:foregroundMark x1="22836" y1="83486" x2="23941" y2="87523"/>
                        <a14:foregroundMark x1="76980" y1="76147" x2="79926" y2="79266"/>
                        <a14:foregroundMark x1="77164" y1="75596" x2="80295" y2="77798"/>
                        <a14:foregroundMark x1="80663" y1="85321" x2="71639" y2="89908"/>
                        <a14:foregroundMark x1="71639" y1="89908" x2="71271" y2="89725"/>
                        <a14:foregroundMark x1="71271" y1="89725" x2="76980" y2="87706"/>
                        <a14:foregroundMark x1="73297" y1="90642" x2="79926" y2="87890"/>
                        <a14:foregroundMark x1="29834" y1="91193" x2="29834" y2="91193"/>
                        <a14:foregroundMark x1="30018" y1="75046" x2="39411" y2="75046"/>
                        <a14:foregroundMark x1="39411" y1="75046" x2="40147" y2="75229"/>
                        <a14:foregroundMark x1="55985" y1="75046" x2="66483" y2="74495"/>
                        <a14:foregroundMark x1="66483" y1="74495" x2="75138" y2="77064"/>
                        <a14:foregroundMark x1="73849" y1="91376" x2="79006" y2="88073"/>
                        <a14:foregroundMark x1="78821" y1="88073" x2="78821" y2="880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-136958"/>
            <a:ext cx="1770939" cy="177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A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B63E10B8-7A5C-4E1D-BE92-AAA068608C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26948" y="728706"/>
            <a:ext cx="4029492" cy="5266164"/>
          </a:xfrm>
          <a:prstGeom prst="rect">
            <a:avLst/>
          </a:prstGeom>
          <a:solidFill>
            <a:srgbClr val="FFFFFF"/>
          </a:solidFill>
          <a:ln w="63500">
            <a:solidFill>
              <a:srgbClr val="52374C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drawing of a clock tower and a castle&#10;&#10;Description automatically generated">
            <a:extLst>
              <a:ext uri="{FF2B5EF4-FFF2-40B4-BE49-F238E27FC236}">
                <a16:creationId xmlns="" xmlns:a16="http://schemas.microsoft.com/office/drawing/2014/main" id="{B8B67B01-8204-4782-76DA-FF3147197FD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701" y="1000011"/>
            <a:ext cx="3600564" cy="467605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25C29AA3-A1AC-448F-A505-87CEAA1D90A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021923" y="728706"/>
            <a:ext cx="4029492" cy="5266164"/>
          </a:xfrm>
          <a:prstGeom prst="rect">
            <a:avLst/>
          </a:prstGeom>
          <a:solidFill>
            <a:srgbClr val="FFFFFF"/>
          </a:solidFill>
          <a:ln w="63500">
            <a:solidFill>
              <a:srgbClr val="52374C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drawing of a tower&#10;&#10;Description automatically generated">
            <a:extLst>
              <a:ext uri="{FF2B5EF4-FFF2-40B4-BE49-F238E27FC236}">
                <a16:creationId xmlns="" xmlns:a16="http://schemas.microsoft.com/office/drawing/2014/main" id="{17524C8C-F99C-8C7C-926B-C7CED0B565A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7661" y="950773"/>
            <a:ext cx="3189649" cy="4778501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E1C32068-6A8E-44A5-BE2D-65E7EC2DBF9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26949" y="6236173"/>
            <a:ext cx="4029492" cy="3325260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drawing of a taj mahal&#10;&#10;Description automatically generated">
            <a:extLst>
              <a:ext uri="{FF2B5EF4-FFF2-40B4-BE49-F238E27FC236}">
                <a16:creationId xmlns="" xmlns:a16="http://schemas.microsoft.com/office/drawing/2014/main" id="{781CFB06-1577-0149-8A8A-18D4B1D9251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799" y="6682393"/>
            <a:ext cx="3500464" cy="2432822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83940A33-AE5F-4FC1-AFFF-1BC5DD32E14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997740" y="6236173"/>
            <a:ext cx="4029492" cy="3325260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drawing of a great wall&#10;&#10;Description automatically generated">
            <a:extLst>
              <a:ext uri="{FF2B5EF4-FFF2-40B4-BE49-F238E27FC236}">
                <a16:creationId xmlns="" xmlns:a16="http://schemas.microsoft.com/office/drawing/2014/main" id="{B1C7BA33-CE90-8DBF-31E0-D90459BB93F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253" y="6740594"/>
            <a:ext cx="3500465" cy="2380316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9310DD53-17D0-4A12-A0E2-72F3334878B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294282" y="728707"/>
            <a:ext cx="8266768" cy="8832726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drawing of pyramids and camels&#10;&#10;Description automatically generated">
            <a:extLst>
              <a:ext uri="{FF2B5EF4-FFF2-40B4-BE49-F238E27FC236}">
                <a16:creationId xmlns="" xmlns:a16="http://schemas.microsoft.com/office/drawing/2014/main" id="{67F4D0AB-321C-890D-F62D-64B9FBAC33A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9765" y="2418200"/>
            <a:ext cx="7735802" cy="5453740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="" xmlns:a16="http://schemas.microsoft.com/office/drawing/2014/main" id="{2A71AE94-D1C3-45AC-4F28-51589CB15DD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alphaModFix amt="42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25" b="91376" l="9945" r="89687">
                        <a14:foregroundMark x1="26888" y1="76697" x2="37569" y2="88991"/>
                        <a14:foregroundMark x1="37569" y1="88991" x2="54144" y2="90642"/>
                        <a14:foregroundMark x1="54144" y1="90642" x2="66851" y2="90092"/>
                        <a14:foregroundMark x1="66851" y1="90092" x2="70902" y2="80917"/>
                        <a14:foregroundMark x1="70902" y1="80917" x2="28913" y2="75413"/>
                        <a14:foregroundMark x1="28913" y1="75413" x2="28545" y2="76697"/>
                        <a14:foregroundMark x1="26151" y1="79266" x2="25599" y2="88257"/>
                        <a14:foregroundMark x1="65562" y1="77064" x2="74770" y2="80367"/>
                        <a14:foregroundMark x1="74770" y1="80367" x2="69982" y2="88257"/>
                        <a14:foregroundMark x1="69982" y1="88257" x2="69429" y2="88257"/>
                        <a14:foregroundMark x1="71271" y1="75780" x2="75322" y2="86606"/>
                        <a14:foregroundMark x1="75322" y1="86606" x2="72560" y2="89174"/>
                        <a14:foregroundMark x1="71639" y1="75780" x2="77164" y2="83853"/>
                        <a14:foregroundMark x1="77164" y1="83853" x2="72192" y2="90642"/>
                        <a14:foregroundMark x1="45120" y1="77615" x2="57643" y2="77248"/>
                        <a14:foregroundMark x1="57643" y1="77248" x2="69613" y2="78716"/>
                        <a14:foregroundMark x1="73665" y1="76697" x2="81031" y2="84771"/>
                        <a14:foregroundMark x1="81031" y1="84771" x2="72744" y2="88991"/>
                        <a14:foregroundMark x1="78085" y1="77982" x2="78085" y2="77982"/>
                        <a14:foregroundMark x1="78085" y1="77982" x2="78085" y2="77982"/>
                        <a14:foregroundMark x1="78085" y1="77982" x2="80479" y2="83119"/>
                        <a14:foregroundMark x1="68508" y1="75780" x2="76059" y2="75596"/>
                        <a14:foregroundMark x1="48619" y1="75780" x2="65009" y2="75596"/>
                        <a14:foregroundMark x1="65009" y1="75596" x2="65378" y2="75596"/>
                        <a14:foregroundMark x1="36832" y1="75780" x2="51934" y2="74862"/>
                        <a14:foregroundMark x1="51934" y1="74862" x2="55064" y2="75229"/>
                        <a14:foregroundMark x1="25967" y1="75780" x2="24309" y2="84954"/>
                        <a14:foregroundMark x1="20626" y1="65872" x2="57090" y2="66422"/>
                        <a14:foregroundMark x1="57090" y1="66422" x2="60037" y2="66239"/>
                        <a14:foregroundMark x1="26151" y1="61284" x2="60958" y2="62936"/>
                        <a14:foregroundMark x1="59116" y1="61284" x2="77716" y2="61835"/>
                        <a14:foregroundMark x1="64457" y1="35596" x2="66851" y2="44404"/>
                        <a14:foregroundMark x1="69982" y1="41835" x2="72928" y2="49174"/>
                        <a14:foregroundMark x1="72192" y1="39266" x2="71087" y2="44037"/>
                        <a14:foregroundMark x1="51013" y1="38899" x2="61142" y2="47706"/>
                        <a14:foregroundMark x1="40331" y1="35046" x2="29834" y2="49908"/>
                        <a14:foregroundMark x1="41805" y1="39450" x2="47145" y2="52477"/>
                        <a14:foregroundMark x1="52302" y1="42385" x2="51750" y2="52844"/>
                        <a14:foregroundMark x1="22284" y1="58716" x2="22836" y2="64404"/>
                        <a14:foregroundMark x1="20258" y1="56147" x2="34254" y2="55413"/>
                        <a14:foregroundMark x1="34254" y1="55413" x2="48987" y2="56514"/>
                        <a14:foregroundMark x1="30018" y1="38165" x2="29098" y2="45505"/>
                        <a14:foregroundMark x1="20258" y1="56697" x2="27624" y2="65872"/>
                        <a14:foregroundMark x1="27624" y1="65872" x2="27624" y2="65872"/>
                        <a14:foregroundMark x1="47330" y1="75596" x2="55064" y2="77982"/>
                        <a14:foregroundMark x1="49724" y1="79266" x2="52486" y2="85138"/>
                        <a14:foregroundMark x1="27256" y1="86055" x2="37753" y2="87890"/>
                        <a14:foregroundMark x1="26703" y1="88073" x2="41989" y2="88807"/>
                        <a14:foregroundMark x1="26703" y1="89358" x2="43646" y2="91009"/>
                        <a14:foregroundMark x1="25230" y1="77064" x2="23757" y2="83119"/>
                        <a14:foregroundMark x1="24309" y1="77798" x2="22836" y2="83119"/>
                        <a14:foregroundMark x1="22836" y1="83486" x2="23941" y2="87523"/>
                        <a14:foregroundMark x1="76980" y1="76147" x2="79926" y2="79266"/>
                        <a14:foregroundMark x1="77164" y1="75596" x2="80295" y2="77798"/>
                        <a14:foregroundMark x1="80663" y1="85321" x2="71639" y2="89908"/>
                        <a14:foregroundMark x1="71639" y1="89908" x2="71271" y2="89725"/>
                        <a14:foregroundMark x1="71271" y1="89725" x2="76980" y2="87706"/>
                        <a14:foregroundMark x1="73297" y1="90642" x2="79926" y2="87890"/>
                        <a14:foregroundMark x1="29834" y1="91193" x2="29834" y2="91193"/>
                        <a14:foregroundMark x1="30018" y1="75046" x2="39411" y2="75046"/>
                        <a14:foregroundMark x1="39411" y1="75046" x2="40147" y2="75229"/>
                        <a14:foregroundMark x1="55985" y1="75046" x2="66483" y2="74495"/>
                        <a14:foregroundMark x1="66483" y1="74495" x2="75138" y2="77064"/>
                        <a14:foregroundMark x1="73849" y1="91376" x2="79006" y2="88073"/>
                        <a14:foregroundMark x1="78821" y1="88073" x2="78821" y2="880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5202" y="-77276"/>
            <a:ext cx="1770939" cy="177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0027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4293776" y="-5685"/>
            <a:ext cx="22652273" cy="12141544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3333" b="-333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 rot="-1660375">
            <a:off x="13364092" y="-1570265"/>
            <a:ext cx="3292823" cy="3140530"/>
          </a:xfrm>
          <a:custGeom>
            <a:avLst/>
            <a:gdLst/>
            <a:ahLst/>
            <a:cxnLst/>
            <a:rect l="l" t="t" r="r" b="b"/>
            <a:pathLst>
              <a:path w="3292823" h="3140530">
                <a:moveTo>
                  <a:pt x="0" y="0"/>
                </a:moveTo>
                <a:lnTo>
                  <a:pt x="3292824" y="0"/>
                </a:lnTo>
                <a:lnTo>
                  <a:pt x="3292824" y="3140530"/>
                </a:lnTo>
                <a:lnTo>
                  <a:pt x="0" y="31405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16366865" y="-1220215"/>
            <a:ext cx="3241573" cy="5006291"/>
          </a:xfrm>
          <a:custGeom>
            <a:avLst/>
            <a:gdLst/>
            <a:ahLst/>
            <a:cxnLst/>
            <a:rect l="l" t="t" r="r" b="b"/>
            <a:pathLst>
              <a:path w="3241573" h="5006291">
                <a:moveTo>
                  <a:pt x="0" y="0"/>
                </a:moveTo>
                <a:lnTo>
                  <a:pt x="3241573" y="0"/>
                </a:lnTo>
                <a:lnTo>
                  <a:pt x="3241573" y="5006291"/>
                </a:lnTo>
                <a:lnTo>
                  <a:pt x="0" y="500629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 rot="4585069">
            <a:off x="3675896" y="-2231005"/>
            <a:ext cx="2789859" cy="4490718"/>
          </a:xfrm>
          <a:custGeom>
            <a:avLst/>
            <a:gdLst/>
            <a:ahLst/>
            <a:cxnLst/>
            <a:rect l="l" t="t" r="r" b="b"/>
            <a:pathLst>
              <a:path w="2789859" h="4490718">
                <a:moveTo>
                  <a:pt x="0" y="0"/>
                </a:moveTo>
                <a:lnTo>
                  <a:pt x="2789859" y="0"/>
                </a:lnTo>
                <a:lnTo>
                  <a:pt x="2789859" y="4490718"/>
                </a:lnTo>
                <a:lnTo>
                  <a:pt x="0" y="44907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 rot="-5400000">
            <a:off x="15524824" y="7558339"/>
            <a:ext cx="3520641" cy="2847318"/>
          </a:xfrm>
          <a:custGeom>
            <a:avLst/>
            <a:gdLst/>
            <a:ahLst/>
            <a:cxnLst/>
            <a:rect l="l" t="t" r="r" b="b"/>
            <a:pathLst>
              <a:path w="3520641" h="2847318">
                <a:moveTo>
                  <a:pt x="0" y="0"/>
                </a:moveTo>
                <a:lnTo>
                  <a:pt x="3520640" y="0"/>
                </a:lnTo>
                <a:lnTo>
                  <a:pt x="3520640" y="2847318"/>
                </a:lnTo>
                <a:lnTo>
                  <a:pt x="0" y="28473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9923301" y="-2966492"/>
            <a:ext cx="3909779" cy="4278828"/>
          </a:xfrm>
          <a:custGeom>
            <a:avLst/>
            <a:gdLst/>
            <a:ahLst/>
            <a:cxnLst/>
            <a:rect l="l" t="t" r="r" b="b"/>
            <a:pathLst>
              <a:path w="3909779" h="4278828">
                <a:moveTo>
                  <a:pt x="0" y="0"/>
                </a:moveTo>
                <a:lnTo>
                  <a:pt x="3909779" y="0"/>
                </a:lnTo>
                <a:lnTo>
                  <a:pt x="3909779" y="4278828"/>
                </a:lnTo>
                <a:lnTo>
                  <a:pt x="0" y="427882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6500000" y="3870262"/>
            <a:ext cx="4493241" cy="3173351"/>
          </a:xfrm>
          <a:custGeom>
            <a:avLst/>
            <a:gdLst/>
            <a:ahLst/>
            <a:cxnLst/>
            <a:rect l="l" t="t" r="r" b="b"/>
            <a:pathLst>
              <a:path w="4493241" h="3173351">
                <a:moveTo>
                  <a:pt x="0" y="0"/>
                </a:moveTo>
                <a:lnTo>
                  <a:pt x="4493241" y="0"/>
                </a:lnTo>
                <a:lnTo>
                  <a:pt x="4493241" y="3173351"/>
                </a:lnTo>
                <a:lnTo>
                  <a:pt x="0" y="31733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-966875" y="5674288"/>
            <a:ext cx="2360822" cy="4475491"/>
          </a:xfrm>
          <a:custGeom>
            <a:avLst/>
            <a:gdLst/>
            <a:ahLst/>
            <a:cxnLst/>
            <a:rect l="l" t="t" r="r" b="b"/>
            <a:pathLst>
              <a:path w="2360822" h="4475491">
                <a:moveTo>
                  <a:pt x="0" y="0"/>
                </a:moveTo>
                <a:lnTo>
                  <a:pt x="2360822" y="0"/>
                </a:lnTo>
                <a:lnTo>
                  <a:pt x="2360822" y="4475491"/>
                </a:lnTo>
                <a:lnTo>
                  <a:pt x="0" y="447549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-792921" y="2195821"/>
            <a:ext cx="2297373" cy="3507439"/>
          </a:xfrm>
          <a:custGeom>
            <a:avLst/>
            <a:gdLst/>
            <a:ahLst/>
            <a:cxnLst/>
            <a:rect l="l" t="t" r="r" b="b"/>
            <a:pathLst>
              <a:path w="2297373" h="3507439">
                <a:moveTo>
                  <a:pt x="0" y="0"/>
                </a:moveTo>
                <a:lnTo>
                  <a:pt x="2297373" y="0"/>
                </a:lnTo>
                <a:lnTo>
                  <a:pt x="2297373" y="3507440"/>
                </a:lnTo>
                <a:lnTo>
                  <a:pt x="0" y="35074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-654775" y="-1905597"/>
            <a:ext cx="3215450" cy="4122372"/>
          </a:xfrm>
          <a:custGeom>
            <a:avLst/>
            <a:gdLst/>
            <a:ahLst/>
            <a:cxnLst/>
            <a:rect l="l" t="t" r="r" b="b"/>
            <a:pathLst>
              <a:path w="3215450" h="4122372">
                <a:moveTo>
                  <a:pt x="0" y="0"/>
                </a:moveTo>
                <a:lnTo>
                  <a:pt x="3215450" y="0"/>
                </a:lnTo>
                <a:lnTo>
                  <a:pt x="3215450" y="4122372"/>
                </a:lnTo>
                <a:lnTo>
                  <a:pt x="0" y="41223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-966875" y="8509480"/>
            <a:ext cx="5501028" cy="3555039"/>
          </a:xfrm>
          <a:custGeom>
            <a:avLst/>
            <a:gdLst/>
            <a:ahLst/>
            <a:cxnLst/>
            <a:rect l="l" t="t" r="r" b="b"/>
            <a:pathLst>
              <a:path w="5501028" h="3555039">
                <a:moveTo>
                  <a:pt x="0" y="0"/>
                </a:moveTo>
                <a:lnTo>
                  <a:pt x="5501028" y="0"/>
                </a:lnTo>
                <a:lnTo>
                  <a:pt x="5501028" y="3555040"/>
                </a:lnTo>
                <a:lnTo>
                  <a:pt x="0" y="35550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Freeform 13"/>
          <p:cNvSpPr/>
          <p:nvPr/>
        </p:nvSpPr>
        <p:spPr>
          <a:xfrm>
            <a:off x="3918579" y="8509480"/>
            <a:ext cx="4378799" cy="2205820"/>
          </a:xfrm>
          <a:custGeom>
            <a:avLst/>
            <a:gdLst/>
            <a:ahLst/>
            <a:cxnLst/>
            <a:rect l="l" t="t" r="r" b="b"/>
            <a:pathLst>
              <a:path w="4378799" h="2205820">
                <a:moveTo>
                  <a:pt x="0" y="0"/>
                </a:moveTo>
                <a:lnTo>
                  <a:pt x="4378799" y="0"/>
                </a:lnTo>
                <a:lnTo>
                  <a:pt x="4378799" y="2205820"/>
                </a:lnTo>
                <a:lnTo>
                  <a:pt x="0" y="220582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Freeform 14"/>
          <p:cNvSpPr/>
          <p:nvPr/>
        </p:nvSpPr>
        <p:spPr>
          <a:xfrm>
            <a:off x="8113468" y="8297254"/>
            <a:ext cx="3948319" cy="2985916"/>
          </a:xfrm>
          <a:custGeom>
            <a:avLst/>
            <a:gdLst/>
            <a:ahLst/>
            <a:cxnLst/>
            <a:rect l="l" t="t" r="r" b="b"/>
            <a:pathLst>
              <a:path w="3948319" h="2985916">
                <a:moveTo>
                  <a:pt x="0" y="0"/>
                </a:moveTo>
                <a:lnTo>
                  <a:pt x="3948319" y="0"/>
                </a:lnTo>
                <a:lnTo>
                  <a:pt x="3948319" y="2985917"/>
                </a:lnTo>
                <a:lnTo>
                  <a:pt x="0" y="298591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5"/>
          <p:cNvSpPr/>
          <p:nvPr/>
        </p:nvSpPr>
        <p:spPr>
          <a:xfrm>
            <a:off x="11853682" y="8733496"/>
            <a:ext cx="3920515" cy="3107008"/>
          </a:xfrm>
          <a:custGeom>
            <a:avLst/>
            <a:gdLst/>
            <a:ahLst/>
            <a:cxnLst/>
            <a:rect l="l" t="t" r="r" b="b"/>
            <a:pathLst>
              <a:path w="3920515" h="3107008">
                <a:moveTo>
                  <a:pt x="0" y="0"/>
                </a:moveTo>
                <a:lnTo>
                  <a:pt x="3920515" y="0"/>
                </a:lnTo>
                <a:lnTo>
                  <a:pt x="3920515" y="3107008"/>
                </a:lnTo>
                <a:lnTo>
                  <a:pt x="0" y="31070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Freeform 16"/>
          <p:cNvSpPr/>
          <p:nvPr/>
        </p:nvSpPr>
        <p:spPr>
          <a:xfrm rot="-2047963">
            <a:off x="2337389" y="4298111"/>
            <a:ext cx="1523045" cy="1387356"/>
          </a:xfrm>
          <a:custGeom>
            <a:avLst/>
            <a:gdLst/>
            <a:ahLst/>
            <a:cxnLst/>
            <a:rect l="l" t="t" r="r" b="b"/>
            <a:pathLst>
              <a:path w="1523045" h="1387356">
                <a:moveTo>
                  <a:pt x="0" y="0"/>
                </a:moveTo>
                <a:lnTo>
                  <a:pt x="1523046" y="0"/>
                </a:lnTo>
                <a:lnTo>
                  <a:pt x="1523046" y="1387355"/>
                </a:lnTo>
                <a:lnTo>
                  <a:pt x="0" y="138735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=""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Freeform 17"/>
          <p:cNvSpPr/>
          <p:nvPr/>
        </p:nvSpPr>
        <p:spPr>
          <a:xfrm rot="8879954">
            <a:off x="14957389" y="4747675"/>
            <a:ext cx="1523045" cy="1387356"/>
          </a:xfrm>
          <a:custGeom>
            <a:avLst/>
            <a:gdLst/>
            <a:ahLst/>
            <a:cxnLst/>
            <a:rect l="l" t="t" r="r" b="b"/>
            <a:pathLst>
              <a:path w="1523045" h="1387356">
                <a:moveTo>
                  <a:pt x="0" y="0"/>
                </a:moveTo>
                <a:lnTo>
                  <a:pt x="1523045" y="0"/>
                </a:lnTo>
                <a:lnTo>
                  <a:pt x="1523045" y="1387356"/>
                </a:lnTo>
                <a:lnTo>
                  <a:pt x="0" y="13873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=""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Freeform 18"/>
          <p:cNvSpPr/>
          <p:nvPr/>
        </p:nvSpPr>
        <p:spPr>
          <a:xfrm rot="18784342">
            <a:off x="13259962" y="1987615"/>
            <a:ext cx="2957826" cy="2642638"/>
          </a:xfrm>
          <a:custGeom>
            <a:avLst/>
            <a:gdLst/>
            <a:ahLst/>
            <a:cxnLst/>
            <a:rect l="l" t="t" r="r" b="b"/>
            <a:pathLst>
              <a:path w="2114540" h="1940091">
                <a:moveTo>
                  <a:pt x="0" y="0"/>
                </a:moveTo>
                <a:lnTo>
                  <a:pt x="2114540" y="0"/>
                </a:lnTo>
                <a:lnTo>
                  <a:pt x="2114540" y="1940091"/>
                </a:lnTo>
                <a:lnTo>
                  <a:pt x="0" y="194009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9" name="Freeform 19"/>
          <p:cNvSpPr/>
          <p:nvPr/>
        </p:nvSpPr>
        <p:spPr>
          <a:xfrm rot="-3926957">
            <a:off x="7510702" y="-2637925"/>
            <a:ext cx="3475850" cy="4194087"/>
          </a:xfrm>
          <a:custGeom>
            <a:avLst/>
            <a:gdLst/>
            <a:ahLst/>
            <a:cxnLst/>
            <a:rect l="l" t="t" r="r" b="b"/>
            <a:pathLst>
              <a:path w="3475850" h="4194087">
                <a:moveTo>
                  <a:pt x="0" y="0"/>
                </a:moveTo>
                <a:lnTo>
                  <a:pt x="3475850" y="0"/>
                </a:lnTo>
                <a:lnTo>
                  <a:pt x="3475850" y="4194088"/>
                </a:lnTo>
                <a:lnTo>
                  <a:pt x="0" y="41940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0" name="TextBox 20"/>
          <p:cNvSpPr txBox="1"/>
          <p:nvPr/>
        </p:nvSpPr>
        <p:spPr>
          <a:xfrm>
            <a:off x="3967897" y="2982558"/>
            <a:ext cx="10961790" cy="28725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3465"/>
              </a:lnSpc>
            </a:pPr>
            <a:r>
              <a:rPr lang="en-US" sz="8000" dirty="0" err="1">
                <a:solidFill>
                  <a:srgbClr val="4B261F"/>
                </a:solidFill>
                <a:latin typeface="Montserrat SemiBold" panose="00000700000000000000" pitchFamily="2" charset="0"/>
              </a:rPr>
              <a:t>Chủ</a:t>
            </a:r>
            <a:r>
              <a:rPr lang="en-US" sz="8000" dirty="0">
                <a:solidFill>
                  <a:srgbClr val="4B261F"/>
                </a:solidFill>
                <a:latin typeface="Montserrat SemiBold" panose="00000700000000000000" pitchFamily="2" charset="0"/>
              </a:rPr>
              <a:t> </a:t>
            </a:r>
            <a:r>
              <a:rPr lang="en-US" sz="8000" dirty="0" err="1">
                <a:solidFill>
                  <a:srgbClr val="4B261F"/>
                </a:solidFill>
                <a:latin typeface="Montserrat SemiBold" panose="00000700000000000000" pitchFamily="2" charset="0"/>
              </a:rPr>
              <a:t>đề</a:t>
            </a:r>
            <a:endParaRPr lang="en-US" sz="8000" dirty="0">
              <a:solidFill>
                <a:srgbClr val="4B261F"/>
              </a:solidFill>
              <a:latin typeface="Montserrat SemiBold" panose="00000700000000000000" pitchFamily="2" charset="0"/>
            </a:endParaRPr>
          </a:p>
          <a:p>
            <a:pPr algn="ctr">
              <a:lnSpc>
                <a:spcPts val="8894"/>
              </a:lnSpc>
            </a:pPr>
            <a:r>
              <a:rPr lang="en-US" sz="8000" dirty="0">
                <a:solidFill>
                  <a:srgbClr val="4B261F"/>
                </a:solidFill>
                <a:latin typeface="Montserrat SemiBold" panose="00000700000000000000" pitchFamily="2" charset="0"/>
              </a:rPr>
              <a:t>KHÁM PHÁ THẾ GIỚI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4137422" y="6131409"/>
            <a:ext cx="9907314" cy="23098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n-US" sz="5400" dirty="0" err="1">
                <a:solidFill>
                  <a:srgbClr val="854437"/>
                </a:solidFill>
                <a:latin typeface="Montserrat SemiBold" panose="00000700000000000000" pitchFamily="2" charset="0"/>
              </a:rPr>
              <a:t>Bài</a:t>
            </a:r>
            <a:r>
              <a:rPr lang="en-US" sz="5400" dirty="0">
                <a:solidFill>
                  <a:srgbClr val="854437"/>
                </a:solidFill>
                <a:latin typeface="Montserrat SemiBold" panose="00000700000000000000" pitchFamily="2" charset="0"/>
              </a:rPr>
              <a:t> 1:</a:t>
            </a:r>
            <a:r>
              <a:rPr lang="vi-VN" sz="5400" dirty="0">
                <a:solidFill>
                  <a:srgbClr val="854437"/>
                </a:solidFill>
                <a:latin typeface="Montserrat SemiBold" panose="00000700000000000000" pitchFamily="2" charset="0"/>
              </a:rPr>
              <a:t> </a:t>
            </a:r>
            <a:r>
              <a:rPr lang="en-US" sz="5400" dirty="0">
                <a:solidFill>
                  <a:srgbClr val="854437"/>
                </a:solidFill>
                <a:latin typeface="Montserrat SemiBold" panose="00000700000000000000" pitchFamily="2" charset="0"/>
              </a:rPr>
              <a:t>KÌ QUAN THẾ GIỚI</a:t>
            </a:r>
            <a:endParaRPr lang="vi-VN" sz="5400" dirty="0">
              <a:solidFill>
                <a:srgbClr val="854437"/>
              </a:solidFill>
              <a:latin typeface="Montserrat SemiBold" panose="00000700000000000000" pitchFamily="2" charset="0"/>
            </a:endParaRPr>
          </a:p>
          <a:p>
            <a:pPr algn="ctr"/>
            <a:r>
              <a:rPr lang="vi-VN" sz="5400" dirty="0">
                <a:solidFill>
                  <a:srgbClr val="854437"/>
                </a:solidFill>
                <a:latin typeface="Montserrat SemiBold" panose="00000700000000000000" pitchFamily="2" charset="0"/>
              </a:rPr>
              <a:t>(tiết 2)</a:t>
            </a:r>
            <a:endParaRPr lang="en-US" sz="5400" dirty="0">
              <a:solidFill>
                <a:srgbClr val="854437"/>
              </a:solidFill>
              <a:latin typeface="Montserrat SemiBold" panose="00000700000000000000" pitchFamily="2" charset="0"/>
            </a:endParaRPr>
          </a:p>
          <a:p>
            <a:pPr algn="ctr">
              <a:lnSpc>
                <a:spcPts val="4900"/>
              </a:lnSpc>
            </a:pPr>
            <a:endParaRPr lang="en-US" sz="5000" dirty="0">
              <a:solidFill>
                <a:srgbClr val="4B261F"/>
              </a:solidFill>
              <a:latin typeface="Shadows Into Light Two"/>
            </a:endParaRPr>
          </a:p>
        </p:txBody>
      </p:sp>
      <p:pic>
        <p:nvPicPr>
          <p:cNvPr id="25" name="Picture 2">
            <a:extLst>
              <a:ext uri="{FF2B5EF4-FFF2-40B4-BE49-F238E27FC236}">
                <a16:creationId xmlns="" xmlns:a16="http://schemas.microsoft.com/office/drawing/2014/main" id="{B6764606-FEE1-1C8A-DD13-FD50D9480E0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9725" b="91376" l="9945" r="89687">
                        <a14:foregroundMark x1="26888" y1="76697" x2="37569" y2="88991"/>
                        <a14:foregroundMark x1="37569" y1="88991" x2="54144" y2="90642"/>
                        <a14:foregroundMark x1="54144" y1="90642" x2="66851" y2="90092"/>
                        <a14:foregroundMark x1="66851" y1="90092" x2="70902" y2="80917"/>
                        <a14:foregroundMark x1="70902" y1="80917" x2="28913" y2="75413"/>
                        <a14:foregroundMark x1="28913" y1="75413" x2="28545" y2="76697"/>
                        <a14:foregroundMark x1="26151" y1="79266" x2="25599" y2="88257"/>
                        <a14:foregroundMark x1="65562" y1="77064" x2="74770" y2="80367"/>
                        <a14:foregroundMark x1="74770" y1="80367" x2="69982" y2="88257"/>
                        <a14:foregroundMark x1="69982" y1="88257" x2="69429" y2="88257"/>
                        <a14:foregroundMark x1="71271" y1="75780" x2="75322" y2="86606"/>
                        <a14:foregroundMark x1="75322" y1="86606" x2="72560" y2="89174"/>
                        <a14:foregroundMark x1="71639" y1="75780" x2="77164" y2="83853"/>
                        <a14:foregroundMark x1="77164" y1="83853" x2="72192" y2="90642"/>
                        <a14:foregroundMark x1="45120" y1="77615" x2="57643" y2="77248"/>
                        <a14:foregroundMark x1="57643" y1="77248" x2="69613" y2="78716"/>
                        <a14:foregroundMark x1="73665" y1="76697" x2="81031" y2="84771"/>
                        <a14:foregroundMark x1="81031" y1="84771" x2="72744" y2="88991"/>
                        <a14:foregroundMark x1="78085" y1="77982" x2="78085" y2="77982"/>
                        <a14:foregroundMark x1="78085" y1="77982" x2="78085" y2="77982"/>
                        <a14:foregroundMark x1="78085" y1="77982" x2="80479" y2="83119"/>
                        <a14:foregroundMark x1="68508" y1="75780" x2="76059" y2="75596"/>
                        <a14:foregroundMark x1="48619" y1="75780" x2="65009" y2="75596"/>
                        <a14:foregroundMark x1="65009" y1="75596" x2="65378" y2="75596"/>
                        <a14:foregroundMark x1="36832" y1="75780" x2="51934" y2="74862"/>
                        <a14:foregroundMark x1="51934" y1="74862" x2="55064" y2="75229"/>
                        <a14:foregroundMark x1="25967" y1="75780" x2="24309" y2="84954"/>
                        <a14:foregroundMark x1="20626" y1="65872" x2="57090" y2="66422"/>
                        <a14:foregroundMark x1="57090" y1="66422" x2="60037" y2="66239"/>
                        <a14:foregroundMark x1="26151" y1="61284" x2="60958" y2="62936"/>
                        <a14:foregroundMark x1="59116" y1="61284" x2="77716" y2="61835"/>
                        <a14:foregroundMark x1="64457" y1="35596" x2="66851" y2="44404"/>
                        <a14:foregroundMark x1="69982" y1="41835" x2="72928" y2="49174"/>
                        <a14:foregroundMark x1="72192" y1="39266" x2="71087" y2="44037"/>
                        <a14:foregroundMark x1="51013" y1="38899" x2="61142" y2="47706"/>
                        <a14:foregroundMark x1="40331" y1="35046" x2="29834" y2="49908"/>
                        <a14:foregroundMark x1="41805" y1="39450" x2="47145" y2="52477"/>
                        <a14:foregroundMark x1="52302" y1="42385" x2="51750" y2="52844"/>
                        <a14:foregroundMark x1="22284" y1="58716" x2="22836" y2="64404"/>
                        <a14:foregroundMark x1="20258" y1="56147" x2="34254" y2="55413"/>
                        <a14:foregroundMark x1="34254" y1="55413" x2="48987" y2="56514"/>
                        <a14:foregroundMark x1="30018" y1="38165" x2="29098" y2="45505"/>
                        <a14:foregroundMark x1="20258" y1="56697" x2="27624" y2="65872"/>
                        <a14:foregroundMark x1="27624" y1="65872" x2="27624" y2="65872"/>
                        <a14:foregroundMark x1="47330" y1="75596" x2="55064" y2="77982"/>
                        <a14:foregroundMark x1="49724" y1="79266" x2="52486" y2="85138"/>
                        <a14:foregroundMark x1="27256" y1="86055" x2="37753" y2="87890"/>
                        <a14:foregroundMark x1="26703" y1="88073" x2="41989" y2="88807"/>
                        <a14:foregroundMark x1="26703" y1="89358" x2="43646" y2="91009"/>
                        <a14:foregroundMark x1="25230" y1="77064" x2="23757" y2="83119"/>
                        <a14:foregroundMark x1="24309" y1="77798" x2="22836" y2="83119"/>
                        <a14:foregroundMark x1="22836" y1="83486" x2="23941" y2="87523"/>
                        <a14:foregroundMark x1="76980" y1="76147" x2="79926" y2="79266"/>
                        <a14:foregroundMark x1="77164" y1="75596" x2="80295" y2="77798"/>
                        <a14:foregroundMark x1="80663" y1="85321" x2="71639" y2="89908"/>
                        <a14:foregroundMark x1="71639" y1="89908" x2="71271" y2="89725"/>
                        <a14:foregroundMark x1="71271" y1="89725" x2="76980" y2="87706"/>
                        <a14:foregroundMark x1="73297" y1="90642" x2="79926" y2="87890"/>
                        <a14:foregroundMark x1="29834" y1="91193" x2="29834" y2="91193"/>
                        <a14:foregroundMark x1="30018" y1="75046" x2="39411" y2="75046"/>
                        <a14:foregroundMark x1="39411" y1="75046" x2="40147" y2="75229"/>
                        <a14:foregroundMark x1="55985" y1="75046" x2="66483" y2="74495"/>
                        <a14:foregroundMark x1="66483" y1="74495" x2="75138" y2="77064"/>
                        <a14:foregroundMark x1="73849" y1="91376" x2="79006" y2="88073"/>
                        <a14:foregroundMark x1="78821" y1="88073" x2="78821" y2="8807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8566" y="762387"/>
            <a:ext cx="2856347" cy="2866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7773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gallery dir="l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615</Words>
  <Application>Microsoft Office PowerPoint</Application>
  <PresentationFormat>Custom</PresentationFormat>
  <Paragraphs>61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Montserrat Medium</vt:lpstr>
      <vt:lpstr>Sanchez</vt:lpstr>
      <vt:lpstr>Shadows Into Light Two</vt:lpstr>
      <vt:lpstr>Calibri</vt:lpstr>
      <vt:lpstr>Asap</vt:lpstr>
      <vt:lpstr>Montserrat SemiBold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HĐ1. KHÁM PHÁ VỀ CÁC CÔNG TRÌNH KIẾN TRÚC TIÊU BIỂU TRÊN THẾ GIỚI</dc:title>
  <dc:creator>Admin</dc:creator>
  <cp:lastModifiedBy>Admin</cp:lastModifiedBy>
  <cp:revision>20</cp:revision>
  <dcterms:created xsi:type="dcterms:W3CDTF">2006-08-16T00:00:00Z</dcterms:created>
  <dcterms:modified xsi:type="dcterms:W3CDTF">2025-05-26T01:03:02Z</dcterms:modified>
  <dc:identifier>DAF3lnSOfuU</dc:identifier>
</cp:coreProperties>
</file>