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01" r:id="rId2"/>
    <p:sldId id="264" r:id="rId3"/>
    <p:sldId id="295" r:id="rId4"/>
    <p:sldId id="267" r:id="rId5"/>
    <p:sldId id="307" r:id="rId6"/>
    <p:sldId id="308" r:id="rId7"/>
    <p:sldId id="268" r:id="rId8"/>
    <p:sldId id="290" r:id="rId9"/>
    <p:sldId id="299" r:id="rId10"/>
    <p:sldId id="302" r:id="rId11"/>
    <p:sldId id="284" r:id="rId12"/>
    <p:sldId id="272" r:id="rId13"/>
    <p:sldId id="291" r:id="rId14"/>
    <p:sldId id="271" r:id="rId15"/>
    <p:sldId id="30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 SemiBold" panose="020B0604020202020204" charset="-93"/>
      <p:bold r:id="rId22"/>
      <p:boldItalic r:id="rId23"/>
    </p:embeddedFont>
    <p:embeddedFont>
      <p:font typeface="Montserrat ExtraBold" panose="020B0604020202020204" charset="-93"/>
      <p:bold r:id="rId24"/>
      <p:boldItalic r:id="rId25"/>
    </p:embeddedFont>
    <p:embeddedFont>
      <p:font typeface="Montserrat Black" panose="020B0604020202020204" charset="-93"/>
      <p:bold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openxmlformats.org/officeDocument/2006/relationships/image" Target="../media/image8.png"/><Relationship Id="rId12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sv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7.sv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11408" y="116614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78190" y="4981553"/>
            <a:ext cx="15459972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V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 DÃ Ở CHÂU PHI</a:t>
            </a:r>
            <a:endParaRPr lang="vi-VN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A48929CE-9ED6-EC6B-C47E-388A154BFED7}"/>
              </a:ext>
            </a:extLst>
          </p:cNvPr>
          <p:cNvSpPr txBox="1"/>
          <p:nvPr/>
        </p:nvSpPr>
        <p:spPr>
          <a:xfrm>
            <a:off x="1028700" y="3543300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67B976-AAFB-A7D0-3AAE-9CE7D5B98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1000"/>
          </a:blip>
          <a:srcRect l="11173" t="13551" r="9235" b="6048"/>
          <a:stretch/>
        </p:blipFill>
        <p:spPr>
          <a:xfrm>
            <a:off x="108927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xmlns="" id="{81268AFB-5ECF-51EF-283F-67DC4FA03B93}"/>
              </a:ext>
            </a:extLst>
          </p:cNvPr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A059E8DC-8495-61F4-1E3C-90AC21D6DA73}"/>
              </a:ext>
            </a:extLst>
          </p:cNvPr>
          <p:cNvSpPr/>
          <p:nvPr/>
        </p:nvSpPr>
        <p:spPr>
          <a:xfrm flipH="1">
            <a:off x="-2844238" y="743635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xmlns="" id="{C4669AE7-591E-7D3B-C7FC-01A70825AD71}"/>
              </a:ext>
            </a:extLst>
          </p:cNvPr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4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411408" y="1166147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8" y="0"/>
                </a:lnTo>
                <a:lnTo>
                  <a:pt x="9789268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3986312" y="901423"/>
            <a:ext cx="9789267" cy="5384097"/>
          </a:xfrm>
          <a:custGeom>
            <a:avLst/>
            <a:gdLst/>
            <a:ahLst/>
            <a:cxnLst/>
            <a:rect l="l" t="t" r="r" b="b"/>
            <a:pathLst>
              <a:path w="9789267" h="5384097">
                <a:moveTo>
                  <a:pt x="0" y="0"/>
                </a:moveTo>
                <a:lnTo>
                  <a:pt x="9789267" y="0"/>
                </a:lnTo>
                <a:lnTo>
                  <a:pt x="9789267" y="5384097"/>
                </a:lnTo>
                <a:lnTo>
                  <a:pt x="0" y="5384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78190" y="4981553"/>
            <a:ext cx="15459972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V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 DÃ Ở CHÂU PHI</a:t>
            </a:r>
            <a:endParaRPr lang="vi-VN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2</a:t>
            </a:r>
            <a:endParaRPr lang="en-US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xmlns="" id="{A48929CE-9ED6-EC6B-C47E-388A154BFED7}"/>
              </a:ext>
            </a:extLst>
          </p:cNvPr>
          <p:cNvSpPr txBox="1"/>
          <p:nvPr/>
        </p:nvSpPr>
        <p:spPr>
          <a:xfrm>
            <a:off x="1028700" y="3543300"/>
            <a:ext cx="15958952" cy="1117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72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72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72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367B976-AAFB-A7D0-3AAE-9CE7D5B985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1000"/>
          </a:blip>
          <a:srcRect l="11173" t="13551" r="9235" b="6048"/>
          <a:stretch/>
        </p:blipFill>
        <p:spPr>
          <a:xfrm>
            <a:off x="108927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xmlns="" id="{81268AFB-5ECF-51EF-283F-67DC4FA03B93}"/>
              </a:ext>
            </a:extLst>
          </p:cNvPr>
          <p:cNvSpPr/>
          <p:nvPr/>
        </p:nvSpPr>
        <p:spPr>
          <a:xfrm>
            <a:off x="-3799011" y="7329512"/>
            <a:ext cx="16230600" cy="5660422"/>
          </a:xfrm>
          <a:custGeom>
            <a:avLst/>
            <a:gdLst/>
            <a:ahLst/>
            <a:cxnLst/>
            <a:rect l="l" t="t" r="r" b="b"/>
            <a:pathLst>
              <a:path w="16230600" h="5660422">
                <a:moveTo>
                  <a:pt x="0" y="0"/>
                </a:moveTo>
                <a:lnTo>
                  <a:pt x="16230600" y="0"/>
                </a:lnTo>
                <a:lnTo>
                  <a:pt x="16230600" y="5660422"/>
                </a:lnTo>
                <a:lnTo>
                  <a:pt x="0" y="566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A059E8DC-8495-61F4-1E3C-90AC21D6DA73}"/>
              </a:ext>
            </a:extLst>
          </p:cNvPr>
          <p:cNvSpPr/>
          <p:nvPr/>
        </p:nvSpPr>
        <p:spPr>
          <a:xfrm flipH="1">
            <a:off x="-2844238" y="7436352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11045070" y="0"/>
                </a:moveTo>
                <a:lnTo>
                  <a:pt x="0" y="0"/>
                </a:lnTo>
                <a:lnTo>
                  <a:pt x="0" y="5246408"/>
                </a:lnTo>
                <a:lnTo>
                  <a:pt x="11045070" y="5246408"/>
                </a:lnTo>
                <a:lnTo>
                  <a:pt x="1104507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xmlns="" id="{C4669AE7-591E-7D3B-C7FC-01A70825AD71}"/>
              </a:ext>
            </a:extLst>
          </p:cNvPr>
          <p:cNvSpPr/>
          <p:nvPr/>
        </p:nvSpPr>
        <p:spPr>
          <a:xfrm>
            <a:off x="9155605" y="7182071"/>
            <a:ext cx="11045070" cy="5246408"/>
          </a:xfrm>
          <a:custGeom>
            <a:avLst/>
            <a:gdLst/>
            <a:ahLst/>
            <a:cxnLst/>
            <a:rect l="l" t="t" r="r" b="b"/>
            <a:pathLst>
              <a:path w="11045070" h="5246408">
                <a:moveTo>
                  <a:pt x="0" y="0"/>
                </a:moveTo>
                <a:lnTo>
                  <a:pt x="11045070" y="0"/>
                </a:lnTo>
                <a:lnTo>
                  <a:pt x="11045070" y="5246409"/>
                </a:lnTo>
                <a:lnTo>
                  <a:pt x="0" y="524640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585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28145" y="4382208"/>
            <a:ext cx="15237898" cy="19199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điêu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dã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Phi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(tiếp theo)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2675" y="2448393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2F65BD3-4DAE-DD79-C56D-F3155451674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9535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52600" y="4211527"/>
            <a:ext cx="15240000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293010" y="4501300"/>
            <a:ext cx="15237898" cy="203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ea typeface="Calibri" panose="020F0502020204030204" pitchFamily="34" charset="0"/>
                <a:cs typeface="Times New Roman" panose="02020603050405020304" pitchFamily="18" charset="0"/>
              </a:rPr>
              <a:t>HĐ4: Phân tích - đánh giá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1196" y="2369376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45D9E34-33EB-8106-7276-6966BB9C572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6807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-8016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368001" y="1866900"/>
            <a:ext cx="15237898" cy="14458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5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Trưng bày sản phẩm và chia sẻ</a:t>
            </a:r>
            <a:endParaRPr lang="en-US" sz="4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xmlns="" id="{78AD9B68-9CD4-2FDB-8D75-7C719DDF8385}"/>
              </a:ext>
            </a:extLst>
          </p:cNvPr>
          <p:cNvSpPr txBox="1"/>
          <p:nvPr/>
        </p:nvSpPr>
        <p:spPr>
          <a:xfrm>
            <a:off x="1368001" y="3848100"/>
            <a:ext cx="16311896" cy="5414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thích sản phẩm nào? Vì sao?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ấn tượng nhất với hình ảnh nào trong sản phẩm?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Cảnh vật xa, gần trong sản phẩm được thực hiện như thế nào?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Cách sắp xếp hình khối, màu sắc và không gian trong sản phẩm như thế nào? 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Những hình khối nào thể hiện rõ đặc điểm riêng của con vật?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Em có ý tưởng điều chỉnh như thế nào để sản phẩm hoàn thiện hơn?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6000" b="1" dirty="0">
              <a:ea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DC52DE6-9281-E206-79D5-010F3FA6F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231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7400" y="3856052"/>
            <a:ext cx="14204087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472198" y="4713096"/>
            <a:ext cx="15237898" cy="1092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6600" b="1" dirty="0">
                <a:ea typeface="Calibri" panose="020F0502020204030204" pitchFamily="34" charset="0"/>
                <a:cs typeface="Times New Roman" panose="02020603050405020304" pitchFamily="18" charset="0"/>
              </a:rPr>
              <a:t>HĐ5. MỞ RỘNG- PHÁT TRIỂN</a:t>
            </a:r>
            <a:endParaRPr lang="en-US" sz="54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798142" y="2300505"/>
            <a:ext cx="2592227" cy="422611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A2D2C9F-F736-81DE-AC34-68F75ED644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8860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8283427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stone carving of an elephant&#10;&#10;Description automatically generated">
            <a:extLst>
              <a:ext uri="{FF2B5EF4-FFF2-40B4-BE49-F238E27FC236}">
                <a16:creationId xmlns:a16="http://schemas.microsoft.com/office/drawing/2014/main" xmlns="" id="{12E83DC8-4F6A-3253-47BB-65C893717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2291"/>
          <a:stretch/>
        </p:blipFill>
        <p:spPr>
          <a:xfrm>
            <a:off x="1" y="10"/>
            <a:ext cx="14504463" cy="10286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687528" y="0"/>
            <a:ext cx="10600467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B89853-C545-E9E6-57C2-89EC5AF84698}"/>
              </a:ext>
            </a:extLst>
          </p:cNvPr>
          <p:cNvSpPr txBox="1"/>
          <p:nvPr/>
        </p:nvSpPr>
        <p:spPr>
          <a:xfrm>
            <a:off x="11582400" y="3314700"/>
            <a:ext cx="6342883" cy="56141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algn="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Em </a:t>
            </a:r>
            <a:r>
              <a:rPr lang="en-US" sz="4000" b="1" dirty="0" err="1"/>
              <a:t>quan</a:t>
            </a:r>
            <a:r>
              <a:rPr lang="en-US" sz="4000" b="1" dirty="0"/>
              <a:t> </a:t>
            </a:r>
            <a:r>
              <a:rPr lang="en-US" sz="4000" b="1" dirty="0" err="1"/>
              <a:t>sát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Bệ</a:t>
            </a:r>
            <a:r>
              <a:rPr lang="en-US" sz="4000" b="1" dirty="0"/>
              <a:t> </a:t>
            </a:r>
            <a:r>
              <a:rPr lang="en-US" sz="4000" b="1" dirty="0" err="1"/>
              <a:t>voi</a:t>
            </a:r>
            <a:r>
              <a:rPr lang="en-US" sz="4000" b="1" dirty="0"/>
              <a:t> </a:t>
            </a:r>
            <a:r>
              <a:rPr lang="en-US" sz="4000" b="1" dirty="0" err="1"/>
              <a:t>Triền</a:t>
            </a:r>
            <a:r>
              <a:rPr lang="en-US" sz="4000" b="1" dirty="0"/>
              <a:t> Tranh ở </a:t>
            </a:r>
            <a:r>
              <a:rPr lang="en-US" sz="4000" b="1" dirty="0" err="1"/>
              <a:t>trang</a:t>
            </a:r>
            <a:r>
              <a:rPr lang="en-US" sz="4000" b="1" dirty="0"/>
              <a:t> 25 </a:t>
            </a:r>
            <a:r>
              <a:rPr lang="en-US" sz="4000" b="1" dirty="0" err="1"/>
              <a:t>trong</a:t>
            </a:r>
            <a:r>
              <a:rPr lang="en-US" sz="4000" b="1" dirty="0"/>
              <a:t> SGK </a:t>
            </a:r>
            <a:r>
              <a:rPr lang="en-US" sz="4000" b="1" dirty="0" err="1"/>
              <a:t>Mĩ</a:t>
            </a:r>
            <a:r>
              <a:rPr lang="en-US" sz="4000" b="1" dirty="0"/>
              <a:t> </a:t>
            </a:r>
            <a:r>
              <a:rPr lang="en-US" sz="4000" b="1" dirty="0" err="1"/>
              <a:t>thuật</a:t>
            </a:r>
            <a:r>
              <a:rPr lang="en-US" sz="4000" b="1" dirty="0"/>
              <a:t> 5.</a:t>
            </a:r>
          </a:p>
          <a:p>
            <a:pPr indent="-228600" algn="r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4000" b="1" dirty="0"/>
              <a:t>Em </a:t>
            </a:r>
            <a:r>
              <a:rPr lang="en-US" sz="4000" b="1" dirty="0" err="1"/>
              <a:t>hãy</a:t>
            </a:r>
            <a:r>
              <a:rPr lang="en-US" sz="4000" b="1" dirty="0"/>
              <a:t> </a:t>
            </a:r>
            <a:r>
              <a:rPr lang="en-US" sz="4000" b="1" dirty="0" err="1"/>
              <a:t>thảo</a:t>
            </a:r>
            <a:r>
              <a:rPr lang="en-US" sz="4000" b="1" dirty="0"/>
              <a:t> </a:t>
            </a:r>
            <a:r>
              <a:rPr lang="en-US" sz="4000" b="1" dirty="0" err="1"/>
              <a:t>luận</a:t>
            </a:r>
            <a:r>
              <a:rPr lang="en-US" sz="4000" b="1" dirty="0"/>
              <a:t> </a:t>
            </a:r>
            <a:r>
              <a:rPr lang="en-US" sz="4000" b="1" dirty="0" err="1"/>
              <a:t>và</a:t>
            </a:r>
            <a:r>
              <a:rPr lang="en-US" sz="4000" b="1" dirty="0"/>
              <a:t> chia </a:t>
            </a:r>
            <a:r>
              <a:rPr lang="en-US" sz="4000" b="1" dirty="0" err="1"/>
              <a:t>sẻ</a:t>
            </a:r>
            <a:r>
              <a:rPr lang="en-US" sz="4000" b="1" dirty="0"/>
              <a:t> </a:t>
            </a:r>
            <a:r>
              <a:rPr lang="en-US" sz="4000" b="1" dirty="0" err="1"/>
              <a:t>về</a:t>
            </a:r>
            <a:r>
              <a:rPr lang="en-US" sz="4000" b="1" dirty="0"/>
              <a:t> </a:t>
            </a:r>
            <a:r>
              <a:rPr lang="en-US" sz="4000" b="1" dirty="0" err="1"/>
              <a:t>vẻ</a:t>
            </a:r>
            <a:r>
              <a:rPr lang="en-US" sz="4000" b="1" dirty="0"/>
              <a:t> </a:t>
            </a:r>
            <a:r>
              <a:rPr lang="en-US" sz="4000" b="1" dirty="0" err="1"/>
              <a:t>đẹp</a:t>
            </a:r>
            <a:r>
              <a:rPr lang="en-US" sz="4000" b="1" dirty="0"/>
              <a:t> </a:t>
            </a:r>
            <a:r>
              <a:rPr lang="en-US" sz="4000" b="1" dirty="0" err="1"/>
              <a:t>tạo</a:t>
            </a:r>
            <a:r>
              <a:rPr lang="en-US" sz="4000" b="1" dirty="0"/>
              <a:t> </a:t>
            </a:r>
            <a:r>
              <a:rPr lang="en-US" sz="4000" b="1" dirty="0" err="1"/>
              <a:t>hình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chú</a:t>
            </a:r>
            <a:r>
              <a:rPr lang="en-US" sz="4000" b="1" dirty="0"/>
              <a:t> </a:t>
            </a:r>
            <a:r>
              <a:rPr lang="en-US" sz="4000" b="1" dirty="0" err="1"/>
              <a:t>voi</a:t>
            </a:r>
            <a:r>
              <a:rPr lang="en-US" sz="4000" b="1" dirty="0"/>
              <a:t> </a:t>
            </a:r>
            <a:r>
              <a:rPr lang="en-US" sz="4000" b="1" dirty="0" err="1"/>
              <a:t>trên</a:t>
            </a:r>
            <a:r>
              <a:rPr lang="en-US" sz="4000" b="1" dirty="0"/>
              <a:t> </a:t>
            </a:r>
            <a:r>
              <a:rPr lang="en-US" sz="4000" b="1" dirty="0" err="1"/>
              <a:t>phù</a:t>
            </a:r>
            <a:r>
              <a:rPr lang="en-US" sz="4000" b="1" dirty="0"/>
              <a:t> </a:t>
            </a:r>
            <a:r>
              <a:rPr lang="en-US" sz="4000" b="1" dirty="0" err="1"/>
              <a:t>điêu</a:t>
            </a:r>
            <a:r>
              <a:rPr lang="en-US" sz="4000" b="1" dirty="0"/>
              <a:t>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F6E617E-7E7A-83C5-BC7D-6F85FB7AE6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433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46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8161920" y="-610802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3281" y="1594864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91481" y="2128264"/>
            <a:ext cx="8873127" cy="1831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xmlns="" id="{963D0135-9486-8A85-5547-AE7C5DC2FDE6}"/>
              </a:ext>
            </a:extLst>
          </p:cNvPr>
          <p:cNvSpPr txBox="1"/>
          <p:nvPr/>
        </p:nvSpPr>
        <p:spPr>
          <a:xfrm>
            <a:off x="2806907" y="50978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bức ảnh và chia sẻ về: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C77F7C59-A9DD-7142-3024-44EB5C6D6A0E}"/>
              </a:ext>
            </a:extLst>
          </p:cNvPr>
          <p:cNvSpPr txBox="1"/>
          <p:nvPr/>
        </p:nvSpPr>
        <p:spPr>
          <a:xfrm>
            <a:off x="2806907" y="5839579"/>
            <a:ext cx="15476974" cy="2326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Tên các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Đặc điểm về hình dáng của mỗi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Môi trường sống của các con vật.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xmlns="" id="{E1CC7D3D-275D-C0B6-C6C0-2FDBB62BA668}"/>
              </a:ext>
            </a:extLst>
          </p:cNvPr>
          <p:cNvSpPr txBox="1"/>
          <p:nvPr/>
        </p:nvSpPr>
        <p:spPr>
          <a:xfrm>
            <a:off x="2806907" y="86030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Kể thêm tên các con vật hoang dã ở Châu Phi mà em biết.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E8DC6FCD-811B-436E-9FEE-FC957486CD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24217C5-FE51-F1B7-5CE0-7AED42487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>
          <a:xfrm>
            <a:off x="1676088" y="457201"/>
            <a:ext cx="7463912" cy="4470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FB47A44-4578-C1B1-6E1D-2833D6571267}"/>
              </a:ext>
            </a:extLst>
          </p:cNvPr>
          <p:cNvSpPr/>
          <p:nvPr/>
        </p:nvSpPr>
        <p:spPr>
          <a:xfrm>
            <a:off x="876437" y="4051145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1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CCA5149-F527-C1FD-6502-21436EF80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" b="3509"/>
          <a:stretch/>
        </p:blipFill>
        <p:spPr>
          <a:xfrm>
            <a:off x="10443088" y="5600700"/>
            <a:ext cx="7463912" cy="4267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0CF2735-2EC1-41BB-4E7E-609AAD7145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10693"/>
          <a:stretch/>
        </p:blipFill>
        <p:spPr>
          <a:xfrm>
            <a:off x="1680089" y="5600701"/>
            <a:ext cx="7455910" cy="426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4948E8C-FEFC-6DE3-1136-0F5BDD8222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b="8857"/>
          <a:stretch/>
        </p:blipFill>
        <p:spPr>
          <a:xfrm>
            <a:off x="10447089" y="457201"/>
            <a:ext cx="7455912" cy="4468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1736AF5-9C94-CE0C-F2E1-CE83C3A6C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234718E-4BD8-9F4E-4422-881D77B5A49B}"/>
              </a:ext>
            </a:extLst>
          </p:cNvPr>
          <p:cNvCxnSpPr>
            <a:cxnSpLocks/>
          </p:cNvCxnSpPr>
          <p:nvPr/>
        </p:nvCxnSpPr>
        <p:spPr>
          <a:xfrm>
            <a:off x="9296400" y="723900"/>
            <a:ext cx="0" cy="85913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F75A1843-25E1-E589-3641-464C490B01F3}"/>
              </a:ext>
            </a:extLst>
          </p:cNvPr>
          <p:cNvCxnSpPr>
            <a:cxnSpLocks/>
          </p:cNvCxnSpPr>
          <p:nvPr/>
        </p:nvCxnSpPr>
        <p:spPr>
          <a:xfrm>
            <a:off x="1295400" y="5295900"/>
            <a:ext cx="161544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881194A-471A-07FA-59F7-E33E61A300C4}"/>
              </a:ext>
            </a:extLst>
          </p:cNvPr>
          <p:cNvSpPr/>
          <p:nvPr/>
        </p:nvSpPr>
        <p:spPr>
          <a:xfrm>
            <a:off x="842213" y="8938890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3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E9F3F1D7-800F-1392-8728-CF1ECD1389AB}"/>
              </a:ext>
            </a:extLst>
          </p:cNvPr>
          <p:cNvSpPr/>
          <p:nvPr/>
        </p:nvSpPr>
        <p:spPr>
          <a:xfrm>
            <a:off x="9686408" y="8938891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4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A4EFC1D-8C83-0F22-9461-E1DB3C78330C}"/>
              </a:ext>
            </a:extLst>
          </p:cNvPr>
          <p:cNvSpPr/>
          <p:nvPr/>
        </p:nvSpPr>
        <p:spPr>
          <a:xfrm>
            <a:off x="9673079" y="4029739"/>
            <a:ext cx="833875" cy="990595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Montserrat Black" panose="00000A00000000000000" pitchFamily="2" charset="0"/>
              </a:rPr>
              <a:t>2</a:t>
            </a:r>
            <a:endParaRPr lang="en-US" sz="4800" dirty="0">
              <a:latin typeface="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213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1822" y="8265715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10600" y="1331136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77982" y="7744330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43927" y="4831669"/>
            <a:ext cx="15237898" cy="2468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3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23931" y="2110324"/>
            <a:ext cx="3037453" cy="4665186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1391C9-697A-DC61-EF6E-216FFC744D6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camels and pyramids&#10;&#10;Description automatically generated">
            <a:extLst>
              <a:ext uri="{FF2B5EF4-FFF2-40B4-BE49-F238E27FC236}">
                <a16:creationId xmlns:a16="http://schemas.microsoft.com/office/drawing/2014/main" xmlns="" id="{C60887A9-2662-B103-F55F-EE9DFF337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23105"/>
            <a:ext cx="3680189" cy="36384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ED9685AE-7EB1-91BA-FB21-E137348C57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815118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camels and pyramids&#10;&#10;Description automatically generated">
            <a:extLst>
              <a:ext uri="{FF2B5EF4-FFF2-40B4-BE49-F238E27FC236}">
                <a16:creationId xmlns:a16="http://schemas.microsoft.com/office/drawing/2014/main" xmlns="" id="{4E72A10E-A4A8-3566-0666-4F9550885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46" y="3723105"/>
            <a:ext cx="3840480" cy="36100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F9EE822-0E4B-18AE-8EB3-711C0CDD83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108892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ainting of pyramids in a field&#10;&#10;Description automatically generated">
            <a:extLst>
              <a:ext uri="{FF2B5EF4-FFF2-40B4-BE49-F238E27FC236}">
                <a16:creationId xmlns:a16="http://schemas.microsoft.com/office/drawing/2014/main" xmlns="" id="{5486F29C-B656-C41D-3870-8E3A92135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89" y="3723105"/>
            <a:ext cx="3840480" cy="36100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EFC779C-FF05-14A6-C884-DF6A48AE14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434930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ainting of camels and palm trees&#10;&#10;Description automatically generated">
            <a:extLst>
              <a:ext uri="{FF2B5EF4-FFF2-40B4-BE49-F238E27FC236}">
                <a16:creationId xmlns:a16="http://schemas.microsoft.com/office/drawing/2014/main" xmlns="" id="{1817A6BD-686F-BF36-A3D2-88803455B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993" y="3723105"/>
            <a:ext cx="3840480" cy="36100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16DF7EA-E597-167D-B007-EAFADEDBCB3A}"/>
              </a:ext>
            </a:extLst>
          </p:cNvPr>
          <p:cNvSpPr txBox="1"/>
          <p:nvPr/>
        </p:nvSpPr>
        <p:spPr>
          <a:xfrm>
            <a:off x="2286000" y="1265541"/>
            <a:ext cx="14554200" cy="842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1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1B712B3-86BE-6EE2-38A7-AC9C9DFCAC2A}"/>
              </a:ext>
            </a:extLst>
          </p:cNvPr>
          <p:cNvGrpSpPr/>
          <p:nvPr/>
        </p:nvGrpSpPr>
        <p:grpSpPr>
          <a:xfrm>
            <a:off x="4893653" y="7450968"/>
            <a:ext cx="4326547" cy="1273932"/>
            <a:chOff x="1786299" y="4958902"/>
            <a:chExt cx="6666824" cy="13212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A064F914-3696-3681-6154-1142A2507AD6}"/>
                </a:ext>
              </a:extLst>
            </p:cNvPr>
            <p:cNvSpPr/>
            <p:nvPr/>
          </p:nvSpPr>
          <p:spPr>
            <a:xfrm>
              <a:off x="1786299" y="4958902"/>
              <a:ext cx="613574" cy="477885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22EB9631-97E6-19C1-A384-374FC7BD40CA}"/>
                </a:ext>
              </a:extLst>
            </p:cNvPr>
            <p:cNvSpPr txBox="1"/>
            <p:nvPr/>
          </p:nvSpPr>
          <p:spPr>
            <a:xfrm>
              <a:off x="2283163" y="5035240"/>
              <a:ext cx="6169960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Sử dụng đất nặn tạo nền phù điêu lên bìa các- tông theo hình đã vẽ.</a:t>
              </a:r>
              <a:endParaRPr lang="en-US" sz="24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6804538B-B991-D96C-125C-F163C887A21A}"/>
              </a:ext>
            </a:extLst>
          </p:cNvPr>
          <p:cNvGrpSpPr/>
          <p:nvPr/>
        </p:nvGrpSpPr>
        <p:grpSpPr>
          <a:xfrm>
            <a:off x="9179109" y="7450968"/>
            <a:ext cx="4617612" cy="904600"/>
            <a:chOff x="1786299" y="4958902"/>
            <a:chExt cx="4811545" cy="93820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A5CA3AB-B35A-4E0D-33DA-C57CFA1064A8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15BCABC-1B38-B497-11B7-E66CA746E4D0}"/>
                </a:ext>
              </a:extLst>
            </p:cNvPr>
            <p:cNvSpPr txBox="1"/>
            <p:nvPr/>
          </p:nvSpPr>
          <p:spPr>
            <a:xfrm>
              <a:off x="2243498" y="5035240"/>
              <a:ext cx="4354346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hình động vật gắn lên nền phù điêu.</a:t>
              </a:r>
              <a:endParaRPr lang="en-US" sz="2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50B7EC7-BD58-7270-D9E8-90BAE7C8AEDA}"/>
              </a:ext>
            </a:extLst>
          </p:cNvPr>
          <p:cNvGrpSpPr/>
          <p:nvPr/>
        </p:nvGrpSpPr>
        <p:grpSpPr>
          <a:xfrm>
            <a:off x="744206" y="7450968"/>
            <a:ext cx="4237526" cy="904600"/>
            <a:chOff x="1786299" y="4958902"/>
            <a:chExt cx="6235311" cy="93820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D826CD27-3021-D078-66BF-151B5FAA17E7}"/>
                </a:ext>
              </a:extLst>
            </p:cNvPr>
            <p:cNvSpPr/>
            <p:nvPr/>
          </p:nvSpPr>
          <p:spPr>
            <a:xfrm>
              <a:off x="1786299" y="4958902"/>
              <a:ext cx="571202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3EBE6E4B-C3E5-97D0-AEB9-D42BBC1062DA}"/>
                </a:ext>
              </a:extLst>
            </p:cNvPr>
            <p:cNvSpPr txBox="1"/>
            <p:nvPr/>
          </p:nvSpPr>
          <p:spPr>
            <a:xfrm>
              <a:off x="2373105" y="5035240"/>
              <a:ext cx="5648505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bức tranh trên giấy.</a:t>
              </a:r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F693D66-6813-A8FC-F75C-47300975D65B}"/>
              </a:ext>
            </a:extLst>
          </p:cNvPr>
          <p:cNvGrpSpPr/>
          <p:nvPr/>
        </p:nvGrpSpPr>
        <p:grpSpPr>
          <a:xfrm>
            <a:off x="13617429" y="7450968"/>
            <a:ext cx="4138990" cy="904600"/>
            <a:chOff x="1786299" y="4958902"/>
            <a:chExt cx="4312821" cy="9382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A4154CF6-6303-286A-AD86-FB01AB1F12B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A40C77CB-30D7-ADBF-0769-5D425E34D6E2}"/>
                </a:ext>
              </a:extLst>
            </p:cNvPr>
            <p:cNvSpPr txBox="1"/>
            <p:nvPr/>
          </p:nvSpPr>
          <p:spPr>
            <a:xfrm>
              <a:off x="2243498" y="5035240"/>
              <a:ext cx="3855622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thêm cản vật, chi tiết, hoàn thiện sản phẩm.</a:t>
              </a:r>
              <a:endParaRPr lang="en-US" sz="2400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7ABEE75-C8E9-81E0-B25E-70D9CE1434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3640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76399" y="3412331"/>
            <a:ext cx="14935201" cy="2874169"/>
          </a:xfrm>
          <a:custGeom>
            <a:avLst/>
            <a:gdLst/>
            <a:ahLst/>
            <a:cxnLst/>
            <a:rect l="l" t="t" r="r" b="b"/>
            <a:pathLst>
              <a:path w="13014469" h="5264107">
                <a:moveTo>
                  <a:pt x="0" y="0"/>
                </a:moveTo>
                <a:lnTo>
                  <a:pt x="13014470" y="0"/>
                </a:lnTo>
                <a:lnTo>
                  <a:pt x="13014470" y="5264108"/>
                </a:lnTo>
                <a:lnTo>
                  <a:pt x="0" y="52641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876800" y="8576642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914400" y="872490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590800" y="4050481"/>
            <a:ext cx="13487400" cy="1397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ea typeface="Calibri" panose="020F0502020204030204" pitchFamily="34" charset="0"/>
              </a:rPr>
              <a:t>Kết hợp các hình khối với vị trí và độ nổi khác nhau trên mặt phẳng có thể diễn tả được không gian xa, gần trong tác phẩm phù điêu..</a:t>
            </a:r>
            <a:endParaRPr lang="en-US" sz="3200" b="1" dirty="0">
              <a:ea typeface="Calibri" panose="020F050202020403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05200" y="1214464"/>
            <a:ext cx="10770680" cy="1566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58"/>
              </a:lnSpc>
            </a:pPr>
            <a:r>
              <a:rPr lang="vi-VN" sz="9184" dirty="0">
                <a:solidFill>
                  <a:srgbClr val="000000"/>
                </a:solidFill>
              </a:rPr>
              <a:t>Em nhớ nhé</a:t>
            </a:r>
            <a:endParaRPr lang="en-US" sz="9184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DC1151-7658-A738-842E-A83ABF51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592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539741" y="7089988"/>
            <a:ext cx="8430861" cy="4336624"/>
          </a:xfrm>
          <a:custGeom>
            <a:avLst/>
            <a:gdLst/>
            <a:ahLst/>
            <a:cxnLst/>
            <a:rect l="l" t="t" r="r" b="b"/>
            <a:pathLst>
              <a:path w="8430861" h="4336624">
                <a:moveTo>
                  <a:pt x="0" y="0"/>
                </a:moveTo>
                <a:lnTo>
                  <a:pt x="8430861" y="0"/>
                </a:lnTo>
                <a:lnTo>
                  <a:pt x="8430861" y="4336624"/>
                </a:lnTo>
                <a:lnTo>
                  <a:pt x="0" y="433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677268" y="7383797"/>
            <a:ext cx="7288470" cy="3749007"/>
          </a:xfrm>
          <a:custGeom>
            <a:avLst/>
            <a:gdLst/>
            <a:ahLst/>
            <a:cxnLst/>
            <a:rect l="l" t="t" r="r" b="b"/>
            <a:pathLst>
              <a:path w="7288470" h="3749007">
                <a:moveTo>
                  <a:pt x="0" y="0"/>
                </a:moveTo>
                <a:lnTo>
                  <a:pt x="7288470" y="0"/>
                </a:lnTo>
                <a:lnTo>
                  <a:pt x="7288470" y="3749006"/>
                </a:lnTo>
                <a:lnTo>
                  <a:pt x="0" y="3749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10200" y="8141921"/>
            <a:ext cx="7864217" cy="3735503"/>
          </a:xfrm>
          <a:custGeom>
            <a:avLst/>
            <a:gdLst/>
            <a:ahLst/>
            <a:cxnLst/>
            <a:rect l="l" t="t" r="r" b="b"/>
            <a:pathLst>
              <a:path w="7864217" h="3735503">
                <a:moveTo>
                  <a:pt x="0" y="0"/>
                </a:moveTo>
                <a:lnTo>
                  <a:pt x="7864217" y="0"/>
                </a:lnTo>
                <a:lnTo>
                  <a:pt x="7864217" y="3735503"/>
                </a:lnTo>
                <a:lnTo>
                  <a:pt x="0" y="373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8639760" y="1355878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031270" y="3774852"/>
            <a:ext cx="9670551" cy="4097896"/>
          </a:xfrm>
          <a:custGeom>
            <a:avLst/>
            <a:gdLst/>
            <a:ahLst/>
            <a:cxnLst/>
            <a:rect l="l" t="t" r="r" b="b"/>
            <a:pathLst>
              <a:path w="9670551" h="4097896">
                <a:moveTo>
                  <a:pt x="0" y="0"/>
                </a:moveTo>
                <a:lnTo>
                  <a:pt x="9670551" y="0"/>
                </a:lnTo>
                <a:lnTo>
                  <a:pt x="9670551" y="4097896"/>
                </a:lnTo>
                <a:lnTo>
                  <a:pt x="0" y="4097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75598" y="7383797"/>
            <a:ext cx="1947481" cy="3122215"/>
          </a:xfrm>
          <a:custGeom>
            <a:avLst/>
            <a:gdLst/>
            <a:ahLst/>
            <a:cxnLst/>
            <a:rect l="l" t="t" r="r" b="b"/>
            <a:pathLst>
              <a:path w="1947481" h="3122215">
                <a:moveTo>
                  <a:pt x="0" y="0"/>
                </a:moveTo>
                <a:lnTo>
                  <a:pt x="1947481" y="0"/>
                </a:lnTo>
                <a:lnTo>
                  <a:pt x="1947481" y="3122214"/>
                </a:lnTo>
                <a:lnTo>
                  <a:pt x="0" y="31222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976469" flipH="1">
            <a:off x="13984769" y="7570530"/>
            <a:ext cx="7116725" cy="5301960"/>
          </a:xfrm>
          <a:custGeom>
            <a:avLst/>
            <a:gdLst/>
            <a:ahLst/>
            <a:cxnLst/>
            <a:rect l="l" t="t" r="r" b="b"/>
            <a:pathLst>
              <a:path w="7116725" h="5301960">
                <a:moveTo>
                  <a:pt x="7116726" y="0"/>
                </a:moveTo>
                <a:lnTo>
                  <a:pt x="0" y="0"/>
                </a:lnTo>
                <a:lnTo>
                  <a:pt x="0" y="5301961"/>
                </a:lnTo>
                <a:lnTo>
                  <a:pt x="7116726" y="5301961"/>
                </a:lnTo>
                <a:lnTo>
                  <a:pt x="711672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982560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057400" y="4480829"/>
            <a:ext cx="15237898" cy="1855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005CFEB-9E40-6089-045B-182A9BA3D8A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Freeform 11">
            <a:extLst>
              <a:ext uri="{FF2B5EF4-FFF2-40B4-BE49-F238E27FC236}">
                <a16:creationId xmlns:a16="http://schemas.microsoft.com/office/drawing/2014/main" xmlns="" id="{3D434F64-59DD-86BE-3E50-E9EC9507B981}"/>
              </a:ext>
            </a:extLst>
          </p:cNvPr>
          <p:cNvSpPr/>
          <p:nvPr/>
        </p:nvSpPr>
        <p:spPr>
          <a:xfrm>
            <a:off x="-426434" y="3388288"/>
            <a:ext cx="2449152" cy="370124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084455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-849086" y="8320830"/>
            <a:ext cx="16230600" cy="2874169"/>
          </a:xfrm>
          <a:custGeom>
            <a:avLst/>
            <a:gdLst/>
            <a:ahLst/>
            <a:cxnLst/>
            <a:rect l="l" t="t" r="r" b="b"/>
            <a:pathLst>
              <a:path w="16230600" h="2874169">
                <a:moveTo>
                  <a:pt x="0" y="0"/>
                </a:moveTo>
                <a:lnTo>
                  <a:pt x="16230600" y="0"/>
                </a:lnTo>
                <a:lnTo>
                  <a:pt x="16230600" y="2874169"/>
                </a:lnTo>
                <a:lnTo>
                  <a:pt x="0" y="28741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C1C35BE-D564-FE88-07C2-8178017F9A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3">
            <a:extLst>
              <a:ext uri="{FF2B5EF4-FFF2-40B4-BE49-F238E27FC236}">
                <a16:creationId xmlns:a16="http://schemas.microsoft.com/office/drawing/2014/main" xmlns="" id="{0F3F20DE-2458-4E98-553B-5DBBAD281490}"/>
              </a:ext>
            </a:extLst>
          </p:cNvPr>
          <p:cNvSpPr txBox="1"/>
          <p:nvPr/>
        </p:nvSpPr>
        <p:spPr>
          <a:xfrm>
            <a:off x="664063" y="2597157"/>
            <a:ext cx="15237898" cy="14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</a:t>
            </a:r>
            <a:endParaRPr lang="en-US" sz="54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DC6FB0D-00D3-DDE6-396A-37C2360EF9EE}"/>
              </a:ext>
            </a:extLst>
          </p:cNvPr>
          <p:cNvSpPr txBox="1"/>
          <p:nvPr/>
        </p:nvSpPr>
        <p:spPr>
          <a:xfrm>
            <a:off x="533400" y="4375071"/>
            <a:ext cx="16611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ea typeface="Calibri" panose="020F0502020204030204" pitchFamily="34" charset="0"/>
              </a:rPr>
              <a:t>Em tham khảo hình ở trang 24 trong SGK Mĩ thuật 5 để phát triển ý tưởng sáng tạo phù điêu.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ea typeface="Calibri" panose="020F0502020204030204" pitchFamily="34" charset="0"/>
              </a:rPr>
              <a:t>Em thực hành tạo phù điêu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dã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Phi</a:t>
            </a:r>
            <a:r>
              <a:rPr lang="vi-VN" sz="4000" b="1" dirty="0">
                <a:ea typeface="Calibri" panose="020F0502020204030204" pitchFamily="34" charset="0"/>
              </a:rPr>
              <a:t>.</a:t>
            </a:r>
            <a:endParaRPr lang="en-US" sz="4000" b="1" dirty="0">
              <a:ea typeface="Calibri" panose="020F0502020204030204" pitchFamily="34" charset="0"/>
            </a:endParaRPr>
          </a:p>
          <a:p>
            <a:endParaRPr lang="en-US" sz="4400" b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xmlns="" id="{19B2EB12-332C-4DCC-9746-30DD4690F9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AFD40B55-BABB-4B33-ADD3-0C23404306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2161" y="885825"/>
            <a:ext cx="8221188" cy="4109064"/>
            <a:chOff x="7807230" y="2012810"/>
            <a:chExt cx="3251252" cy="345986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C324E181-0B87-4B75-A5EC-6A4B1BD1B65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577211FB-84C1-4B06-AF95-F83D0394DC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giraffes made out of clay&#10;&#10;Description automatically generated">
            <a:extLst>
              <a:ext uri="{FF2B5EF4-FFF2-40B4-BE49-F238E27FC236}">
                <a16:creationId xmlns:a16="http://schemas.microsoft.com/office/drawing/2014/main" xmlns="" id="{2CC02E0D-37F2-F5CD-C3AB-4DA9D7D58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06" y="1129845"/>
            <a:ext cx="6674698" cy="362102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E616EDA1-F722-4C6A-AD2F-E487C7EBE6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02161" y="5317062"/>
            <a:ext cx="3977640" cy="4109064"/>
            <a:chOff x="7807230" y="2012810"/>
            <a:chExt cx="3251252" cy="34598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2B994A57-EDEF-4F7C-9FF3-8A46664686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C0D45935-877E-4620-9F00-69FFC601B3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A blue rhinoceros and baby rhino&#10;&#10;Description automatically generated">
            <a:extLst>
              <a:ext uri="{FF2B5EF4-FFF2-40B4-BE49-F238E27FC236}">
                <a16:creationId xmlns:a16="http://schemas.microsoft.com/office/drawing/2014/main" xmlns="" id="{5F5DA2DF-45C8-749A-0F25-CD595D9F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9" y="5882242"/>
            <a:ext cx="3483864" cy="297870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718BCC2B-0684-4382-A2D3-C9ADC77687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077905" y="5317062"/>
            <a:ext cx="3977640" cy="4109064"/>
            <a:chOff x="7807230" y="2012810"/>
            <a:chExt cx="3251252" cy="34598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xmlns="" id="{F67BE271-7CC8-493E-ACC7-330B8DAEC7D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xmlns="" id="{B416E226-9BF3-4654-A708-DDC3A062CF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close-up of a sculpture&#10;&#10;Description automatically generated">
            <a:extLst>
              <a:ext uri="{FF2B5EF4-FFF2-40B4-BE49-F238E27FC236}">
                <a16:creationId xmlns:a16="http://schemas.microsoft.com/office/drawing/2014/main" xmlns="" id="{DC20AF3E-99B8-BE85-A56D-991B290EB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93" y="6065145"/>
            <a:ext cx="3483864" cy="261289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B5D0BDB0-2E17-4D86-BEE1-1A1817E046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309150" y="875125"/>
            <a:ext cx="8176687" cy="8551001"/>
            <a:chOff x="7807230" y="2012810"/>
            <a:chExt cx="3251252" cy="345986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xmlns="" id="{07A4205F-B9AE-4B05-9BDE-05C46ED380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xmlns="" id="{7B833BEF-B243-4FC2-967F-3C9C2085AB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lion made out of clay&#10;&#10;Description automatically generated">
            <a:extLst>
              <a:ext uri="{FF2B5EF4-FFF2-40B4-BE49-F238E27FC236}">
                <a16:creationId xmlns:a16="http://schemas.microsoft.com/office/drawing/2014/main" xmlns="" id="{5AF3A167-4350-4BF2-C215-9DD1DA6E9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13" y="1828610"/>
            <a:ext cx="7680960" cy="6644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DBED54-C926-3029-3AD2-ADECDFD06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942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</TotalTime>
  <Words>456</Words>
  <Application>Microsoft Office PowerPoint</Application>
  <PresentationFormat>Custom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Calibri</vt:lpstr>
      <vt:lpstr>Montserrat SemiBold</vt:lpstr>
      <vt:lpstr>Montserrat ExtraBold</vt:lpstr>
      <vt:lpstr>Times New Roman</vt:lpstr>
      <vt:lpstr>Arial</vt:lpstr>
      <vt:lpstr>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45</cp:revision>
  <dcterms:created xsi:type="dcterms:W3CDTF">2006-08-16T00:00:00Z</dcterms:created>
  <dcterms:modified xsi:type="dcterms:W3CDTF">2025-05-26T01:16:15Z</dcterms:modified>
  <dc:identifier>DAF4j5_yhQ8</dc:identifier>
</cp:coreProperties>
</file>