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2" r:id="rId3"/>
    <p:sldId id="261" r:id="rId4"/>
    <p:sldId id="269" r:id="rId5"/>
    <p:sldId id="259" r:id="rId6"/>
    <p:sldId id="266" r:id="rId7"/>
    <p:sldId id="279" r:id="rId8"/>
    <p:sldId id="276" r:id="rId9"/>
    <p:sldId id="272" r:id="rId10"/>
    <p:sldId id="274" r:id="rId11"/>
    <p:sldId id="270" r:id="rId12"/>
    <p:sldId id="271" r:id="rId13"/>
    <p:sldId id="281" r:id="rId14"/>
    <p:sldId id="278" r:id="rId1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84" d="100"/>
          <a:sy n="84" d="100"/>
        </p:scale>
        <p:origin x="-966" y="26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20/08/2009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20/08/2009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20/08/2009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20/08/2009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12F953-2194-4103-93E8-DEB7F6227C24}" type="datetimeFigureOut">
              <a:rPr lang="vi-VN" smtClean="0"/>
              <a:pPr/>
              <a:t>20/08/2009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112F953-2194-4103-93E8-DEB7F6227C24}" type="datetimeFigureOut">
              <a:rPr lang="vi-VN" smtClean="0"/>
              <a:pPr/>
              <a:t>20/08/2009</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112F953-2194-4103-93E8-DEB7F6227C24}" type="datetimeFigureOut">
              <a:rPr lang="vi-VN" smtClean="0"/>
              <a:pPr/>
              <a:t>20/08/2009</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112F953-2194-4103-93E8-DEB7F6227C24}" type="datetimeFigureOut">
              <a:rPr lang="vi-VN" smtClean="0"/>
              <a:pPr/>
              <a:t>20/08/2009</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2F953-2194-4103-93E8-DEB7F6227C24}" type="datetimeFigureOut">
              <a:rPr lang="vi-VN" smtClean="0"/>
              <a:pPr/>
              <a:t>20/08/2009</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2F953-2194-4103-93E8-DEB7F6227C24}" type="datetimeFigureOut">
              <a:rPr lang="vi-VN" smtClean="0"/>
              <a:pPr/>
              <a:t>20/08/2009</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2F953-2194-4103-93E8-DEB7F6227C24}" type="datetimeFigureOut">
              <a:rPr lang="vi-VN" smtClean="0"/>
              <a:pPr/>
              <a:t>20/08/2009</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2F953-2194-4103-93E8-DEB7F6227C24}" type="datetimeFigureOut">
              <a:rPr lang="vi-VN" smtClean="0"/>
              <a:pPr/>
              <a:t>20/08/2009</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5FE07-2F27-469B-82BD-683FD54A6ED0}"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ptop binh hang\Desktop\TET2.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3" name="TextBox 2"/>
          <p:cNvSpPr txBox="1"/>
          <p:nvPr/>
        </p:nvSpPr>
        <p:spPr>
          <a:xfrm>
            <a:off x="1981200" y="914400"/>
            <a:ext cx="5181600" cy="461665"/>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3</a:t>
            </a:r>
          </a:p>
        </p:txBody>
      </p:sp>
      <p:pic>
        <p:nvPicPr>
          <p:cNvPr id="4" name="Picture 2"/>
          <p:cNvPicPr>
            <a:picLocks noChangeAspect="1" noChangeArrowheads="1"/>
          </p:cNvPicPr>
          <p:nvPr/>
        </p:nvPicPr>
        <p:blipFill>
          <a:blip r:embed="rId3" cstate="print"/>
          <a:srcRect/>
          <a:stretch>
            <a:fillRect/>
          </a:stretch>
        </p:blipFill>
        <p:spPr bwMode="auto">
          <a:xfrm>
            <a:off x="1371600" y="2286000"/>
            <a:ext cx="4114800" cy="26452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p:cNvSpPr/>
          <p:nvPr/>
        </p:nvSpPr>
        <p:spPr>
          <a:xfrm>
            <a:off x="1371600" y="1371600"/>
            <a:ext cx="6494277" cy="646331"/>
          </a:xfrm>
          <a:prstGeom prst="rect">
            <a:avLst/>
          </a:prstGeom>
          <a:noFill/>
        </p:spPr>
        <p:txBody>
          <a:bodyPr wrap="none" lIns="91440" tIns="45720" rIns="91440" bIns="45720">
            <a:spAutoFit/>
          </a:bodyPr>
          <a:lstStyle/>
          <a:p>
            <a:pPr algn="ctr"/>
            <a:r>
              <a:rPr lang="en-US" sz="36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NGÀY</a:t>
            </a: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TẾT</a:t>
            </a: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TRONG</a:t>
            </a: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GIA</a:t>
            </a: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ĐÌNH</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52400"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609600"/>
            <a:ext cx="8229600" cy="4525963"/>
          </a:xfrm>
        </p:spPr>
        <p:txBody>
          <a:bodyPr/>
          <a:lstStyle/>
          <a:p>
            <a:pPr algn="ctr">
              <a:buNone/>
            </a:pPr>
            <a:endParaRPr lang="en-US" sz="2000" b="1" i="1" dirty="0" smtClean="0">
              <a:solidFill>
                <a:schemeClr val="bg1"/>
              </a:solidFill>
              <a:latin typeface="Times New Roman" pitchFamily="18" charset="0"/>
              <a:cs typeface="Times New Roman" pitchFamily="18" charset="0"/>
            </a:endParaRPr>
          </a:p>
          <a:p>
            <a:pPr algn="ctr">
              <a:buNone/>
            </a:pPr>
            <a:endParaRPr lang="en-US" sz="1800" b="1" i="1" dirty="0" smtClean="0">
              <a:solidFill>
                <a:schemeClr val="bg1"/>
              </a:solidFill>
              <a:latin typeface="Times New Roman" pitchFamily="18" charset="0"/>
              <a:cs typeface="Times New Roman" pitchFamily="18" charset="0"/>
            </a:endParaRPr>
          </a:p>
          <a:p>
            <a:pPr algn="ctr">
              <a:buNone/>
            </a:pPr>
            <a:r>
              <a:rPr lang="en-US" sz="1800" b="1" i="1" dirty="0" err="1" smtClean="0">
                <a:solidFill>
                  <a:schemeClr val="bg1"/>
                </a:solidFill>
                <a:latin typeface="Times New Roman" pitchFamily="18" charset="0"/>
                <a:cs typeface="Times New Roman" pitchFamily="18" charset="0"/>
              </a:rPr>
              <a:t>TRANH</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THAM</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KHẢO</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pic>
        <p:nvPicPr>
          <p:cNvPr id="9" name="Picture 2"/>
          <p:cNvPicPr>
            <a:picLocks noChangeAspect="1" noChangeArrowheads="1"/>
          </p:cNvPicPr>
          <p:nvPr/>
        </p:nvPicPr>
        <p:blipFill>
          <a:blip r:embed="rId3" cstate="print"/>
          <a:srcRect/>
          <a:stretch>
            <a:fillRect/>
          </a:stretch>
        </p:blipFill>
        <p:spPr bwMode="auto">
          <a:xfrm>
            <a:off x="762000" y="1828800"/>
            <a:ext cx="2294037"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3"/>
          <p:cNvPicPr>
            <a:picLocks noChangeAspect="1" noChangeArrowheads="1"/>
          </p:cNvPicPr>
          <p:nvPr/>
        </p:nvPicPr>
        <p:blipFill>
          <a:blip r:embed="rId4" cstate="print"/>
          <a:srcRect/>
          <a:stretch>
            <a:fillRect/>
          </a:stretch>
        </p:blipFill>
        <p:spPr bwMode="auto">
          <a:xfrm>
            <a:off x="3352800" y="2209800"/>
            <a:ext cx="3013526"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685800" y="2286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2000" b="1" i="1" dirty="0" smtClean="0">
              <a:solidFill>
                <a:schemeClr val="bg1"/>
              </a:solidFill>
              <a:latin typeface="Times New Roman" pitchFamily="18" charset="0"/>
              <a:cs typeface="Times New Roman" pitchFamily="18" charset="0"/>
            </a:endParaRPr>
          </a:p>
          <a:p>
            <a:pPr algn="ctr">
              <a:buNone/>
            </a:pP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4: </a:t>
            </a:r>
            <a:r>
              <a:rPr lang="fr-FR" sz="1800" b="1" dirty="0" err="1" smtClean="0">
                <a:solidFill>
                  <a:schemeClr val="bg1"/>
                </a:solidFill>
                <a:latin typeface="Times New Roman" pitchFamily="18" charset="0"/>
                <a:cs typeface="Times New Roman" pitchFamily="18" charset="0"/>
              </a:rPr>
              <a:t>PHÂN</a:t>
            </a:r>
            <a:r>
              <a:rPr lang="fr-FR" sz="1800" b="1" dirty="0" smtClean="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TÍCH</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ĐÁNH</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GIÁ</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1219200" y="22098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1524000" y="1828800"/>
            <a:ext cx="533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000" b="1" dirty="0" smtClean="0">
                <a:solidFill>
                  <a:srgbClr val="FFFF00"/>
                </a:solidFill>
                <a:latin typeface="Times New Roman" pitchFamily="18" charset="0"/>
                <a:cs typeface="Times New Roman" pitchFamily="18" charset="0"/>
              </a:rPr>
              <a:t>           </a:t>
            </a:r>
            <a:r>
              <a:rPr lang="fr-FR" sz="2000" b="1" dirty="0" err="1" smtClean="0">
                <a:solidFill>
                  <a:srgbClr val="FFFF00"/>
                </a:solidFill>
                <a:latin typeface="Times New Roman" pitchFamily="18" charset="0"/>
                <a:cs typeface="Times New Roman" pitchFamily="18" charset="0"/>
              </a:rPr>
              <a:t>Trưng</a:t>
            </a:r>
            <a:r>
              <a:rPr lang="fr-FR" sz="2000" b="1" dirty="0" smtClean="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bày</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sản</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phẩm</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và</a:t>
            </a:r>
            <a:r>
              <a:rPr lang="fr-FR" sz="2000" b="1" dirty="0">
                <a:solidFill>
                  <a:srgbClr val="FFFF00"/>
                </a:solidFill>
                <a:latin typeface="Times New Roman" pitchFamily="18" charset="0"/>
                <a:cs typeface="Times New Roman" pitchFamily="18" charset="0"/>
              </a:rPr>
              <a:t> chia </a:t>
            </a:r>
            <a:r>
              <a:rPr lang="fr-FR" sz="2000" b="1" dirty="0" err="1">
                <a:solidFill>
                  <a:srgbClr val="FFFF00"/>
                </a:solidFill>
                <a:latin typeface="Times New Roman" pitchFamily="18" charset="0"/>
                <a:cs typeface="Times New Roman" pitchFamily="18" charset="0"/>
              </a:rPr>
              <a:t>sẻ</a:t>
            </a:r>
            <a:endParaRPr lang="vi-VN" sz="2000" dirty="0">
              <a:solidFill>
                <a:srgbClr val="FFFF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Times New Roman" pitchFamily="18" charset="0"/>
              <a:cs typeface="Times New Roman" pitchFamily="18" charset="0"/>
            </a:endParaRPr>
          </a:p>
        </p:txBody>
      </p:sp>
      <p:sp>
        <p:nvSpPr>
          <p:cNvPr id="31745" name="Rectangle 1"/>
          <p:cNvSpPr>
            <a:spLocks noChangeArrowheads="1"/>
          </p:cNvSpPr>
          <p:nvPr/>
        </p:nvSpPr>
        <p:spPr bwMode="auto">
          <a:xfrm>
            <a:off x="1447800" y="2743200"/>
            <a:ext cx="50292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Tranh</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vẽ</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em yêu thích</a:t>
            </a:r>
            <a:endParaRPr kumimoji="0" lang="vi-VN"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Cách sắp xếp nhóm chính, phụ trong bài vẽ</a:t>
            </a:r>
            <a:endParaRPr kumimoji="0" lang="vi-VN"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vi-VN"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Màu sắc trong tranh</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 Ý tưởng điều chỉnh</a:t>
            </a:r>
            <a:r>
              <a:rPr kumimoji="0" lang="vi-VN" sz="2000" b="0" i="0" u="none" strike="noStrike" cap="none" normalizeH="0" baseline="0" dirty="0" smtClean="0">
                <a:ln>
                  <a:noFill/>
                </a:ln>
                <a:solidFill>
                  <a:schemeClr val="bg1"/>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1800" b="1" i="1" dirty="0" smtClean="0">
              <a:solidFill>
                <a:schemeClr val="bg1"/>
              </a:solidFill>
              <a:latin typeface="Times New Roman" pitchFamily="18" charset="0"/>
              <a:cs typeface="Times New Roman" pitchFamily="18" charset="0"/>
            </a:endParaRPr>
          </a:p>
          <a:p>
            <a:pPr>
              <a:buNone/>
            </a:pP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5: </a:t>
            </a:r>
            <a:r>
              <a:rPr lang="fr-FR" sz="1800" b="1" dirty="0" err="1" smtClean="0">
                <a:solidFill>
                  <a:schemeClr val="bg1"/>
                </a:solidFill>
                <a:latin typeface="Times New Roman" pitchFamily="18" charset="0"/>
                <a:cs typeface="Times New Roman" pitchFamily="18" charset="0"/>
              </a:rPr>
              <a:t>VẬN</a:t>
            </a:r>
            <a:r>
              <a:rPr lang="fr-FR" sz="1800" b="1" dirty="0" smtClean="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DỤNG</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PHÁT</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TRIỂN</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990600" y="1524000"/>
            <a:ext cx="53340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dirty="0" err="1">
                <a:solidFill>
                  <a:srgbClr val="FFFF00"/>
                </a:solidFill>
                <a:latin typeface="Times New Roman" pitchFamily="18" charset="0"/>
                <a:cs typeface="Times New Roman" pitchFamily="18" charset="0"/>
              </a:rPr>
              <a:t>Tìm</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hiểu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màu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sắc</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trong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trang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trí</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Tết</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của</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Việt</a:t>
            </a:r>
            <a:r>
              <a:rPr lang="en-US" b="1" dirty="0">
                <a:solidFill>
                  <a:srgbClr val="FFFF00"/>
                </a:solidFill>
                <a:latin typeface="Times New Roman" pitchFamily="18" charset="0"/>
                <a:cs typeface="Times New Roman" pitchFamily="18" charset="0"/>
              </a:rPr>
              <a:t> Nam.</a:t>
            </a:r>
            <a:endParaRPr lang="vi-VN" dirty="0">
              <a:solidFill>
                <a:srgbClr val="FFFF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mj-lt"/>
              <a:cs typeface="Arial" pitchFamily="34" charset="0"/>
            </a:endParaRPr>
          </a:p>
        </p:txBody>
      </p:sp>
      <p:pic>
        <p:nvPicPr>
          <p:cNvPr id="8" name="Picture 2"/>
          <p:cNvPicPr>
            <a:picLocks noChangeAspect="1" noChangeArrowheads="1"/>
          </p:cNvPicPr>
          <p:nvPr/>
        </p:nvPicPr>
        <p:blipFill>
          <a:blip r:embed="rId3" cstate="print"/>
          <a:srcRect/>
          <a:stretch>
            <a:fillRect/>
          </a:stretch>
        </p:blipFill>
        <p:spPr bwMode="auto">
          <a:xfrm>
            <a:off x="685800" y="2057400"/>
            <a:ext cx="2740751" cy="1828799"/>
          </a:xfrm>
          <a:prstGeom prst="rect">
            <a:avLst/>
          </a:prstGeom>
          <a:noFill/>
          <a:ln w="9525">
            <a:noFill/>
            <a:miter lim="800000"/>
            <a:headEnd/>
            <a:tailEnd/>
          </a:ln>
          <a:effectLst/>
        </p:spPr>
      </p:pic>
      <p:pic>
        <p:nvPicPr>
          <p:cNvPr id="30721" name="Picture 1"/>
          <p:cNvPicPr>
            <a:picLocks noChangeAspect="1" noChangeArrowheads="1"/>
          </p:cNvPicPr>
          <p:nvPr/>
        </p:nvPicPr>
        <p:blipFill>
          <a:blip r:embed="rId4" cstate="print"/>
          <a:srcRect/>
          <a:stretch>
            <a:fillRect/>
          </a:stretch>
        </p:blipFill>
        <p:spPr bwMode="auto">
          <a:xfrm>
            <a:off x="3657600" y="2057400"/>
            <a:ext cx="2743200" cy="18292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1800" b="1" i="1" dirty="0" smtClean="0">
              <a:solidFill>
                <a:schemeClr val="bg1"/>
              </a:solidFill>
              <a:latin typeface="Times New Roman" pitchFamily="18" charset="0"/>
              <a:cs typeface="Times New Roman" pitchFamily="18" charset="0"/>
            </a:endParaRPr>
          </a:p>
          <a:p>
            <a:pPr>
              <a:buNone/>
            </a:pP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5: </a:t>
            </a:r>
            <a:r>
              <a:rPr lang="fr-FR" sz="1800" b="1" dirty="0" err="1" smtClean="0">
                <a:solidFill>
                  <a:schemeClr val="bg1"/>
                </a:solidFill>
                <a:latin typeface="Times New Roman" pitchFamily="18" charset="0"/>
                <a:cs typeface="Times New Roman" pitchFamily="18" charset="0"/>
              </a:rPr>
              <a:t>VẬN</a:t>
            </a:r>
            <a:r>
              <a:rPr lang="fr-FR" sz="1800" b="1" dirty="0" smtClean="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DỤNG</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PHÁT</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TRIỂN</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990600" y="1685092"/>
            <a:ext cx="53340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dirty="0" err="1">
                <a:solidFill>
                  <a:srgbClr val="FFFF00"/>
                </a:solidFill>
                <a:latin typeface="Times New Roman" pitchFamily="18" charset="0"/>
                <a:cs typeface="Times New Roman" pitchFamily="18" charset="0"/>
              </a:rPr>
              <a:t>Tìm</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hiểu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màu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sắc</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trong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trang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trí</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Tết</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của</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Việt</a:t>
            </a:r>
            <a:r>
              <a:rPr lang="en-US" b="1" dirty="0">
                <a:solidFill>
                  <a:srgbClr val="FFFF00"/>
                </a:solidFill>
                <a:latin typeface="Times New Roman" pitchFamily="18" charset="0"/>
                <a:cs typeface="Times New Roman" pitchFamily="18" charset="0"/>
              </a:rPr>
              <a:t> Nam.</a:t>
            </a:r>
            <a:endParaRPr lang="vi-VN" dirty="0">
              <a:solidFill>
                <a:srgbClr val="FFFF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mj-lt"/>
              <a:cs typeface="Arial" pitchFamily="34" charset="0"/>
            </a:endParaRPr>
          </a:p>
        </p:txBody>
      </p:sp>
      <p:sp>
        <p:nvSpPr>
          <p:cNvPr id="9" name="TextBox 8"/>
          <p:cNvSpPr txBox="1"/>
          <p:nvPr/>
        </p:nvSpPr>
        <p:spPr>
          <a:xfrm>
            <a:off x="1447800" y="2514600"/>
            <a:ext cx="4572000" cy="369332"/>
          </a:xfrm>
          <a:prstGeom prst="rect">
            <a:avLst/>
          </a:prstGeom>
          <a:noFill/>
        </p:spPr>
        <p:txBody>
          <a:bodyPr wrap="square" rtlCol="0">
            <a:spAutoFit/>
          </a:bodyPr>
          <a:lstStyle/>
          <a:p>
            <a:endParaRPr lang="vi-VN" dirty="0"/>
          </a:p>
        </p:txBody>
      </p:sp>
      <p:sp>
        <p:nvSpPr>
          <p:cNvPr id="10" name="TextBox 9"/>
          <p:cNvSpPr txBox="1"/>
          <p:nvPr/>
        </p:nvSpPr>
        <p:spPr>
          <a:xfrm>
            <a:off x="1066800" y="2667000"/>
            <a:ext cx="4953000" cy="2031325"/>
          </a:xfrm>
          <a:prstGeom prst="rect">
            <a:avLst/>
          </a:prstGeom>
          <a:noFill/>
        </p:spPr>
        <p:txBody>
          <a:bodyPr wrap="square" rtlCol="0">
            <a:spAutoFit/>
          </a:bodyPr>
          <a:lstStyle/>
          <a:p>
            <a:r>
              <a:rPr lang="vi-VN" b="1" dirty="0" smtClean="0">
                <a:solidFill>
                  <a:srgbClr val="FFFF00"/>
                </a:solidFill>
                <a:latin typeface="+mj-lt"/>
              </a:rPr>
              <a:t>*</a:t>
            </a:r>
            <a:r>
              <a:rPr lang="vi-VN" b="1" u="sng" dirty="0" smtClean="0">
                <a:solidFill>
                  <a:srgbClr val="FFFF00"/>
                </a:solidFill>
                <a:latin typeface="+mj-lt"/>
              </a:rPr>
              <a:t>Ghi nhớ</a:t>
            </a:r>
            <a:r>
              <a:rPr lang="vi-VN" dirty="0" smtClean="0">
                <a:solidFill>
                  <a:srgbClr val="FFFF00"/>
                </a:solidFill>
                <a:latin typeface="+mj-lt"/>
              </a:rPr>
              <a:t>: </a:t>
            </a:r>
            <a:r>
              <a:rPr lang="vi-VN" b="1" i="1" dirty="0" smtClean="0">
                <a:solidFill>
                  <a:srgbClr val="FFFF00"/>
                </a:solidFill>
                <a:latin typeface="+mj-lt"/>
              </a:rPr>
              <a:t>Trang trí nhà cửa, đường làng, ngõ phố,… đón Tết là một phong tục truyền thống tốt đẹp của dân tộc Việt Nam. Người Việt thường chọn các màu sắc rực rỡ như vàng, đỏ, cam để trang trí trong dịp Tết tạo không khí vui tươi, hứng khởi, thể hiện mong ước năm mới may mắn, thành công</a:t>
            </a:r>
            <a:endParaRPr lang="vi-VN" dirty="0">
              <a:solidFill>
                <a:srgbClr val="FFFF00"/>
              </a:solidFill>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ptop binh hang\Desktop\TET2.jpg"/>
          <p:cNvPicPr>
            <a:picLocks noChangeAspect="1" noChangeArrowheads="1"/>
          </p:cNvPicPr>
          <p:nvPr/>
        </p:nvPicPr>
        <p:blipFill>
          <a:blip r:embed="rId2"/>
          <a:srcRect/>
          <a:stretch>
            <a:fillRect/>
          </a:stretch>
        </p:blipFill>
        <p:spPr bwMode="auto">
          <a:xfrm>
            <a:off x="228600" y="228600"/>
            <a:ext cx="9144000" cy="6858001"/>
          </a:xfrm>
          <a:prstGeom prst="rect">
            <a:avLst/>
          </a:prstGeom>
          <a:noFill/>
        </p:spPr>
      </p:pic>
      <p:sp>
        <p:nvSpPr>
          <p:cNvPr id="3" name="Rectangle 2"/>
          <p:cNvSpPr/>
          <p:nvPr/>
        </p:nvSpPr>
        <p:spPr>
          <a:xfrm>
            <a:off x="2286000" y="3036585"/>
            <a:ext cx="4572000" cy="752385"/>
          </a:xfrm>
          <a:prstGeom prst="rect">
            <a:avLst/>
          </a:prstGeom>
        </p:spPr>
        <p:txBody>
          <a:bodyPr>
            <a:spAutoFit/>
          </a:bodyPr>
          <a:lstStyle/>
          <a:p>
            <a:pPr algn="just">
              <a:lnSpc>
                <a:spcPts val="2715"/>
              </a:lnSpc>
            </a:pPr>
            <a:r>
              <a:rPr lang="en-US" spc="116" dirty="0" err="1" smtClean="0">
                <a:solidFill>
                  <a:schemeClr val="tx2">
                    <a:lumMod val="50000"/>
                  </a:schemeClr>
                </a:solidFill>
                <a:latin typeface="Times New Roman" pitchFamily="18" charset="0"/>
                <a:cs typeface="Times New Roman" pitchFamily="18" charset="0"/>
              </a:rPr>
              <a:t>Nhắc</a:t>
            </a:r>
            <a:r>
              <a:rPr lang="en-US" spc="116" dirty="0" smtClean="0">
                <a:solidFill>
                  <a:schemeClr val="tx2">
                    <a:lumMod val="50000"/>
                  </a:schemeClr>
                </a:solidFill>
                <a:latin typeface="Times New Roman" pitchFamily="18" charset="0"/>
                <a:cs typeface="Times New Roman" pitchFamily="18" charset="0"/>
              </a:rPr>
              <a:t> HS </a:t>
            </a:r>
            <a:r>
              <a:rPr lang="en-US" spc="116" dirty="0" err="1" smtClean="0">
                <a:solidFill>
                  <a:schemeClr val="tx2">
                    <a:lumMod val="50000"/>
                  </a:schemeClr>
                </a:solidFill>
                <a:latin typeface="Times New Roman" pitchFamily="18" charset="0"/>
                <a:cs typeface="Times New Roman" pitchFamily="18" charset="0"/>
              </a:rPr>
              <a:t>nội</a:t>
            </a:r>
            <a:r>
              <a:rPr lang="en-US" spc="116" dirty="0" smtClean="0">
                <a:solidFill>
                  <a:schemeClr val="tx2">
                    <a:lumMod val="50000"/>
                  </a:schemeClr>
                </a:solidFill>
                <a:latin typeface="Times New Roman" pitchFamily="18" charset="0"/>
                <a:cs typeface="Times New Roman" pitchFamily="18" charset="0"/>
              </a:rPr>
              <a:t> dung </a:t>
            </a:r>
            <a:r>
              <a:rPr lang="en-US" spc="116" dirty="0" err="1" smtClean="0">
                <a:solidFill>
                  <a:schemeClr val="tx2">
                    <a:lumMod val="50000"/>
                  </a:schemeClr>
                </a:solidFill>
                <a:latin typeface="Times New Roman" pitchFamily="18" charset="0"/>
                <a:cs typeface="Times New Roman" pitchFamily="18" charset="0"/>
              </a:rPr>
              <a:t>hoạt</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động</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và</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chuẩn</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bị</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vật</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liệu</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cho</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bài</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học</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sau</a:t>
            </a:r>
            <a:r>
              <a:rPr lang="en-US" spc="116" dirty="0" smtClean="0">
                <a:solidFill>
                  <a:srgbClr val="272727"/>
                </a:solidFill>
                <a:latin typeface="Times New Roman" pitchFamily="18" charset="0"/>
                <a:cs typeface="Times New Roman" pitchFamily="18" charset="0"/>
              </a:rPr>
              <a:t>.</a:t>
            </a:r>
            <a:endParaRPr lang="en-US" spc="116" dirty="0">
              <a:solidFill>
                <a:srgbClr val="272727"/>
              </a:solidFill>
              <a:latin typeface="Times New Roman" pitchFamily="18" charset="0"/>
              <a:cs typeface="Times New Roman" pitchFamily="18" charset="0"/>
            </a:endParaRPr>
          </a:p>
        </p:txBody>
      </p:sp>
      <p:sp>
        <p:nvSpPr>
          <p:cNvPr id="4" name="TextBox 3"/>
          <p:cNvSpPr txBox="1"/>
          <p:nvPr/>
        </p:nvSpPr>
        <p:spPr>
          <a:xfrm>
            <a:off x="2819400" y="2286000"/>
            <a:ext cx="3276600" cy="461665"/>
          </a:xfrm>
          <a:prstGeom prst="rect">
            <a:avLst/>
          </a:prstGeom>
          <a:noFill/>
        </p:spPr>
        <p:txBody>
          <a:bodyPr wrap="square" rtlCol="0">
            <a:spAutoFit/>
          </a:bodyPr>
          <a:lstStyle/>
          <a:p>
            <a:r>
              <a:rPr lang="en-US" sz="2400" b="1" i="1" dirty="0" err="1" smtClean="0">
                <a:solidFill>
                  <a:schemeClr val="tx2">
                    <a:lumMod val="75000"/>
                  </a:schemeClr>
                </a:solidFill>
                <a:latin typeface="Times New Roman" pitchFamily="18" charset="0"/>
                <a:cs typeface="Times New Roman" pitchFamily="18" charset="0"/>
              </a:rPr>
              <a:t>CỦNG</a:t>
            </a:r>
            <a:r>
              <a:rPr lang="en-US" sz="2400" b="1" i="1" dirty="0" smtClean="0">
                <a:solidFill>
                  <a:schemeClr val="tx2">
                    <a:lumMod val="75000"/>
                  </a:schemeClr>
                </a:solidFill>
                <a:latin typeface="Times New Roman" pitchFamily="18" charset="0"/>
                <a:cs typeface="Times New Roman" pitchFamily="18" charset="0"/>
              </a:rPr>
              <a:t> </a:t>
            </a:r>
            <a:r>
              <a:rPr lang="en-US" sz="2400" b="1" i="1" dirty="0" err="1" smtClean="0">
                <a:solidFill>
                  <a:schemeClr val="tx2">
                    <a:lumMod val="75000"/>
                  </a:schemeClr>
                </a:solidFill>
                <a:latin typeface="Times New Roman" pitchFamily="18" charset="0"/>
                <a:cs typeface="Times New Roman" pitchFamily="18" charset="0"/>
              </a:rPr>
              <a:t>CỐ</a:t>
            </a:r>
            <a:r>
              <a:rPr lang="en-US" sz="2400" b="1" i="1" dirty="0" smtClean="0">
                <a:solidFill>
                  <a:schemeClr val="tx2">
                    <a:lumMod val="75000"/>
                  </a:schemeClr>
                </a:solidFill>
                <a:latin typeface="Times New Roman" pitchFamily="18" charset="0"/>
                <a:cs typeface="Times New Roman" pitchFamily="18" charset="0"/>
              </a:rPr>
              <a:t>, </a:t>
            </a:r>
            <a:r>
              <a:rPr lang="en-US" sz="2400" b="1" i="1" dirty="0" err="1" smtClean="0">
                <a:solidFill>
                  <a:schemeClr val="tx2">
                    <a:lumMod val="75000"/>
                  </a:schemeClr>
                </a:solidFill>
                <a:latin typeface="Times New Roman" pitchFamily="18" charset="0"/>
                <a:cs typeface="Times New Roman" pitchFamily="18" charset="0"/>
              </a:rPr>
              <a:t>DẶN</a:t>
            </a:r>
            <a:r>
              <a:rPr lang="en-US" sz="2400" b="1" i="1" dirty="0" smtClean="0">
                <a:solidFill>
                  <a:schemeClr val="tx2">
                    <a:lumMod val="75000"/>
                  </a:schemeClr>
                </a:solidFill>
                <a:latin typeface="Times New Roman" pitchFamily="18" charset="0"/>
                <a:cs typeface="Times New Roman" pitchFamily="18" charset="0"/>
              </a:rPr>
              <a:t> </a:t>
            </a:r>
            <a:r>
              <a:rPr lang="en-US" sz="2400" b="1" i="1" dirty="0" err="1" smtClean="0">
                <a:solidFill>
                  <a:schemeClr val="tx2">
                    <a:lumMod val="75000"/>
                  </a:schemeClr>
                </a:solidFill>
                <a:latin typeface="Times New Roman" pitchFamily="18" charset="0"/>
                <a:cs typeface="Times New Roman" pitchFamily="18" charset="0"/>
              </a:rPr>
              <a:t>DÒ</a:t>
            </a:r>
            <a:endParaRPr lang="vi-VN" sz="2400" b="1" i="1" dirty="0">
              <a:solidFill>
                <a:schemeClr val="tx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884237"/>
            <a:ext cx="8229600" cy="4525963"/>
          </a:xfrm>
        </p:spPr>
        <p:txBody>
          <a:bodyPr/>
          <a:lstStyle/>
          <a:p>
            <a:pPr>
              <a:buNone/>
            </a:pPr>
            <a:r>
              <a:rPr lang="en-US" dirty="0"/>
              <a:t>	</a:t>
            </a:r>
            <a:r>
              <a:rPr lang="en-US" dirty="0" smtClean="0"/>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smtClean="0">
                <a:solidFill>
                  <a:schemeClr val="bg1"/>
                </a:solidFill>
                <a:latin typeface="Times New Roman" pitchFamily="18" charset="0"/>
                <a:cs typeface="Times New Roman" pitchFamily="18" charset="0"/>
              </a:rPr>
              <a:t> 1 :</a:t>
            </a:r>
            <a:r>
              <a:rPr lang="en-US" sz="1800" b="1" dirty="0" smtClean="0">
                <a:solidFill>
                  <a:schemeClr val="bg1"/>
                </a:solidFill>
                <a:latin typeface="Times New Roman" pitchFamily="18" charset="0"/>
                <a:cs typeface="Times New Roman" pitchFamily="18" charset="0"/>
              </a:rPr>
              <a:t>   </a:t>
            </a:r>
            <a:r>
              <a:rPr lang="en-US"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KHÁM</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PHÁ</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4098" name="Rectangle 2"/>
          <p:cNvSpPr>
            <a:spLocks noChangeArrowheads="1"/>
          </p:cNvSpPr>
          <p:nvPr/>
        </p:nvSpPr>
        <p:spPr bwMode="auto">
          <a:xfrm>
            <a:off x="0" y="1676400"/>
            <a:ext cx="9144000" cy="22775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vi-VN" sz="1400" b="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lang="vi-VN" sz="2000" b="1" dirty="0" smtClean="0">
                <a:solidFill>
                  <a:srgbClr val="FFFF00"/>
                </a:solidFill>
                <a:latin typeface="+mj-lt"/>
              </a:rPr>
              <a:t>Khám </a:t>
            </a:r>
            <a:r>
              <a:rPr lang="vi-VN" sz="2000" b="1" dirty="0">
                <a:solidFill>
                  <a:srgbClr val="FFFF00"/>
                </a:solidFill>
                <a:latin typeface="+mj-lt"/>
              </a:rPr>
              <a:t>phá các hoạt động trong dịp Tết.</a:t>
            </a:r>
            <a:endParaRPr lang="vi-VN" sz="2000" dirty="0">
              <a:solidFill>
                <a:srgbClr val="FFFF00"/>
              </a:solidFill>
              <a:latin typeface="+mj-l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400" i="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Các</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hình</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ảnh</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có</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trong</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hình</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a:t>
            </a:r>
            <a:endParaRPr kumimoji="0" lang="vi-VN"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Điểm</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giống</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nhau</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và</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khác</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nhau</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của</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các</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tranh,ảnh</a:t>
            </a:r>
            <a:endParaRPr kumimoji="0" lang="vi-VN"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Màu</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sắc</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trong</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tranh</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như</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thế</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nào</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endParaRPr kumimoji="0" lang="vi-VN"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228600" y="228600"/>
            <a:ext cx="4250395"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3"/>
          <a:srcRect/>
          <a:stretch>
            <a:fillRect/>
          </a:stretch>
        </p:blipFill>
        <p:spPr bwMode="auto">
          <a:xfrm>
            <a:off x="4724400" y="228600"/>
            <a:ext cx="40005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noChangeArrowheads="1"/>
          </p:cNvPicPr>
          <p:nvPr/>
        </p:nvPicPr>
        <p:blipFill>
          <a:blip r:embed="rId4" cstate="print"/>
          <a:srcRect/>
          <a:stretch>
            <a:fillRect/>
          </a:stretch>
        </p:blipFill>
        <p:spPr bwMode="auto">
          <a:xfrm>
            <a:off x="4724400" y="3581400"/>
            <a:ext cx="4223821"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p:cNvPicPr>
            <a:picLocks noChangeAspect="1" noChangeArrowheads="1"/>
          </p:cNvPicPr>
          <p:nvPr/>
        </p:nvPicPr>
        <p:blipFill>
          <a:blip r:embed="rId5" cstate="print"/>
          <a:srcRect/>
          <a:stretch>
            <a:fillRect/>
          </a:stretch>
        </p:blipFill>
        <p:spPr bwMode="auto">
          <a:xfrm>
            <a:off x="304800" y="3581400"/>
            <a:ext cx="4227993"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2000" b="1" i="1" dirty="0" smtClean="0">
              <a:solidFill>
                <a:schemeClr val="bg1"/>
              </a:solidFill>
              <a:latin typeface="Times New Roman" pitchFamily="18" charset="0"/>
              <a:cs typeface="Times New Roman" pitchFamily="18" charset="0"/>
            </a:endParaRPr>
          </a:p>
          <a:p>
            <a:pPr>
              <a:buNone/>
            </a:pP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2</a:t>
            </a:r>
          </a:p>
          <a:p>
            <a:pPr>
              <a:buNone/>
            </a:pPr>
            <a:r>
              <a:rPr lang="en-US" sz="1800" b="1" i="1" dirty="0" smtClean="0">
                <a:solidFill>
                  <a:schemeClr val="bg1"/>
                </a:solidFill>
                <a:latin typeface="Times New Roman" pitchFamily="18" charset="0"/>
                <a:cs typeface="Times New Roman" pitchFamily="18" charset="0"/>
              </a:rPr>
              <a:t>                            </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KIẾN</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TẠO</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KIẾN</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THỨC</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KỸ</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NĂNG</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1143000" y="1981200"/>
            <a:ext cx="533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000" b="1" u="none" strike="noStrike" cap="none" normalizeH="0" baseline="0" dirty="0" smtClean="0">
                <a:ln>
                  <a:noFill/>
                </a:ln>
                <a:solidFill>
                  <a:srgbClr val="FFFF00"/>
                </a:solidFill>
                <a:effectLst/>
                <a:latin typeface="+mj-lt"/>
                <a:ea typeface="Times New Roman" pitchFamily="18" charset="0"/>
                <a:cs typeface="Times New Roman" pitchFamily="18" charset="0"/>
              </a:rPr>
              <a:t>Các bước vẽ tranh có nhóm chính, nhóm phụ</a:t>
            </a:r>
            <a:endParaRPr kumimoji="0" lang="vi-VN" sz="2000" b="1" u="none" strike="noStrike" cap="none" normalizeH="0" baseline="0" dirty="0" smtClean="0">
              <a:ln>
                <a:noFill/>
              </a:ln>
              <a:solidFill>
                <a:srgbClr val="FFFF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mj-lt"/>
              <a:cs typeface="Arial" pitchFamily="34" charset="0"/>
            </a:endParaRPr>
          </a:p>
        </p:txBody>
      </p:sp>
      <p:sp>
        <p:nvSpPr>
          <p:cNvPr id="7" name="TextBox 6"/>
          <p:cNvSpPr txBox="1"/>
          <p:nvPr/>
        </p:nvSpPr>
        <p:spPr>
          <a:xfrm>
            <a:off x="1600200" y="3200400"/>
            <a:ext cx="4419600" cy="369332"/>
          </a:xfrm>
          <a:prstGeom prst="rect">
            <a:avLst/>
          </a:prstGeom>
          <a:noFill/>
        </p:spPr>
        <p:txBody>
          <a:bodyPr wrap="square" rtlCol="0">
            <a:spAutoFit/>
          </a:bodyPr>
          <a:lstStyle/>
          <a:p>
            <a:endParaRPr lang="vi-VN" dirty="0"/>
          </a:p>
        </p:txBody>
      </p:sp>
      <p:sp>
        <p:nvSpPr>
          <p:cNvPr id="20482" name="Rectangle 2"/>
          <p:cNvSpPr>
            <a:spLocks noChangeArrowheads="1"/>
          </p:cNvSpPr>
          <p:nvPr/>
        </p:nvSpPr>
        <p:spPr bwMode="auto">
          <a:xfrm>
            <a:off x="762000" y="2743200"/>
            <a:ext cx="57912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b="0" i="0" u="none" strike="noStrike" cap="none" normalizeH="0" baseline="0" dirty="0" smtClean="0">
                <a:ln>
                  <a:noFill/>
                </a:ln>
                <a:solidFill>
                  <a:schemeClr val="bg1"/>
                </a:solidFill>
                <a:effectLst/>
                <a:latin typeface="+mj-lt"/>
                <a:ea typeface="Times New Roman" pitchFamily="18" charset="0"/>
                <a:cs typeface="Times New Roman" pitchFamily="18" charset="0"/>
              </a:rPr>
              <a:t>+ </a:t>
            </a:r>
            <a:r>
              <a:rPr kumimoji="0" lang="vi-VN" b="0" i="1" u="none" strike="noStrike" cap="none" normalizeH="0" baseline="0" dirty="0" smtClean="0">
                <a:ln>
                  <a:noFill/>
                </a:ln>
                <a:solidFill>
                  <a:schemeClr val="bg1"/>
                </a:solidFill>
                <a:effectLst/>
                <a:latin typeface="+mj-lt"/>
                <a:ea typeface="Times New Roman" pitchFamily="18" charset="0"/>
                <a:cs typeface="Times New Roman" pitchFamily="18" charset="0"/>
              </a:rPr>
              <a:t>Các bước vẽ tranh có nhóm chính, nhóm phụ theo cảm nhận của cá nhân.?</a:t>
            </a:r>
            <a:endParaRPr kumimoji="0" lang="vi-VN" b="0" i="0" u="none" strike="noStrike" cap="none" normalizeH="0" baseline="0" dirty="0" smtClean="0">
              <a:ln>
                <a:noFill/>
              </a:ln>
              <a:solidFill>
                <a:schemeClr val="bg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b="0" i="1" u="none" strike="noStrike" cap="none" normalizeH="0" baseline="0" dirty="0" smtClean="0">
                <a:ln>
                  <a:noFill/>
                </a:ln>
                <a:solidFill>
                  <a:schemeClr val="bg1"/>
                </a:solidFill>
                <a:effectLst/>
                <a:latin typeface="+mj-lt"/>
                <a:ea typeface="Times New Roman" pitchFamily="18" charset="0"/>
                <a:cs typeface="Times New Roman" pitchFamily="18" charset="0"/>
              </a:rPr>
              <a:t>+ Nhóm nào vẽ trước? </a:t>
            </a:r>
            <a:endParaRPr kumimoji="0" lang="vi-VN" b="0" i="0" u="none" strike="noStrike" cap="none" normalizeH="0" baseline="0" dirty="0" smtClean="0">
              <a:ln>
                <a:noFill/>
              </a:ln>
              <a:solidFill>
                <a:schemeClr val="bg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b="0" i="1" u="none" strike="noStrike" cap="none" normalizeH="0" baseline="0" dirty="0" smtClean="0">
                <a:ln>
                  <a:noFill/>
                </a:ln>
                <a:solidFill>
                  <a:schemeClr val="bg1"/>
                </a:solidFill>
                <a:effectLst/>
                <a:latin typeface="+mj-lt"/>
                <a:ea typeface="Times New Roman" pitchFamily="18" charset="0"/>
                <a:cs typeface="Times New Roman" pitchFamily="18" charset="0"/>
              </a:rPr>
              <a:t>+ Vẽ màu được thực hiện bước thứ mấy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b="0" i="0" u="none" strike="noStrike" cap="none" normalizeH="0" baseline="0" dirty="0" smtClean="0">
              <a:ln>
                <a:noFill/>
              </a:ln>
              <a:solidFill>
                <a:schemeClr val="bg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52400"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pic>
        <p:nvPicPr>
          <p:cNvPr id="5" name="Picture 2"/>
          <p:cNvPicPr>
            <a:picLocks noGrp="1" noChangeAspect="1" noChangeArrowheads="1"/>
          </p:cNvPicPr>
          <p:nvPr>
            <p:ph idx="1"/>
          </p:nvPr>
        </p:nvPicPr>
        <p:blipFill>
          <a:blip r:embed="rId3" cstate="print"/>
          <a:srcRect/>
          <a:stretch>
            <a:fillRect/>
          </a:stretch>
        </p:blipFill>
        <p:spPr bwMode="auto">
          <a:xfrm>
            <a:off x="838200" y="1447800"/>
            <a:ext cx="2362200" cy="3252156"/>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3505200" y="914400"/>
            <a:ext cx="2362200" cy="3171104"/>
          </a:xfrm>
          <a:prstGeom prst="rect">
            <a:avLst/>
          </a:prstGeom>
          <a:noFill/>
          <a:ln w="9525">
            <a:noFill/>
            <a:miter lim="800000"/>
            <a:headEnd/>
            <a:tailEnd/>
          </a:ln>
          <a:effectLst/>
        </p:spPr>
      </p:pic>
      <p:sp>
        <p:nvSpPr>
          <p:cNvPr id="7" name="TextBox 6"/>
          <p:cNvSpPr txBox="1"/>
          <p:nvPr/>
        </p:nvSpPr>
        <p:spPr>
          <a:xfrm>
            <a:off x="914400" y="649069"/>
            <a:ext cx="2667000" cy="707886"/>
          </a:xfrm>
          <a:prstGeom prst="rect">
            <a:avLst/>
          </a:prstGeom>
          <a:noFill/>
        </p:spPr>
        <p:txBody>
          <a:bodyPr wrap="square" rtlCol="0">
            <a:spAutoFit/>
          </a:bodyPr>
          <a:lstStyle/>
          <a:p>
            <a:r>
              <a:rPr lang="en-US" sz="2000" i="1" dirty="0" err="1" smtClean="0">
                <a:solidFill>
                  <a:schemeClr val="bg1"/>
                </a:solidFill>
                <a:latin typeface="Times New Roman" pitchFamily="18" charset="0"/>
                <a:cs typeface="Times New Roman" pitchFamily="18" charset="0"/>
              </a:rPr>
              <a:t>Vẽ</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phác</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hình</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nhóm</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chính</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của</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bức</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sp>
        <p:nvSpPr>
          <p:cNvPr id="8" name="TextBox 7"/>
          <p:cNvSpPr txBox="1"/>
          <p:nvPr/>
        </p:nvSpPr>
        <p:spPr>
          <a:xfrm>
            <a:off x="3657600" y="4114800"/>
            <a:ext cx="2438400" cy="707886"/>
          </a:xfrm>
          <a:prstGeom prst="rect">
            <a:avLst/>
          </a:prstGeom>
          <a:noFill/>
        </p:spPr>
        <p:txBody>
          <a:bodyPr wrap="square" rtlCol="0">
            <a:spAutoFit/>
          </a:bodyPr>
          <a:lstStyle/>
          <a:p>
            <a:r>
              <a:rPr lang="en-US" sz="2000" i="1" dirty="0" err="1" smtClean="0">
                <a:solidFill>
                  <a:schemeClr val="bg1"/>
                </a:solidFill>
                <a:latin typeface="Times New Roman" pitchFamily="18" charset="0"/>
                <a:cs typeface="Times New Roman" pitchFamily="18" charset="0"/>
              </a:rPr>
              <a:t>Vẽ</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phác</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hình</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nhóm</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phụ</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và</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cảnh</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vật</a:t>
            </a:r>
            <a:endParaRPr lang="vi-VN" sz="2000"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52400"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pic>
        <p:nvPicPr>
          <p:cNvPr id="7" name="Picture 3"/>
          <p:cNvPicPr>
            <a:picLocks noChangeAspect="1" noChangeArrowheads="1"/>
          </p:cNvPicPr>
          <p:nvPr/>
        </p:nvPicPr>
        <p:blipFill>
          <a:blip r:embed="rId3" cstate="print"/>
          <a:srcRect/>
          <a:stretch>
            <a:fillRect/>
          </a:stretch>
        </p:blipFill>
        <p:spPr bwMode="auto">
          <a:xfrm>
            <a:off x="838200" y="1905000"/>
            <a:ext cx="2209800" cy="2987241"/>
          </a:xfrm>
          <a:prstGeom prst="rect">
            <a:avLst/>
          </a:prstGeom>
          <a:noFill/>
          <a:ln w="9525">
            <a:noFill/>
            <a:miter lim="800000"/>
            <a:headEnd/>
            <a:tailEnd/>
          </a:ln>
          <a:effectLst/>
        </p:spPr>
      </p:pic>
      <p:pic>
        <p:nvPicPr>
          <p:cNvPr id="9" name="Picture 2"/>
          <p:cNvPicPr>
            <a:picLocks noGrp="1" noChangeAspect="1" noChangeArrowheads="1"/>
          </p:cNvPicPr>
          <p:nvPr>
            <p:ph sz="half" idx="1"/>
          </p:nvPr>
        </p:nvPicPr>
        <p:blipFill>
          <a:blip r:embed="rId4" cstate="print"/>
          <a:srcRect/>
          <a:stretch>
            <a:fillRect/>
          </a:stretch>
        </p:blipFill>
        <p:spPr bwMode="auto">
          <a:xfrm>
            <a:off x="3505200" y="914400"/>
            <a:ext cx="2209800" cy="3021949"/>
          </a:xfrm>
          <a:prstGeom prst="rect">
            <a:avLst/>
          </a:prstGeom>
          <a:noFill/>
          <a:ln w="9525">
            <a:noFill/>
            <a:miter lim="800000"/>
            <a:headEnd/>
            <a:tailEnd/>
          </a:ln>
          <a:effectLst/>
        </p:spPr>
      </p:pic>
      <p:sp>
        <p:nvSpPr>
          <p:cNvPr id="10" name="TextBox 9"/>
          <p:cNvSpPr txBox="1"/>
          <p:nvPr/>
        </p:nvSpPr>
        <p:spPr>
          <a:xfrm>
            <a:off x="990600" y="1066800"/>
            <a:ext cx="1981200" cy="707886"/>
          </a:xfrm>
          <a:prstGeom prst="rect">
            <a:avLst/>
          </a:prstGeom>
          <a:noFill/>
        </p:spPr>
        <p:txBody>
          <a:bodyPr wrap="square" rtlCol="0">
            <a:spAutoFit/>
          </a:bodyPr>
          <a:lstStyle/>
          <a:p>
            <a:r>
              <a:rPr lang="en-US" sz="2000" i="1" dirty="0" err="1" smtClean="0">
                <a:solidFill>
                  <a:schemeClr val="bg1"/>
                </a:solidFill>
                <a:latin typeface="Times New Roman" pitchFamily="18" charset="0"/>
                <a:cs typeface="Times New Roman" pitchFamily="18" charset="0"/>
              </a:rPr>
              <a:t>Vẽ</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màu</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khái</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quát</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cho</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bức</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sp>
        <p:nvSpPr>
          <p:cNvPr id="11" name="TextBox 10"/>
          <p:cNvSpPr txBox="1"/>
          <p:nvPr/>
        </p:nvSpPr>
        <p:spPr>
          <a:xfrm>
            <a:off x="3200400" y="4038600"/>
            <a:ext cx="2819400" cy="1015663"/>
          </a:xfrm>
          <a:prstGeom prst="rect">
            <a:avLst/>
          </a:prstGeom>
          <a:noFill/>
        </p:spPr>
        <p:txBody>
          <a:bodyPr wrap="square" rtlCol="0">
            <a:spAutoFit/>
          </a:bodyPr>
          <a:lstStyle/>
          <a:p>
            <a:r>
              <a:rPr lang="en-US" sz="2000" i="1" dirty="0" err="1" smtClean="0">
                <a:solidFill>
                  <a:schemeClr val="bg1"/>
                </a:solidFill>
                <a:latin typeface="Times New Roman" pitchFamily="18" charset="0"/>
                <a:cs typeface="Times New Roman" pitchFamily="18" charset="0"/>
              </a:rPr>
              <a:t>Vẽ</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rõ</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các</a:t>
            </a:r>
            <a:r>
              <a:rPr lang="en-US" sz="2000" i="1" dirty="0" smtClean="0">
                <a:solidFill>
                  <a:schemeClr val="bg1"/>
                </a:solidFill>
                <a:latin typeface="Times New Roman" pitchFamily="18" charset="0"/>
                <a:cs typeface="Times New Roman" pitchFamily="18" charset="0"/>
              </a:rPr>
              <a:t> chi </a:t>
            </a:r>
            <a:r>
              <a:rPr lang="en-US" sz="2000" i="1" dirty="0" err="1" smtClean="0">
                <a:solidFill>
                  <a:schemeClr val="bg1"/>
                </a:solidFill>
                <a:latin typeface="Times New Roman" pitchFamily="18" charset="0"/>
                <a:cs typeface="Times New Roman" pitchFamily="18" charset="0"/>
              </a:rPr>
              <a:t>tiết</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làm</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nổi</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bật</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nhóm</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chính</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hoàn</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thiện</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5" name="Rectangle 4"/>
          <p:cNvSpPr/>
          <p:nvPr/>
        </p:nvSpPr>
        <p:spPr>
          <a:xfrm>
            <a:off x="1143000" y="1334869"/>
            <a:ext cx="5715000" cy="923330"/>
          </a:xfrm>
          <a:prstGeom prst="rect">
            <a:avLst/>
          </a:prstGeom>
        </p:spPr>
        <p:txBody>
          <a:bodyPr wrap="square">
            <a:spAutoFit/>
          </a:bodyPr>
          <a:lstStyle/>
          <a:p>
            <a:pPr>
              <a:buNone/>
            </a:pP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HOẠT</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ĐỘNG</a:t>
            </a:r>
            <a:r>
              <a:rPr lang="en-US" b="1" i="1" dirty="0" smtClean="0">
                <a:solidFill>
                  <a:schemeClr val="bg1"/>
                </a:solidFill>
                <a:latin typeface="Times New Roman" pitchFamily="18" charset="0"/>
                <a:cs typeface="Times New Roman" pitchFamily="18" charset="0"/>
              </a:rPr>
              <a:t> 2</a:t>
            </a:r>
          </a:p>
          <a:p>
            <a:pPr>
              <a:buNone/>
            </a:pPr>
            <a:endParaRPr lang="en-US" b="1" i="1" dirty="0" smtClean="0">
              <a:solidFill>
                <a:schemeClr val="bg1"/>
              </a:solidFill>
              <a:latin typeface="Times New Roman" pitchFamily="18" charset="0"/>
              <a:cs typeface="Times New Roman" pitchFamily="18" charset="0"/>
            </a:endParaRPr>
          </a:p>
          <a:p>
            <a:pPr>
              <a:buNone/>
            </a:pPr>
            <a:r>
              <a:rPr lang="en-US" b="1" i="1" dirty="0" smtClean="0">
                <a:solidFill>
                  <a:schemeClr val="bg1"/>
                </a:solidFill>
                <a:latin typeface="Times New Roman" pitchFamily="18" charset="0"/>
                <a:cs typeface="Times New Roman" pitchFamily="18" charset="0"/>
              </a:rPr>
              <a:t>            </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KIẾN</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TẠO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KIẾN</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THỨC</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KỸ</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NĂNG</a:t>
            </a:r>
            <a:endParaRPr lang="vi-VN" b="1" dirty="0">
              <a:solidFill>
                <a:schemeClr val="bg1"/>
              </a:solidFill>
              <a:latin typeface="Times New Roman" pitchFamily="18" charset="0"/>
              <a:cs typeface="Times New Roman" pitchFamily="18" charset="0"/>
            </a:endParaRPr>
          </a:p>
        </p:txBody>
      </p:sp>
      <p:sp>
        <p:nvSpPr>
          <p:cNvPr id="7" name="TextBox 6"/>
          <p:cNvSpPr txBox="1"/>
          <p:nvPr/>
        </p:nvSpPr>
        <p:spPr>
          <a:xfrm>
            <a:off x="1143000" y="3191470"/>
            <a:ext cx="4953000" cy="923330"/>
          </a:xfrm>
          <a:prstGeom prst="rect">
            <a:avLst/>
          </a:prstGeom>
          <a:noFill/>
        </p:spPr>
        <p:txBody>
          <a:bodyPr wrap="square" rtlCol="0">
            <a:spAutoFit/>
          </a:bodyPr>
          <a:lstStyle/>
          <a:p>
            <a:pPr algn="just"/>
            <a:r>
              <a:rPr lang="vi-VN" b="1" u="sng" dirty="0" smtClean="0">
                <a:solidFill>
                  <a:srgbClr val="FFFF00"/>
                </a:solidFill>
                <a:latin typeface="+mj-lt"/>
              </a:rPr>
              <a:t>Ghi nhớ</a:t>
            </a:r>
            <a:r>
              <a:rPr lang="vi-VN" dirty="0" smtClean="0">
                <a:solidFill>
                  <a:srgbClr val="FFFF00"/>
                </a:solidFill>
                <a:latin typeface="+mj-lt"/>
              </a:rPr>
              <a:t>:</a:t>
            </a:r>
            <a:r>
              <a:rPr lang="vi-VN" b="1" i="1" dirty="0" smtClean="0">
                <a:solidFill>
                  <a:srgbClr val="FFFF00"/>
                </a:solidFill>
                <a:latin typeface="+mj-lt"/>
              </a:rPr>
              <a:t>Tập trung diễn tả chi tiết cho một nhóm nhân vật, cảnh vật để thể hiện nội dung của đề tài có thể tạo được nhóm chính trong tranh.</a:t>
            </a:r>
            <a:r>
              <a:rPr lang="vi-VN" b="1" dirty="0" smtClean="0">
                <a:solidFill>
                  <a:srgbClr val="FFFF00"/>
                </a:solidFill>
                <a:latin typeface="+mj-lt"/>
              </a:rPr>
              <a:t> </a:t>
            </a:r>
            <a:endParaRPr lang="vi-VN" dirty="0">
              <a:solidFill>
                <a:srgbClr val="FFFF00"/>
              </a:solidFill>
              <a:latin typeface="+mj-lt"/>
            </a:endParaRPr>
          </a:p>
        </p:txBody>
      </p:sp>
      <p:sp>
        <p:nvSpPr>
          <p:cNvPr id="6" name="TextBox 5"/>
          <p:cNvSpPr txBox="1"/>
          <p:nvPr/>
        </p:nvSpPr>
        <p:spPr>
          <a:xfrm>
            <a:off x="1066800" y="2514600"/>
            <a:ext cx="5562600" cy="369332"/>
          </a:xfrm>
          <a:prstGeom prst="rect">
            <a:avLst/>
          </a:prstGeom>
          <a:noFill/>
        </p:spPr>
        <p:txBody>
          <a:bodyPr wrap="square" rtlCol="0">
            <a:spAutoFit/>
          </a:bodyPr>
          <a:lstStyle/>
          <a:p>
            <a:pPr lvl="0" fontAlgn="base">
              <a:spcBef>
                <a:spcPct val="0"/>
              </a:spcBef>
              <a:spcAft>
                <a:spcPct val="0"/>
              </a:spcAft>
            </a:pPr>
            <a:r>
              <a:rPr lang="vi-VN" b="1" dirty="0" smtClean="0">
                <a:solidFill>
                  <a:srgbClr val="FFFF00"/>
                </a:solidFill>
                <a:ea typeface="Times New Roman" pitchFamily="18" charset="0"/>
                <a:cs typeface="Times New Roman" pitchFamily="18" charset="0"/>
              </a:rPr>
              <a:t>Các bước vẽ tranh có nhóm chính, nhóm phụ</a:t>
            </a:r>
            <a:endParaRPr lang="vi-VN" b="1" dirty="0" smtClean="0">
              <a:solidFill>
                <a:srgbClr val="FFFF00"/>
              </a:solidFill>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buNone/>
            </a:pPr>
            <a:r>
              <a:rPr lang="en-US" sz="1800" b="1" i="1" dirty="0" smtClean="0">
                <a:solidFill>
                  <a:schemeClr val="bg1"/>
                </a:solidFill>
                <a:latin typeface="Times New Roman" pitchFamily="18" charset="0"/>
                <a:cs typeface="Times New Roman" pitchFamily="18" charset="0"/>
              </a:rPr>
              <a:t>                                                        </a:t>
            </a:r>
          </a:p>
          <a:p>
            <a:pPr>
              <a:buNone/>
            </a:pP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3</a:t>
            </a:r>
            <a:endParaRPr lang="en-US" sz="1800" b="1" i="1" dirty="0">
              <a:solidFill>
                <a:schemeClr val="bg1"/>
              </a:solidFill>
              <a:latin typeface="Times New Roman" pitchFamily="18" charset="0"/>
              <a:cs typeface="Times New Roman" pitchFamily="18" charset="0"/>
            </a:endParaRPr>
          </a:p>
          <a:p>
            <a:pPr>
              <a:buNone/>
            </a:pPr>
            <a:r>
              <a:rPr lang="fr-FR" sz="1800" b="1" dirty="0" smtClean="0">
                <a:solidFill>
                  <a:schemeClr val="bg1"/>
                </a:solidFill>
                <a:latin typeface="Times New Roman" pitchFamily="18" charset="0"/>
                <a:cs typeface="Times New Roman" pitchFamily="18" charset="0"/>
              </a:rPr>
              <a:t>                                       </a:t>
            </a:r>
            <a:r>
              <a:rPr lang="fr-FR" sz="1800" b="1" dirty="0" err="1" smtClean="0">
                <a:solidFill>
                  <a:schemeClr val="bg1"/>
                </a:solidFill>
                <a:latin typeface="Times New Roman" pitchFamily="18" charset="0"/>
                <a:cs typeface="Times New Roman" pitchFamily="18" charset="0"/>
              </a:rPr>
              <a:t>LUYỆN</a:t>
            </a:r>
            <a:r>
              <a:rPr lang="fr-FR" sz="1800" b="1" dirty="0" smtClean="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TẬP</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SÁNG</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TẠO</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685800" y="1905000"/>
            <a:ext cx="57150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b="1" dirty="0" smtClean="0">
                <a:solidFill>
                  <a:srgbClr val="FFFF00"/>
                </a:solidFill>
                <a:latin typeface="+mj-lt"/>
              </a:rPr>
              <a:t>   Vẽ </a:t>
            </a:r>
            <a:r>
              <a:rPr lang="vi-VN" b="1" dirty="0">
                <a:solidFill>
                  <a:srgbClr val="FFFF00"/>
                </a:solidFill>
                <a:latin typeface="+mj-lt"/>
              </a:rPr>
              <a:t>tranh về hoạt động trong ngày Tết của gia đình em.</a:t>
            </a:r>
            <a:endParaRPr lang="vi-VN" dirty="0">
              <a:solidFill>
                <a:srgbClr val="FFFF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mj-lt"/>
              <a:cs typeface="Arial" pitchFamily="34" charset="0"/>
            </a:endParaRPr>
          </a:p>
        </p:txBody>
      </p:sp>
      <p:sp>
        <p:nvSpPr>
          <p:cNvPr id="9" name="TextBox 8"/>
          <p:cNvSpPr txBox="1"/>
          <p:nvPr/>
        </p:nvSpPr>
        <p:spPr>
          <a:xfrm>
            <a:off x="1447800" y="3048000"/>
            <a:ext cx="4800600" cy="369332"/>
          </a:xfrm>
          <a:prstGeom prst="rect">
            <a:avLst/>
          </a:prstGeom>
          <a:noFill/>
        </p:spPr>
        <p:txBody>
          <a:bodyPr wrap="square" rtlCol="0">
            <a:spAutoFit/>
          </a:bodyPr>
          <a:lstStyle/>
          <a:p>
            <a:endParaRPr lang="vi-VN" dirty="0"/>
          </a:p>
        </p:txBody>
      </p:sp>
      <p:sp>
        <p:nvSpPr>
          <p:cNvPr id="33793" name="Rectangle 1"/>
          <p:cNvSpPr>
            <a:spLocks noChangeArrowheads="1"/>
          </p:cNvSpPr>
          <p:nvPr/>
        </p:nvSpPr>
        <p:spPr bwMode="auto">
          <a:xfrm>
            <a:off x="762000" y="2819400"/>
            <a:ext cx="56388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vi-VN" sz="24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Ý tưởng thể hiện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vẽ</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tranh</a:t>
            </a: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của cá nhân</a:t>
            </a:r>
            <a:endParaRPr kumimoji="0" lang="vi-VN"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 Chọn hoạt động thích nhất</a:t>
            </a:r>
            <a:endParaRPr kumimoji="0" lang="vi-VN"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Các </a:t>
            </a:r>
            <a:r>
              <a:rPr kumimoji="0" lang="vi-VN"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bước vẽ tranh có nhóm chính nhóm phụ</a:t>
            </a:r>
            <a:endParaRPr kumimoji="0" lang="vi-VN"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Calibri" charset="0"/>
                <a:cs typeface="Times New Roman" pitchFamily="18" charset="0"/>
              </a:rPr>
              <a:t>Cách</a:t>
            </a:r>
            <a:r>
              <a:rPr kumimoji="0" lang="en-US"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Calibri" charset="0"/>
                <a:cs typeface="Times New Roman" pitchFamily="18" charset="0"/>
              </a:rPr>
              <a:t>vẽ</a:t>
            </a:r>
            <a:r>
              <a:rPr kumimoji="0" lang="en-US"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Calibri" charset="0"/>
                <a:cs typeface="Times New Roman" pitchFamily="18" charset="0"/>
              </a:rPr>
              <a:t>màu</a:t>
            </a:r>
            <a:endParaRPr kumimoji="0" lang="en-US" sz="2000" b="0"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2000" b="1" i="1" dirty="0" smtClean="0">
              <a:solidFill>
                <a:schemeClr val="bg1"/>
              </a:solidFill>
              <a:latin typeface="Times New Roman" pitchFamily="18" charset="0"/>
              <a:cs typeface="Times New Roman" pitchFamily="18" charset="0"/>
            </a:endParaRPr>
          </a:p>
          <a:p>
            <a:pPr>
              <a:buNone/>
            </a:pP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3: </a:t>
            </a:r>
            <a:r>
              <a:rPr lang="fr-FR" sz="1800" b="1" dirty="0" err="1" smtClean="0">
                <a:solidFill>
                  <a:schemeClr val="bg1"/>
                </a:solidFill>
                <a:latin typeface="Times New Roman" pitchFamily="18" charset="0"/>
                <a:cs typeface="Times New Roman" pitchFamily="18" charset="0"/>
              </a:rPr>
              <a:t>LUYỆN</a:t>
            </a:r>
            <a:r>
              <a:rPr lang="fr-FR" sz="1800" b="1" dirty="0" smtClean="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TẬP</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SÁNG</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TẠO</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685800" y="1752600"/>
            <a:ext cx="61722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b="1" dirty="0" smtClean="0">
                <a:solidFill>
                  <a:srgbClr val="FFFF00"/>
                </a:solidFill>
                <a:latin typeface="+mj-lt"/>
              </a:rPr>
              <a:t>   Vẽ </a:t>
            </a:r>
            <a:r>
              <a:rPr lang="vi-VN" b="1" dirty="0">
                <a:solidFill>
                  <a:srgbClr val="FFFF00"/>
                </a:solidFill>
                <a:latin typeface="+mj-lt"/>
              </a:rPr>
              <a:t>tranh về hoạt động trong ngày Tết của gia đình em.</a:t>
            </a:r>
            <a:endParaRPr lang="vi-VN" dirty="0">
              <a:solidFill>
                <a:srgbClr val="FFFF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mj-lt"/>
              <a:cs typeface="Arial" pitchFamily="34" charset="0"/>
            </a:endParaRPr>
          </a:p>
        </p:txBody>
      </p:sp>
      <p:pic>
        <p:nvPicPr>
          <p:cNvPr id="7" name="Picture 3"/>
          <p:cNvPicPr>
            <a:picLocks noChangeAspect="1" noChangeArrowheads="1"/>
          </p:cNvPicPr>
          <p:nvPr/>
        </p:nvPicPr>
        <p:blipFill>
          <a:blip r:embed="rId3" cstate="print"/>
          <a:srcRect/>
          <a:stretch>
            <a:fillRect/>
          </a:stretch>
        </p:blipFill>
        <p:spPr bwMode="auto">
          <a:xfrm>
            <a:off x="762000" y="2819400"/>
            <a:ext cx="2667000" cy="1915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p:cNvPicPr>
            <a:picLocks noChangeAspect="1" noChangeArrowheads="1"/>
          </p:cNvPicPr>
          <p:nvPr/>
        </p:nvPicPr>
        <p:blipFill>
          <a:blip r:embed="rId4" cstate="print"/>
          <a:srcRect/>
          <a:stretch>
            <a:fillRect/>
          </a:stretch>
        </p:blipFill>
        <p:spPr bwMode="auto">
          <a:xfrm>
            <a:off x="3733800" y="2496443"/>
            <a:ext cx="2590800" cy="1846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TotalTime>
  <Words>457</Words>
  <Application>Microsoft Office PowerPoint</Application>
  <PresentationFormat>On-screen Show (4:3)</PresentationFormat>
  <Paragraphs>56</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Phoenix T</dc:creator>
  <cp:lastModifiedBy>Phoenix T</cp:lastModifiedBy>
  <cp:revision>36</cp:revision>
  <dcterms:created xsi:type="dcterms:W3CDTF">2024-01-31T03:45:05Z</dcterms:created>
  <dcterms:modified xsi:type="dcterms:W3CDTF">2009-08-19T19:29:33Z</dcterms:modified>
</cp:coreProperties>
</file>