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4" r:id="rId2"/>
    <p:sldId id="295" r:id="rId3"/>
    <p:sldId id="267" r:id="rId4"/>
    <p:sldId id="298" r:id="rId5"/>
    <p:sldId id="263" r:id="rId6"/>
    <p:sldId id="299" r:id="rId7"/>
    <p:sldId id="268" r:id="rId8"/>
    <p:sldId id="290" r:id="rId9"/>
    <p:sldId id="301" r:id="rId10"/>
    <p:sldId id="286" r:id="rId11"/>
    <p:sldId id="293" r:id="rId12"/>
    <p:sldId id="284" r:id="rId13"/>
    <p:sldId id="292" r:id="rId14"/>
    <p:sldId id="272" r:id="rId15"/>
    <p:sldId id="291" r:id="rId16"/>
    <p:sldId id="271" r:id="rId17"/>
    <p:sldId id="300" r:id="rId18"/>
    <p:sldId id="270" r:id="rId19"/>
    <p:sldId id="259" r:id="rId20"/>
    <p:sldId id="265" r:id="rId21"/>
  </p:sldIdLst>
  <p:sldSz cx="18288000" cy="10287000"/>
  <p:notesSz cx="6858000" cy="9144000"/>
  <p:embeddedFontLst>
    <p:embeddedFont>
      <p:font typeface="Montserrat ExtraBold" panose="020B0604020202020204" charset="0"/>
      <p:bold r:id="rId23"/>
      <p:boldItalic r:id="rId24"/>
    </p:embeddedFont>
    <p:embeddedFont>
      <p:font typeface="Montserrat Black" panose="020B0604020202020204" charset="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SemiBold" panose="020B0604020202020204" charset="0"/>
      <p:bold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4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69314" y="1102389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73720" y="-1529495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590835" y="5041272"/>
            <a:ext cx="145037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SẮC MÀU THIÊN NHIÊN</a:t>
            </a:r>
            <a:endParaRPr lang="vi-VN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581264" y="3694343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90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50994" y="-505495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507BCA1-491C-77AA-23F1-5B22BC809B62}"/>
              </a:ext>
            </a:extLst>
          </p:cNvPr>
          <p:cNvSpPr txBox="1"/>
          <p:nvPr/>
        </p:nvSpPr>
        <p:spPr>
          <a:xfrm>
            <a:off x="2377006" y="4597479"/>
            <a:ext cx="1353398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96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Nhận xét tiết học</a:t>
            </a:r>
            <a:endParaRPr lang="en-US" sz="9600" b="1" dirty="0">
              <a:solidFill>
                <a:srgbClr val="FF7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0E38B1-9A06-517E-9118-B7E781F346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597938" y="5829300"/>
            <a:ext cx="14861262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en-US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NHỮNG SẮC MÀU THIÊN NHIÊN</a:t>
            </a:r>
            <a:endParaRPr lang="vi-VN" sz="7200" b="1" dirty="0">
              <a:solidFill>
                <a:srgbClr val="FF7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Tiết 2</a:t>
            </a:r>
            <a:endParaRPr lang="en-US" sz="7200" b="1" dirty="0">
              <a:solidFill>
                <a:srgbClr val="FF7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381500"/>
            <a:ext cx="15958952" cy="111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7200" b="1" dirty="0">
                <a:solidFill>
                  <a:srgbClr val="F4529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đề</a:t>
            </a:r>
            <a:r>
              <a:rPr lang="en-US" sz="7200" b="1" dirty="0">
                <a:solidFill>
                  <a:srgbClr val="F4529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THIÊN NHIÊN TƯƠI ĐẸP</a:t>
            </a:r>
            <a:endParaRPr lang="en-US" sz="7200" dirty="0">
              <a:solidFill>
                <a:srgbClr val="F4529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128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05769" y="3888416"/>
            <a:ext cx="1454863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39106" y="4492340"/>
            <a:ext cx="11774876" cy="199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 (tiếp theo)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18658" y="2676497"/>
            <a:ext cx="2275903" cy="349538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65BD3-4DAE-DD79-C56D-F315545167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5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6142" y="2373330"/>
            <a:ext cx="16999813" cy="1484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8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nhiên(tiếp theo)</a:t>
            </a:r>
            <a:endParaRPr lang="en-US" sz="48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228600" y="4686300"/>
            <a:ext cx="20345400" cy="456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nêu lại các bước vẽ tranh thể hiện thời gian của thiên nhiên.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hoàn thiện bức tranh ở tiết trước.</a:t>
            </a:r>
            <a:endParaRPr lang="en-US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B4B8B-859D-0D60-4BC9-628924D6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085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02048" y="3801100"/>
            <a:ext cx="15612088" cy="285780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89144" y="4193623"/>
            <a:ext cx="15237898" cy="203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HĐ4. 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26740" y="226915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D9E34-33EB-8106-7276-6966BB9C57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80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-801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05000" y="1866900"/>
            <a:ext cx="15237898" cy="144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1752600" y="4397557"/>
            <a:ext cx="17297400" cy="5809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C52DE6-9281-E206-79D5-010F3FA6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7400" y="3856052"/>
            <a:ext cx="14204087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72198" y="4713096"/>
            <a:ext cx="15237898" cy="109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HĐ5. MỞ RỘNG- PHÁT TRIỂN</a:t>
            </a:r>
            <a:endParaRPr lang="en-US" sz="5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8142" y="230050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2D2C9F-F736-81DE-AC34-68F75ED64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6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4B40217-2BA3-950C-CFDE-23BA84D2B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r="1" b="1"/>
          <a:stretch/>
        </p:blipFill>
        <p:spPr>
          <a:xfrm>
            <a:off x="857144" y="482601"/>
            <a:ext cx="7797464" cy="4357755"/>
          </a:xfrm>
          <a:prstGeom prst="rect">
            <a:avLst/>
          </a:prstGeom>
        </p:spPr>
      </p:pic>
      <p:pic>
        <p:nvPicPr>
          <p:cNvPr id="7" name="Picture 6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5515161-8303-DB92-FCAB-68D745BBD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201"/>
          <a:stretch/>
        </p:blipFill>
        <p:spPr>
          <a:xfrm>
            <a:off x="1051189" y="5446644"/>
            <a:ext cx="7409369" cy="41408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haystacks in a snowy field&#10;&#10;Description automatically generated">
            <a:extLst>
              <a:ext uri="{FF2B5EF4-FFF2-40B4-BE49-F238E27FC236}">
                <a16:creationId xmlns:a16="http://schemas.microsoft.com/office/drawing/2014/main" id="{10F36410-E909-BDA2-D2CB-96F50FDD6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r="1" b="2646"/>
          <a:stretch/>
        </p:blipFill>
        <p:spPr>
          <a:xfrm>
            <a:off x="9462051" y="3773617"/>
            <a:ext cx="8140146" cy="4570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00C77-8090-4A11-8C7E-282C3BBC1E78}"/>
              </a:ext>
            </a:extLst>
          </p:cNvPr>
          <p:cNvSpPr txBox="1"/>
          <p:nvPr/>
        </p:nvSpPr>
        <p:spPr>
          <a:xfrm>
            <a:off x="9462051" y="2052416"/>
            <a:ext cx="8267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Em quan sát tranh để ìm hiểu thêm về cách diễn tả không gian, thời gian trong tranh của họa sĩ Clốt Mô- nê (Claude Monet)</a:t>
            </a: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60E27C-6DE8-7C5D-EEAA-0F6CFF3E3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540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95400" y="2705360"/>
            <a:ext cx="15925800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02556" y="3540143"/>
            <a:ext cx="14882888" cy="3311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Màu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sắc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của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thiên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nhiên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rất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phong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phú</a:t>
            </a:r>
            <a:r>
              <a:rPr lang="en-US" sz="4400" b="1" dirty="0"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ea typeface="Calibri" panose="020F0502020204030204" pitchFamily="34" charset="0"/>
              </a:rPr>
              <a:t>đa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dạng</a:t>
            </a:r>
            <a:r>
              <a:rPr lang="en-US" sz="4400" b="1" dirty="0"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ea typeface="Calibri" panose="020F0502020204030204" pitchFamily="34" charset="0"/>
              </a:rPr>
              <a:t>thay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đổi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theo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thời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gian</a:t>
            </a:r>
            <a:r>
              <a:rPr lang="en-US" sz="4400" b="1" dirty="0"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ea typeface="Calibri" panose="020F0502020204030204" pitchFamily="34" charset="0"/>
              </a:rPr>
              <a:t>gợi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cảm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hứng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cho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các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hoạ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sĩ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tạo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nên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những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tác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phẩm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hội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hoạ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ấn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tượng</a:t>
            </a:r>
            <a:r>
              <a:rPr lang="en-US" sz="4400" b="1" dirty="0">
                <a:ea typeface="Calibri" panose="020F0502020204030204" pitchFamily="34" charset="0"/>
              </a:rPr>
              <a:t>.</a:t>
            </a:r>
            <a:endParaRPr lang="en-US" sz="40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0" y="1014208"/>
            <a:ext cx="10770680" cy="155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C1151-7658-A738-842E-A83ABF512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551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672" y="4605622"/>
            <a:ext cx="4189683" cy="6322232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8710" y="8419248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96628" y="9258300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03874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59C8BC97-616F-5D63-A866-7265C9EDEABF}"/>
              </a:ext>
            </a:extLst>
          </p:cNvPr>
          <p:cNvSpPr txBox="1"/>
          <p:nvPr/>
        </p:nvSpPr>
        <p:spPr>
          <a:xfrm>
            <a:off x="2370421" y="3454048"/>
            <a:ext cx="13547159" cy="240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6"/>
              </a:lnSpc>
            </a:pPr>
            <a:r>
              <a:rPr lang="vi-VN" sz="14068" b="1" dirty="0">
                <a:solidFill>
                  <a:srgbClr val="FE9F95"/>
                </a:solidFill>
              </a:rPr>
              <a:t>Dặn dò</a:t>
            </a:r>
            <a:endParaRPr lang="en-US" sz="14068" b="1" dirty="0">
              <a:solidFill>
                <a:srgbClr val="FE9F9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E617E-7E7A-83C5-BC7D-6F85FB7AE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490EF5-4619-709D-4335-C33E8CA91302}"/>
              </a:ext>
            </a:extLst>
          </p:cNvPr>
          <p:cNvGrpSpPr/>
          <p:nvPr/>
        </p:nvGrpSpPr>
        <p:grpSpPr>
          <a:xfrm>
            <a:off x="6546820" y="799310"/>
            <a:ext cx="5405142" cy="4621043"/>
            <a:chOff x="1647015" y="332293"/>
            <a:chExt cx="7206112" cy="4950841"/>
          </a:xfrm>
        </p:grpSpPr>
        <p:pic>
          <p:nvPicPr>
            <p:cNvPr id="2" name="Picture 1" descr="A rocky beach with a body of water and a sunset&#10;&#10;Description automatically generated">
              <a:extLst>
                <a:ext uri="{FF2B5EF4-FFF2-40B4-BE49-F238E27FC236}">
                  <a16:creationId xmlns:a16="http://schemas.microsoft.com/office/drawing/2014/main" id="{C24217C5-FE51-F1B7-5CE0-7AED42487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6" r="-2" b="9029"/>
            <a:stretch/>
          </p:blipFill>
          <p:spPr>
            <a:xfrm>
              <a:off x="1647015" y="332293"/>
              <a:ext cx="7206112" cy="4092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BBF22A-972C-6E5D-B1F2-95E7613B2CEB}"/>
                </a:ext>
              </a:extLst>
            </p:cNvPr>
            <p:cNvGrpSpPr/>
            <p:nvPr/>
          </p:nvGrpSpPr>
          <p:grpSpPr>
            <a:xfrm>
              <a:off x="3638527" y="4655872"/>
              <a:ext cx="2632633" cy="627262"/>
              <a:chOff x="1905000" y="5035240"/>
              <a:chExt cx="2743200" cy="65056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FB47A44-4578-C1B1-6E1D-2833D6571267}"/>
                  </a:ext>
                </a:extLst>
              </p:cNvPr>
              <p:cNvSpPr/>
              <p:nvPr/>
            </p:nvSpPr>
            <p:spPr>
              <a:xfrm>
                <a:off x="1905000" y="5035240"/>
                <a:ext cx="457200" cy="472677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latin typeface="Montserrat Black" panose="00000A00000000000000" pitchFamily="2" charset="0"/>
                  </a:rPr>
                  <a:t>1</a:t>
                </a:r>
                <a:endParaRPr lang="en-US" sz="28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D49D68-BC1C-7605-DB33-C92065978FF5}"/>
                  </a:ext>
                </a:extLst>
              </p:cNvPr>
              <p:cNvSpPr txBox="1"/>
              <p:nvPr/>
            </p:nvSpPr>
            <p:spPr>
              <a:xfrm>
                <a:off x="2362200" y="5035240"/>
                <a:ext cx="2286000" cy="65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/>
                  <a:t>Phú Yên </a:t>
                </a:r>
                <a:endParaRPr lang="en-US" sz="2400" b="1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E991C4-9A8E-02FC-B8AD-63167C71829D}"/>
              </a:ext>
            </a:extLst>
          </p:cNvPr>
          <p:cNvGrpSpPr/>
          <p:nvPr/>
        </p:nvGrpSpPr>
        <p:grpSpPr>
          <a:xfrm>
            <a:off x="12308949" y="5313351"/>
            <a:ext cx="5370133" cy="4460041"/>
            <a:chOff x="9634789" y="5686643"/>
            <a:chExt cx="8334252" cy="4565850"/>
          </a:xfrm>
        </p:grpSpPr>
        <p:pic>
          <p:nvPicPr>
            <p:cNvPr id="5" name="Picture 4" descr="A person walking with horses in a field&#10;&#10;Description automatically generated">
              <a:extLst>
                <a:ext uri="{FF2B5EF4-FFF2-40B4-BE49-F238E27FC236}">
                  <a16:creationId xmlns:a16="http://schemas.microsoft.com/office/drawing/2014/main" id="{ECCA5149-F527-C1FD-6502-21436EF80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88" r="-2" b="4301"/>
            <a:stretch/>
          </p:blipFill>
          <p:spPr>
            <a:xfrm>
              <a:off x="9634789" y="5686643"/>
              <a:ext cx="8334252" cy="4006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7A69F0-5E18-7346-65C1-05C651D691EC}"/>
                </a:ext>
              </a:extLst>
            </p:cNvPr>
            <p:cNvGrpSpPr/>
            <p:nvPr/>
          </p:nvGrpSpPr>
          <p:grpSpPr>
            <a:xfrm>
              <a:off x="12173261" y="9692856"/>
              <a:ext cx="3835231" cy="559637"/>
              <a:chOff x="1728017" y="5058244"/>
              <a:chExt cx="3835231" cy="5596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3D58DB6-5071-EA5F-EB3A-FBCF8AF51436}"/>
                  </a:ext>
                </a:extLst>
              </p:cNvPr>
              <p:cNvSpPr/>
              <p:nvPr/>
            </p:nvSpPr>
            <p:spPr>
              <a:xfrm>
                <a:off x="1728017" y="5058244"/>
                <a:ext cx="634185" cy="472617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4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635F3-8A3E-2B65-608A-0C0694C92CAC}"/>
                  </a:ext>
                </a:extLst>
              </p:cNvPr>
              <p:cNvSpPr txBox="1"/>
              <p:nvPr/>
            </p:nvSpPr>
            <p:spPr>
              <a:xfrm>
                <a:off x="2413125" y="5145264"/>
                <a:ext cx="3150123" cy="472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/>
                  <a:t>Thái Bình </a:t>
                </a:r>
                <a:endParaRPr lang="en-US" sz="2400" b="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D6BBFF-820F-B27C-C57C-B32B54B7348A}"/>
              </a:ext>
            </a:extLst>
          </p:cNvPr>
          <p:cNvGrpSpPr/>
          <p:nvPr/>
        </p:nvGrpSpPr>
        <p:grpSpPr>
          <a:xfrm>
            <a:off x="6546820" y="5248746"/>
            <a:ext cx="5433016" cy="4619154"/>
            <a:chOff x="914975" y="5748425"/>
            <a:chExt cx="7769048" cy="4413890"/>
          </a:xfrm>
        </p:grpSpPr>
        <p:pic>
          <p:nvPicPr>
            <p:cNvPr id="4" name="Picture 3" descr="A green field with mountains in the background&#10;&#10;Description automatically generated">
              <a:extLst>
                <a:ext uri="{FF2B5EF4-FFF2-40B4-BE49-F238E27FC236}">
                  <a16:creationId xmlns:a16="http://schemas.microsoft.com/office/drawing/2014/main" id="{10CF2735-2EC1-41BB-4E7E-609AAD714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5" b="8825"/>
            <a:stretch/>
          </p:blipFill>
          <p:spPr>
            <a:xfrm>
              <a:off x="914975" y="5748425"/>
              <a:ext cx="7769048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931F07-98E0-EE03-D92E-0CC8D743839C}"/>
                </a:ext>
              </a:extLst>
            </p:cNvPr>
            <p:cNvGrpSpPr/>
            <p:nvPr/>
          </p:nvGrpSpPr>
          <p:grpSpPr>
            <a:xfrm>
              <a:off x="3427899" y="9684918"/>
              <a:ext cx="3524767" cy="477397"/>
              <a:chOff x="1905000" y="5126241"/>
              <a:chExt cx="3524767" cy="47739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E4C18A1-0ABA-3521-5FF2-01D05A0F5689}"/>
                  </a:ext>
                </a:extLst>
              </p:cNvPr>
              <p:cNvSpPr/>
              <p:nvPr/>
            </p:nvSpPr>
            <p:spPr>
              <a:xfrm>
                <a:off x="1905000" y="5126241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dirty="0">
                    <a:latin typeface="Montserrat Black" panose="00000A00000000000000" pitchFamily="2" charset="0"/>
                  </a:rPr>
                  <a:t>3</a:t>
                </a:r>
                <a:endParaRPr lang="en-US" sz="32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66E1B0-3C80-4BC3-DE95-99C4ADC6B09B}"/>
                  </a:ext>
                </a:extLst>
              </p:cNvPr>
              <p:cNvSpPr txBox="1"/>
              <p:nvPr/>
            </p:nvSpPr>
            <p:spPr>
              <a:xfrm>
                <a:off x="2362198" y="5126241"/>
                <a:ext cx="3067569" cy="47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/>
                  <a:t>Ninh Bình </a:t>
                </a:r>
                <a:endParaRPr lang="en-US" sz="2400" b="1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E1006E-900A-B8BC-BBDA-F5B2F36C7ED9}"/>
              </a:ext>
            </a:extLst>
          </p:cNvPr>
          <p:cNvGrpSpPr/>
          <p:nvPr/>
        </p:nvGrpSpPr>
        <p:grpSpPr>
          <a:xfrm>
            <a:off x="12417976" y="799309"/>
            <a:ext cx="5412824" cy="4428981"/>
            <a:chOff x="9837320" y="540584"/>
            <a:chExt cx="7769049" cy="5068435"/>
          </a:xfrm>
        </p:grpSpPr>
        <p:pic>
          <p:nvPicPr>
            <p:cNvPr id="3" name="Picture 2" descr="A boat in a river surrounded by mountains&#10;&#10;Description automatically generated">
              <a:extLst>
                <a:ext uri="{FF2B5EF4-FFF2-40B4-BE49-F238E27FC236}">
                  <a16:creationId xmlns:a16="http://schemas.microsoft.com/office/drawing/2014/main" id="{64948E8C-FEFC-6DE3-1136-0F5BDD822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/>
            <a:stretch/>
          </p:blipFill>
          <p:spPr>
            <a:xfrm>
              <a:off x="9837320" y="540584"/>
              <a:ext cx="7769049" cy="4371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1C48A6-4D74-0F1D-99C7-3065F32C8540}"/>
                </a:ext>
              </a:extLst>
            </p:cNvPr>
            <p:cNvGrpSpPr/>
            <p:nvPr/>
          </p:nvGrpSpPr>
          <p:grpSpPr>
            <a:xfrm>
              <a:off x="12350244" y="4976239"/>
              <a:ext cx="3561214" cy="632780"/>
              <a:chOff x="1905000" y="5082987"/>
              <a:chExt cx="3561214" cy="63278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1CC9F41-0838-4821-ACDE-44C36E93A1C8}"/>
                  </a:ext>
                </a:extLst>
              </p:cNvPr>
              <p:cNvSpPr/>
              <p:nvPr/>
            </p:nvSpPr>
            <p:spPr>
              <a:xfrm>
                <a:off x="1905000" y="5082987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2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2A6049-936B-AB90-92B3-A3125AF2FD33}"/>
                  </a:ext>
                </a:extLst>
              </p:cNvPr>
              <p:cNvSpPr txBox="1"/>
              <p:nvPr/>
            </p:nvSpPr>
            <p:spPr>
              <a:xfrm>
                <a:off x="2362199" y="5082987"/>
                <a:ext cx="3104015" cy="632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/>
                  <a:t>Hà</a:t>
                </a:r>
                <a:r>
                  <a:rPr lang="vi-VN" sz="2800" b="1" dirty="0"/>
                  <a:t> </a:t>
                </a:r>
                <a:r>
                  <a:rPr lang="vi-VN" sz="2400" b="1" dirty="0"/>
                  <a:t>Giang</a:t>
                </a:r>
                <a:r>
                  <a:rPr lang="vi-VN" sz="2800" b="1" dirty="0"/>
                  <a:t> </a:t>
                </a:r>
                <a:endParaRPr lang="en-US" sz="2800" b="1" dirty="0"/>
              </a:p>
            </p:txBody>
          </p:sp>
        </p:grp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639199" y="2365430"/>
            <a:ext cx="5879623" cy="188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hình ảnh và chia sẻ về</a:t>
            </a:r>
            <a:r>
              <a:rPr lang="vi-VN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409982" y="3636383"/>
            <a:ext cx="6014157" cy="3864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</a:rPr>
              <a:t>Màu sắc có trong mỗi bức ảnh.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</a:rPr>
              <a:t>Hòa sắc chủ đạo.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</a:rPr>
              <a:t>Thời gian, thời tiết trong ảnh</a:t>
            </a:r>
            <a:r>
              <a:rPr lang="vi-VN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vi-VN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479801" y="6992168"/>
            <a:ext cx="6067018" cy="1778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</a:rPr>
              <a:t>Sự tương phản về màu sắc giữa các bức ảnh như thế nào?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800" y="799310"/>
            <a:ext cx="5613400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</a:t>
            </a:r>
            <a:r>
              <a:rPr lang="vi-VN" sz="4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endParaRPr lang="vi-VN" sz="4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09450" y="-28261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70421" y="3454048"/>
            <a:ext cx="13547159" cy="240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6"/>
              </a:lnSpc>
            </a:pPr>
            <a:r>
              <a:rPr lang="vi-VN" sz="14068" b="1" dirty="0">
                <a:solidFill>
                  <a:srgbClr val="FE9F95"/>
                </a:solidFill>
              </a:rPr>
              <a:t>MẾN CHÀO</a:t>
            </a:r>
            <a:endParaRPr lang="en-US" sz="14068" b="1" dirty="0">
              <a:solidFill>
                <a:srgbClr val="FE9F95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D9A16E-6A51-4D1F-678F-FEDC17FD28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177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 bước vẽ tranh thể hiện thời gian của thiên nhiên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3931" y="2110324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27" y="-518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F5DAA-1D8D-755D-2891-FE6E9399B9B8}"/>
              </a:ext>
            </a:extLst>
          </p:cNvPr>
          <p:cNvSpPr txBox="1"/>
          <p:nvPr/>
        </p:nvSpPr>
        <p:spPr>
          <a:xfrm>
            <a:off x="14165334" y="3300603"/>
            <a:ext cx="3657601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Các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bước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vẽ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tranh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thể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hiện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thời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gian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của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thiên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nhiên</a:t>
            </a:r>
            <a:endParaRPr lang="en-US" sz="4400" b="1" u="sng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 descr="A drawing of a boat and a rock&#10;&#10;Description automatically generated">
            <a:extLst>
              <a:ext uri="{FF2B5EF4-FFF2-40B4-BE49-F238E27FC236}">
                <a16:creationId xmlns:a16="http://schemas.microsoft.com/office/drawing/2014/main" id="{C29957D8-F905-0A54-716C-505E8A025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862146" y="3672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7B9C0EE8-A1F1-1894-498D-060C7C981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862146" y="50916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75489A-6A38-4A97-D1E5-409E79E1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0B0A4-6E6B-F092-5BC9-FBDE71CA56F3}"/>
              </a:ext>
            </a:extLst>
          </p:cNvPr>
          <p:cNvGrpSpPr/>
          <p:nvPr/>
        </p:nvGrpSpPr>
        <p:grpSpPr>
          <a:xfrm>
            <a:off x="464991" y="4229100"/>
            <a:ext cx="5859609" cy="535268"/>
            <a:chOff x="1786299" y="4958902"/>
            <a:chExt cx="6105704" cy="55515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FB2496-4F52-E000-5DDE-B51E73289E1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CAF579-B573-C28E-2B54-30E2B9A4FE11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để xác định bố cục tranh</a:t>
              </a:r>
              <a:endParaRPr lang="en-US" sz="2400" dirty="0"/>
            </a:p>
          </p:txBody>
        </p:sp>
      </p:grpSp>
      <p:pic>
        <p:nvPicPr>
          <p:cNvPr id="35" name="Picture 34" descr="A drawing of a boat in the water&#10;&#10;Description automatically generated">
            <a:extLst>
              <a:ext uri="{FF2B5EF4-FFF2-40B4-BE49-F238E27FC236}">
                <a16:creationId xmlns:a16="http://schemas.microsoft.com/office/drawing/2014/main" id="{4C9A0BD4-963B-FD0F-F344-2F7A5D453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8402340" y="367284"/>
            <a:ext cx="5542260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377765CA-B026-C15B-841F-A29F6EE60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8402340" y="5091684"/>
            <a:ext cx="5542251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07CAACA-570C-40FB-00D8-736B07443153}"/>
              </a:ext>
            </a:extLst>
          </p:cNvPr>
          <p:cNvGrpSpPr/>
          <p:nvPr/>
        </p:nvGrpSpPr>
        <p:grpSpPr>
          <a:xfrm>
            <a:off x="7924800" y="4229100"/>
            <a:ext cx="5859609" cy="535268"/>
            <a:chOff x="1786299" y="4958902"/>
            <a:chExt cx="6105704" cy="55515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3EDA26-E2F1-474E-A90C-1B6B110C1934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026463-6953-9EF0-F0E9-918C2FD6E145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chi tiết cho bức tranh</a:t>
              </a:r>
              <a:endParaRPr lang="en-US" sz="2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6FE810-F099-6078-BDF7-44C7D7E225DA}"/>
              </a:ext>
            </a:extLst>
          </p:cNvPr>
          <p:cNvGrpSpPr/>
          <p:nvPr/>
        </p:nvGrpSpPr>
        <p:grpSpPr>
          <a:xfrm>
            <a:off x="7924800" y="8953500"/>
            <a:ext cx="7048614" cy="535268"/>
            <a:chOff x="1786299" y="4958902"/>
            <a:chExt cx="7344645" cy="5551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951D7F-4756-4FCC-312E-151F6DF797D6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83EB69-1683-7D85-71CE-E29E518C12EC}"/>
                </a:ext>
              </a:extLst>
            </p:cNvPr>
            <p:cNvSpPr txBox="1"/>
            <p:nvPr/>
          </p:nvSpPr>
          <p:spPr>
            <a:xfrm>
              <a:off x="2243498" y="5035240"/>
              <a:ext cx="6887446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Điều chỉnh hình, màu, hoàn thiện tranh</a:t>
              </a:r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DD8EB9-7BE3-24F3-6F50-9FA83E991084}"/>
              </a:ext>
            </a:extLst>
          </p:cNvPr>
          <p:cNvGrpSpPr/>
          <p:nvPr/>
        </p:nvGrpSpPr>
        <p:grpSpPr>
          <a:xfrm>
            <a:off x="464991" y="8953500"/>
            <a:ext cx="6393010" cy="1200329"/>
            <a:chOff x="1786299" y="4791185"/>
            <a:chExt cx="6244167" cy="124492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D8059A8-0E76-4232-19A3-A5F4DB0242BE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92BFD0-4A2C-5482-196A-2CEAF0DB236C}"/>
                </a:ext>
              </a:extLst>
            </p:cNvPr>
            <p:cNvSpPr txBox="1"/>
            <p:nvPr/>
          </p:nvSpPr>
          <p:spPr>
            <a:xfrm>
              <a:off x="2243498" y="4791185"/>
              <a:ext cx="5786968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màu khái quát tạo hòa sắc thể hiện buổi sáng(hoặc buổi trưa, buổi tối) cho bức tranh</a:t>
              </a:r>
              <a:endParaRPr lang="en-US" sz="2400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18EE6B-3D2D-9F9E-019B-3A8A396F1916}"/>
              </a:ext>
            </a:extLst>
          </p:cNvPr>
          <p:cNvCxnSpPr>
            <a:cxnSpLocks/>
          </p:cNvCxnSpPr>
          <p:nvPr/>
        </p:nvCxnSpPr>
        <p:spPr>
          <a:xfrm>
            <a:off x="856628" y="4874147"/>
            <a:ext cx="13087963" cy="0"/>
          </a:xfrm>
          <a:prstGeom prst="line">
            <a:avLst/>
          </a:prstGeom>
          <a:ln w="57150">
            <a:solidFill>
              <a:srgbClr val="3C8AB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7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800" y="2705361"/>
            <a:ext cx="15697199" cy="403834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43099" y="3598461"/>
            <a:ext cx="14706600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ea typeface="Calibri" panose="020F0502020204030204" pitchFamily="34" charset="0"/>
              </a:rPr>
              <a:t>Hoà sắc của một bức tranh phong cảnh có thể diễn tả được không gian, thời gian của thiên nhiên. 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58660" y="1122216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77AE8-BFB3-BFAB-1718-477EA75A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lake with trees and mountains&#10;&#10;Description automatically generated">
            <a:extLst>
              <a:ext uri="{FF2B5EF4-FFF2-40B4-BE49-F238E27FC236}">
                <a16:creationId xmlns:a16="http://schemas.microsoft.com/office/drawing/2014/main" id="{B44B9292-7A7A-8CD9-B946-05E973BCA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012"/>
          <a:stretch/>
        </p:blipFill>
        <p:spPr>
          <a:xfrm>
            <a:off x="10330567" y="10"/>
            <a:ext cx="6992232" cy="4656302"/>
          </a:xfrm>
          <a:prstGeom prst="rect">
            <a:avLst/>
          </a:prstGeom>
        </p:spPr>
      </p:pic>
      <p:pic>
        <p:nvPicPr>
          <p:cNvPr id="6" name="Picture 5" descr="A painting of a person standing on a bridge&#10;&#10;Description automatically generated">
            <a:extLst>
              <a:ext uri="{FF2B5EF4-FFF2-40B4-BE49-F238E27FC236}">
                <a16:creationId xmlns:a16="http://schemas.microsoft.com/office/drawing/2014/main" id="{A9D77B2B-4968-FDA7-670A-3757A61E63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r="1" b="12779"/>
          <a:stretch/>
        </p:blipFill>
        <p:spPr>
          <a:xfrm>
            <a:off x="8128896" y="4897620"/>
            <a:ext cx="9193903" cy="5389387"/>
          </a:xfrm>
          <a:prstGeom prst="rect">
            <a:avLst/>
          </a:prstGeom>
        </p:spPr>
      </p:pic>
      <p:pic>
        <p:nvPicPr>
          <p:cNvPr id="8" name="Picture 7" descr="A child's drawing of a tent and a waterfall&#10;&#10;Description automatically generated">
            <a:extLst>
              <a:ext uri="{FF2B5EF4-FFF2-40B4-BE49-F238E27FC236}">
                <a16:creationId xmlns:a16="http://schemas.microsoft.com/office/drawing/2014/main" id="{0F6AAF24-0F17-503A-F9D6-F8D8FC8A6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 r="-1" b="-1"/>
          <a:stretch/>
        </p:blipFill>
        <p:spPr>
          <a:xfrm>
            <a:off x="965200" y="-7"/>
            <a:ext cx="9124067" cy="5880065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2" y="6120094"/>
            <a:ext cx="6922395" cy="3234218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465A6-0632-82F6-10BE-304CDB8313CC}"/>
              </a:ext>
            </a:extLst>
          </p:cNvPr>
          <p:cNvSpPr txBox="1"/>
          <p:nvPr/>
        </p:nvSpPr>
        <p:spPr>
          <a:xfrm>
            <a:off x="1219200" y="7275538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Tranh vẽ tham khảo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A16ED-6F70-1BB1-DB16-03E9B3135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942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8141921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621046" y="4300521"/>
            <a:ext cx="15237898" cy="2237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r>
              <a:rPr lang="vi-VN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10606" y="-52263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71797" y="4709293"/>
            <a:ext cx="14325600" cy="1407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</a:rPr>
              <a:t>Em lựa chọn hình ảnh thiên nhiên mà em ấn tượng và thực hiện bài tập theo gợi ý.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F3F20DE-2458-4E98-553B-5DBBAD281490}"/>
              </a:ext>
            </a:extLst>
          </p:cNvPr>
          <p:cNvSpPr txBox="1"/>
          <p:nvPr/>
        </p:nvSpPr>
        <p:spPr>
          <a:xfrm>
            <a:off x="2057400" y="2347537"/>
            <a:ext cx="15237898" cy="14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1C35BE-D564-FE88-07C2-8178017F9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06593" y="1376130"/>
            <a:ext cx="15612088" cy="285780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966967" y="1853619"/>
            <a:ext cx="15237898" cy="475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HĐ4. 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</a:t>
            </a:r>
            <a:r>
              <a:rPr lang="vi-VN" sz="4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en-US" sz="48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4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endParaRPr lang="en-US" sz="48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800" smtClean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619304" y="496044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521</Words>
  <Application>Microsoft Office PowerPoint</Application>
  <PresentationFormat>Custom</PresentationFormat>
  <Paragraphs>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Montserrat ExtraBold</vt:lpstr>
      <vt:lpstr>Times New Roman</vt:lpstr>
      <vt:lpstr>Montserrat Black</vt:lpstr>
      <vt:lpstr>Arial</vt:lpstr>
      <vt:lpstr>Calibri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HP</cp:lastModifiedBy>
  <cp:revision>36</cp:revision>
  <dcterms:created xsi:type="dcterms:W3CDTF">2006-08-16T00:00:00Z</dcterms:created>
  <dcterms:modified xsi:type="dcterms:W3CDTF">2024-10-20T12:24:32Z</dcterms:modified>
  <dc:identifier>DAF4j5_yhQ8</dc:identifier>
</cp:coreProperties>
</file>