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5" r:id="rId4"/>
    <p:sldId id="283" r:id="rId5"/>
    <p:sldId id="274" r:id="rId6"/>
    <p:sldId id="282" r:id="rId7"/>
    <p:sldId id="257" r:id="rId8"/>
    <p:sldId id="273" r:id="rId9"/>
    <p:sldId id="258" r:id="rId10"/>
    <p:sldId id="307" r:id="rId11"/>
    <p:sldId id="259" r:id="rId12"/>
    <p:sldId id="264" r:id="rId13"/>
    <p:sldId id="308" r:id="rId14"/>
    <p:sldId id="280" r:id="rId15"/>
    <p:sldId id="281" r:id="rId16"/>
    <p:sldId id="277" r:id="rId17"/>
    <p:sldId id="278" r:id="rId1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B5"/>
    <a:srgbClr val="F6BB00"/>
    <a:srgbClr val="A9DA74"/>
    <a:srgbClr val="EBF6F9"/>
    <a:srgbClr val="FBD6B7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quây</a:t>
            </a:r>
            <a:r>
              <a:rPr lang="en-US" baseline="0" dirty="0"/>
              <a:t> </a:t>
            </a:r>
            <a:r>
              <a:rPr lang="en-US" baseline="0" dirty="0" err="1"/>
              <a:t>quần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3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0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1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7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5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7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2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67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6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4" y="1733550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224266"/>
            <a:ext cx="868972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w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ỉ 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Δ˙,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gia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đì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Chi Ǖ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ί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ây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Ǖ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ί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ần</a:t>
            </a:r>
            <a:endParaRPr lang="en-US" sz="3700" b="1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34" y="438150"/>
            <a:ext cx="70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2924726"/>
            <a:ext cx="853028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Ĺn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au. Chi 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í</a:t>
            </a:r>
            <a:r>
              <a:rPr lang="el-GR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ε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wào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cũng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vậy</a:t>
            </a:r>
            <a:r>
              <a:rPr lang="en-US" sz="37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700" b="1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82010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357995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78444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Chi </a:t>
            </a:r>
            <a:r>
              <a:rPr lang="en-US" sz="3600" b="1" dirty="0" err="1">
                <a:latin typeface="HP001 4 hàng" panose="020B0603050302020204" pitchFamily="34" charset="0"/>
              </a:rPr>
              <a:t>νίi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lắm</a:t>
            </a:r>
            <a:r>
              <a:rPr lang="en-US" sz="3600" b="1" dirty="0" smtClean="0">
                <a:latin typeface="HP001 4 hàng" panose="020B0603050302020204" pitchFamily="34" charset="0"/>
              </a:rPr>
              <a:t>.  </a:t>
            </a:r>
            <a:r>
              <a:rPr lang="en-US" sz="3600" b="1" dirty="0" err="1"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ηặt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ǟau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giúp</a:t>
            </a:r>
            <a:r>
              <a:rPr lang="en-US" sz="3600" b="1" dirty="0">
                <a:latin typeface="HP001 4 hàng" panose="020B0603050302020204" pitchFamily="34" charset="0"/>
              </a:rPr>
              <a:t> Ε</a:t>
            </a:r>
            <a:r>
              <a:rPr lang="en-US" sz="3600" b="1" dirty="0" smtClean="0">
                <a:latin typeface="HP001 4 hàng" panose="020B0603050302020204" pitchFamily="34" charset="0"/>
              </a:rPr>
              <a:t>−.  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78" y="1462028"/>
            <a:ext cx="8918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Bố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dŧ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ηà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ǟửa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xάg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wē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cǬ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Έ˛</a:t>
            </a:r>
            <a:r>
              <a:rPr lang="en-US" sz="3600" b="1" dirty="0" err="1" smtClean="0">
                <a:latin typeface="HP001 4 hàng" panose="020B0603050302020204" pitchFamily="34" charset="0"/>
              </a:rPr>
              <a:t>n</a:t>
            </a:r>
            <a:r>
              <a:rPr lang="en-US" sz="3600" b="1" dirty="0" smtClean="0">
                <a:latin typeface="HP001 4 hàng" panose="020B0603050302020204" pitchFamily="34" charset="0"/>
              </a:rPr>
              <a:t>. 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Ông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154019"/>
            <a:ext cx="885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bà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ǇrŪg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</a:rPr>
              <a:t> χ≠ Α˘ Ε− </a:t>
            </a:r>
            <a:r>
              <a:rPr lang="en-US" sz="3600" b="1" dirty="0" err="1">
                <a:latin typeface="HP001 4 hàng" panose="020B0603050302020204" pitchFamily="34" charset="0"/>
              </a:rPr>
              <a:t>wấu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ăn</a:t>
            </a:r>
            <a:r>
              <a:rPr lang="en-US" sz="3600" b="1" dirty="0" smtClean="0">
                <a:latin typeface="HP001 4 hàng" panose="020B0603050302020204" pitchFamily="34" charset="0"/>
              </a:rPr>
              <a:t>.  </a:t>
            </a:r>
            <a:r>
              <a:rPr lang="en-US" sz="3600" b="1" dirty="0" err="1"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ηà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" y="2815691"/>
            <a:ext cx="872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Ǖίây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Ǖίần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χĹn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ηau</a:t>
            </a:r>
            <a:r>
              <a:rPr lang="en-US" sz="3600" b="1" dirty="0" smtClean="0">
                <a:latin typeface="HP001 4 hàng" panose="020B0603050302020204" pitchFamily="34" charset="0"/>
              </a:rPr>
              <a:t>.  </a:t>
            </a:r>
            <a:r>
              <a:rPr lang="en-US" sz="3600" b="1" dirty="0" err="1">
                <a:latin typeface="HP001 4 hàng" panose="020B0603050302020204" pitchFamily="34" charset="0"/>
              </a:rPr>
              <a:t>Bữa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cΧ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κật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ǇuΐİΙ</a:t>
            </a:r>
            <a:r>
              <a:rPr lang="en-US" sz="3600" b="1" dirty="0" smtClean="0">
                <a:latin typeface="HP001 4 hàng" panose="020B0603050302020204" pitchFamily="34" charset="0"/>
              </a:rPr>
              <a:t>.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52400" y="3507682"/>
            <a:ext cx="855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Chi </a:t>
            </a:r>
            <a:r>
              <a:rPr lang="en-US" sz="3600" b="1" dirty="0" err="1">
                <a:latin typeface="HP001 4 hàng" panose="020B0603050302020204" pitchFamily="34" charset="0"/>
              </a:rPr>
              <a:t>κíε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wgày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wào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wgày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Gia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76893" y="4198120"/>
            <a:ext cx="358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đìζ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VΗİΙ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latin typeface="HP001 4 hàng" panose="020B0603050302020204" pitchFamily="34" charset="0"/>
              </a:rPr>
              <a:t>Nam.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14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 txBox="1">
            <a:spLocks noChangeArrowheads="1"/>
          </p:cNvSpPr>
          <p:nvPr/>
        </p:nvSpPr>
        <p:spPr bwMode="auto">
          <a:xfrm>
            <a:off x="762000" y="1200150"/>
            <a:ext cx="8608219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 dirty="0">
                <a:solidFill>
                  <a:prstClr val="black"/>
                </a:solidFill>
                <a:latin typeface=".VnAvant" panose="020B7200000000000000" pitchFamily="34" charset="0"/>
              </a:rPr>
              <a:t>gi</a:t>
            </a:r>
            <a:r>
              <a:rPr lang="vi-VN" altLang="en-US" sz="2100" dirty="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 dirty="0">
                <a:solidFill>
                  <a:prstClr val="black"/>
                </a:solidFill>
                <a:latin typeface=".VnAvant" panose="020B7200000000000000" pitchFamily="34" charset="0"/>
              </a:rPr>
              <a:t>d </a:t>
            </a:r>
            <a:r>
              <a:rPr lang="vi-VN" altLang="en-US" sz="2100" dirty="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đôi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ày          nuôi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d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ưỡng          tờ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ấy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 dirty="0">
                <a:solidFill>
                  <a:prstClr val="black"/>
                </a:solidFill>
                <a:latin typeface=".VnAvant" panose="020B7200000000000000" pitchFamily="34" charset="0"/>
              </a:rPr>
              <a:t>ng</a:t>
            </a:r>
            <a:r>
              <a:rPr lang="vi-VN" altLang="en-US" sz="2100" dirty="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 dirty="0">
                <a:solidFill>
                  <a:prstClr val="black"/>
                </a:solidFill>
                <a:latin typeface=".VnAvant" panose="020B7200000000000000" pitchFamily="34" charset="0"/>
              </a:rPr>
              <a:t>ngh </a:t>
            </a:r>
            <a:r>
              <a:rPr lang="vi-VN" altLang="en-US" sz="2100" dirty="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ày lễ     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e nhạc        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ỉ ngơi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1932" y="1332310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65169" y="2584847"/>
            <a:ext cx="554831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2545557"/>
            <a:ext cx="554831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2800" y="2545557"/>
            <a:ext cx="409575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1865709"/>
            <a:ext cx="3333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8800" y="1885950"/>
            <a:ext cx="257175" cy="42386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0" y="1872853"/>
            <a:ext cx="409575" cy="51911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53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5311"/>
          <a:stretch>
            <a:fillRect/>
          </a:stretch>
        </p:blipFill>
        <p:spPr bwMode="auto">
          <a:xfrm>
            <a:off x="573881" y="0"/>
            <a:ext cx="77735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026444" y="22098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Ông 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407444" y="2812256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Bà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1" y="32385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Bố  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387329" y="2433637"/>
            <a:ext cx="5250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Ba 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055144" y="14811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Má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113610" y="17478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Mẹ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695825" y="2433637"/>
            <a:ext cx="753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Anh, chị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985148" y="1338262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5553076" y="1885950"/>
            <a:ext cx="965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Chú, Thím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763817" y="3063478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4867275" y="3251597"/>
            <a:ext cx="435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Bác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6232922" y="2469356"/>
            <a:ext cx="756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Cậu, Mợ</a:t>
            </a:r>
          </a:p>
        </p:txBody>
      </p:sp>
    </p:spTree>
    <p:extLst>
      <p:ext uri="{BB962C8B-B14F-4D97-AF65-F5344CB8AC3E}">
        <p14:creationId xmlns:p14="http://schemas.microsoft.com/office/powerpoint/2010/main" val="3037534104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504950"/>
            <a:ext cx="3276600" cy="1200329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ĐỘNG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312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7289" y="2315231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 + 4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D34F7A-D4BA-C12A-F208-2B798674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1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ĐẠT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5382E5-B8B7-ADA0-9D3C-1C581034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01" y="74295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47" indent="0">
              <a:lnSpc>
                <a:spcPct val="110000"/>
              </a:lnSpc>
              <a:buNone/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sát, nhận biết nhân vật và suy đoán nội dung tranh minh hoạ để nói theo yêu cầu.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47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cách chọn từ thích hợp điền vào chỗ trống để được câu đúng theo yêu cầu.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96526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38833"/>
            <a:ext cx="92202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(………….….)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1457562"/>
            <a:ext cx="2302584" cy="523208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0309 L 0.1026 0.205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66750"/>
            <a:ext cx="85320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4.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Viết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câu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đã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hoàn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thiện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ở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mục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5 (SHS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trang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38)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1428750"/>
            <a:ext cx="8953500" cy="2090738"/>
            <a:chOff x="152400" y="1428750"/>
            <a:chExt cx="8953500" cy="2090738"/>
          </a:xfrm>
        </p:grpSpPr>
        <p:pic>
          <p:nvPicPr>
            <p:cNvPr id="1026" name="Picture 2" descr="Mẫu giấy luyện viết chữ đẹp - Download.vn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46"/>
            <a:stretch/>
          </p:blipFill>
          <p:spPr bwMode="auto">
            <a:xfrm>
              <a:off x="152400" y="1428750"/>
              <a:ext cx="7095895" cy="209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ẫu giấy luyện viết chữ đẹp - Download.vn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" r="71461" b="35346"/>
            <a:stretch/>
          </p:blipFill>
          <p:spPr bwMode="auto">
            <a:xfrm>
              <a:off x="7200900" y="1428750"/>
              <a:ext cx="1905000" cy="209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2001" y="1802606"/>
            <a:ext cx="834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BuĔ ǇĒ, gia đìζ em κưŊg Ǖίây Ǖίần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9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169" y="1465071"/>
            <a:ext cx="7538604" cy="46165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b="1" dirty="0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    </a:t>
            </a:r>
            <a:r>
              <a:rPr lang="en-US" sz="2400" b="1" dirty="0" err="1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b="1" dirty="0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2400" b="1" dirty="0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b="1" dirty="0" err="1">
                <a:solidFill>
                  <a:srgbClr val="E824B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2400" b="1" dirty="0">
              <a:solidFill>
                <a:srgbClr val="E824B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5"/>
          <a:stretch/>
        </p:blipFill>
        <p:spPr bwMode="auto">
          <a:xfrm>
            <a:off x="744682" y="2266950"/>
            <a:ext cx="726043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0440" r="8887" b="9898"/>
          <a:stretch/>
        </p:blipFill>
        <p:spPr bwMode="auto">
          <a:xfrm>
            <a:off x="152090" y="819150"/>
            <a:ext cx="8839820" cy="419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20548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9281" y="4462830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257800" y="150495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603</Words>
  <Application>Microsoft Office PowerPoint</Application>
  <PresentationFormat>On-screen Show (16:9)</PresentationFormat>
  <Paragraphs>72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宋体</vt:lpstr>
      <vt:lpstr>宋体</vt:lpstr>
      <vt:lpstr>.VnAvant</vt:lpstr>
      <vt:lpstr>Arial</vt:lpstr>
      <vt:lpstr>Arial Rounded MT Bold</vt:lpstr>
      <vt:lpstr>Arial-Rounded</vt:lpstr>
      <vt:lpstr>Calibri</vt:lpstr>
      <vt:lpstr>Calibri Light</vt:lpstr>
      <vt:lpstr>HP001</vt:lpstr>
      <vt:lpstr>HP001 4 hàng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143</cp:revision>
  <dcterms:created xsi:type="dcterms:W3CDTF">2020-12-08T15:48:47Z</dcterms:created>
  <dcterms:modified xsi:type="dcterms:W3CDTF">2025-04-12T01:42:35Z</dcterms:modified>
</cp:coreProperties>
</file>