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3"/>
  </p:notesMasterIdLst>
  <p:sldIdLst>
    <p:sldId id="257" r:id="rId4"/>
    <p:sldId id="298" r:id="rId5"/>
    <p:sldId id="299" r:id="rId6"/>
    <p:sldId id="308" r:id="rId7"/>
    <p:sldId id="309" r:id="rId8"/>
    <p:sldId id="300" r:id="rId9"/>
    <p:sldId id="301" r:id="rId10"/>
    <p:sldId id="313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5381-A92D-42C5-96FE-B6E06EB5EFC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713-CF4E-4E6F-8FA2-FE7032E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Nối tiếp Triều Trần là Triều Hậu Lê. Để hiểu rõ hơn về thời đại này,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12 –  Khởi nghĩa Lam Sơn và Triều Hậu Lê.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68713-CF4E-4E6F-8FA2-FE7032ED5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HANH TÂ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718" y="-2685395"/>
            <a:ext cx="6850889" cy="12221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92CD4-93C1-1959-BFB0-1CF091F0C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1464-DFB8-5EC2-789C-0E744BDB3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5644E-1866-889B-1973-A9DBC2ECB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0F045-364E-6F3B-2365-95E439B2BA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F1A4C-710F-769E-55A4-8716390C83CC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7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6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281320F-808C-6293-E172-0D4A3B205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B577D888-F729-D729-C137-F2211F3CC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/>
          <a:stretch/>
        </p:blipFill>
        <p:spPr>
          <a:xfrm rot="5400000">
            <a:off x="2552700" y="-2781300"/>
            <a:ext cx="70866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BE967E35-BB33-0F7D-59A3-B4A7B6C8F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2563C0-D3C6-CB84-A86B-C6B781FE0EBF}"/>
              </a:ext>
            </a:extLst>
          </p:cNvPr>
          <p:cNvGrpSpPr/>
          <p:nvPr userDrawn="1"/>
        </p:nvGrpSpPr>
        <p:grpSpPr>
          <a:xfrm>
            <a:off x="259654" y="263236"/>
            <a:ext cx="11646019" cy="6373091"/>
            <a:chOff x="706581" y="415636"/>
            <a:chExt cx="10958946" cy="62206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8637A4-BDEB-D694-9394-FCE2E554F2C2}"/>
                </a:ext>
              </a:extLst>
            </p:cNvPr>
            <p:cNvSpPr/>
            <p:nvPr/>
          </p:nvSpPr>
          <p:spPr>
            <a:xfrm>
              <a:off x="886691" y="415636"/>
              <a:ext cx="10778836" cy="60682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8D9843-2D90-D8B7-87BE-71B33374740E}"/>
                </a:ext>
              </a:extLst>
            </p:cNvPr>
            <p:cNvSpPr/>
            <p:nvPr/>
          </p:nvSpPr>
          <p:spPr>
            <a:xfrm>
              <a:off x="706581" y="568036"/>
              <a:ext cx="10778836" cy="60682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5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kids rowing a boat&#10;&#10;Description automatically generated">
            <a:extLst>
              <a:ext uri="{FF2B5EF4-FFF2-40B4-BE49-F238E27FC236}">
                <a16:creationId xmlns:a16="http://schemas.microsoft.com/office/drawing/2014/main" id="{C05C9AF2-FB98-9298-B4A4-1CB0BB933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"/>
            <a:ext cx="12192000" cy="71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ene with trees and grass&#10;&#10;Description automatically generated">
            <a:extLst>
              <a:ext uri="{FF2B5EF4-FFF2-40B4-BE49-F238E27FC236}">
                <a16:creationId xmlns:a16="http://schemas.microsoft.com/office/drawing/2014/main" id="{37BA1796-B7A6-73CC-E398-92E721C1C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desert&#10;&#10;Description automatically generated">
            <a:extLst>
              <a:ext uri="{FF2B5EF4-FFF2-40B4-BE49-F238E27FC236}">
                <a16:creationId xmlns:a16="http://schemas.microsoft.com/office/drawing/2014/main" id="{50CB37CD-5406-2B0E-A1E9-8C6ED4470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3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E38F-6488-C911-2726-5CE3E9F96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6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TÂM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9D8DF-FEFA-4418-BDF1-415DC95D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4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4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6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46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81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27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67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70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5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9EE796-687A-85E3-6395-2E9341601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9FB4EC-86BA-855C-8DFC-6E89599A3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DDA465E4-0CE1-11B5-81D5-D9EE5224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F6731-76E2-72BE-0A92-AEBF7310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69" y="484604"/>
            <a:ext cx="4203199" cy="730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FBAFC-3F5C-4185-67B2-37BA74C5D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564" y="1463762"/>
            <a:ext cx="9638611" cy="2572735"/>
          </a:xfrm>
          <a:prstGeom prst="rect">
            <a:avLst/>
          </a:prstGeom>
        </p:spPr>
      </p:pic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218014-A412-4F81-825E-2C8C87D15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168" y="4285263"/>
            <a:ext cx="2930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TIẾT 3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3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A94539-C15B-DD8B-C61B-7DF30B65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5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772160" y="203440"/>
            <a:ext cx="1029208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về đóng góp của một số nhân vật lich sử tiêu biểu trong khởi nghĩa Lam Sơn và Triều Hậu Lê.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25A878-CE97-723E-8C74-7F94752C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9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5385F9-6737-F051-CEC4-C66DD21A5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16308"/>
              </p:ext>
            </p:extLst>
          </p:nvPr>
        </p:nvGraphicFramePr>
        <p:xfrm>
          <a:off x="970280" y="1954054"/>
          <a:ext cx="10515600" cy="3004026"/>
        </p:xfrm>
        <a:graphic>
          <a:graphicData uri="http://schemas.openxmlformats.org/drawingml/2006/table">
            <a:tbl>
              <a:tblPr/>
              <a:tblGrid>
                <a:gridCol w="919480">
                  <a:extLst>
                    <a:ext uri="{9D8B030D-6E8A-4147-A177-3AD203B41FA5}">
                      <a16:colId xmlns:a16="http://schemas.microsoft.com/office/drawing/2014/main" val="6109236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76832106"/>
                    </a:ext>
                  </a:extLst>
                </a:gridCol>
                <a:gridCol w="7096760">
                  <a:extLst>
                    <a:ext uri="{9D8B030D-6E8A-4147-A177-3AD203B41FA5}">
                      <a16:colId xmlns:a16="http://schemas.microsoft.com/office/drawing/2014/main" val="3479300652"/>
                    </a:ext>
                  </a:extLst>
                </a:gridCol>
              </a:tblGrid>
              <a:tr h="120161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683772"/>
                  </a:ext>
                </a:extLst>
              </a:tr>
              <a:tr h="1802416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 Lợi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18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5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64B9EC-1542-C358-F20B-76ECA4DDE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66042"/>
              </p:ext>
            </p:extLst>
          </p:nvPr>
        </p:nvGraphicFramePr>
        <p:xfrm>
          <a:off x="1033669" y="639197"/>
          <a:ext cx="10153815" cy="47888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8841">
                  <a:extLst>
                    <a:ext uri="{9D8B030D-6E8A-4147-A177-3AD203B41FA5}">
                      <a16:colId xmlns:a16="http://schemas.microsoft.com/office/drawing/2014/main" val="3008632251"/>
                    </a:ext>
                  </a:extLst>
                </a:gridCol>
                <a:gridCol w="2539007">
                  <a:extLst>
                    <a:ext uri="{9D8B030D-6E8A-4147-A177-3AD203B41FA5}">
                      <a16:colId xmlns:a16="http://schemas.microsoft.com/office/drawing/2014/main" val="3989678578"/>
                    </a:ext>
                  </a:extLst>
                </a:gridCol>
                <a:gridCol w="6205967">
                  <a:extLst>
                    <a:ext uri="{9D8B030D-6E8A-4147-A177-3AD203B41FA5}">
                      <a16:colId xmlns:a16="http://schemas.microsoft.com/office/drawing/2014/main" val="476287066"/>
                    </a:ext>
                  </a:extLst>
                </a:gridCol>
              </a:tblGrid>
              <a:tr h="699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NHÂN VẬT LỊCH SỬ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ĐÓNG GÓP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65707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0500"/>
                  </a:ext>
                </a:extLst>
              </a:tr>
              <a:tr h="12514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60991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9672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35761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062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916771-9C2C-380E-4AC5-DD96AA1C1526}"/>
              </a:ext>
            </a:extLst>
          </p:cNvPr>
          <p:cNvSpPr txBox="1"/>
          <p:nvPr/>
        </p:nvSpPr>
        <p:spPr>
          <a:xfrm>
            <a:off x="1327868" y="1502796"/>
            <a:ext cx="60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99D69-3242-149F-7250-524FEE7D51A7}"/>
              </a:ext>
            </a:extLst>
          </p:cNvPr>
          <p:cNvSpPr txBox="1"/>
          <p:nvPr/>
        </p:nvSpPr>
        <p:spPr>
          <a:xfrm>
            <a:off x="2576224" y="1463040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Lê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1A572-A711-D9FF-B017-D133655EABF7}"/>
              </a:ext>
            </a:extLst>
          </p:cNvPr>
          <p:cNvSpPr txBox="1"/>
          <p:nvPr/>
        </p:nvSpPr>
        <p:spPr>
          <a:xfrm>
            <a:off x="5176301" y="1383527"/>
            <a:ext cx="608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Lãnh đạo cuộc khởi nghĩa Lam Sơn giành thắng lợi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20163-29B1-F546-E49D-4BF050459953}"/>
              </a:ext>
            </a:extLst>
          </p:cNvPr>
          <p:cNvSpPr txBox="1"/>
          <p:nvPr/>
        </p:nvSpPr>
        <p:spPr>
          <a:xfrm>
            <a:off x="1288112" y="2194559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58CD4-D2E1-6796-0CC7-8740CCFFAA03}"/>
              </a:ext>
            </a:extLst>
          </p:cNvPr>
          <p:cNvSpPr txBox="1"/>
          <p:nvPr/>
        </p:nvSpPr>
        <p:spPr>
          <a:xfrm>
            <a:off x="2536468" y="2154803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4C172-FC36-766D-A59E-68DA019793C0}"/>
              </a:ext>
            </a:extLst>
          </p:cNvPr>
          <p:cNvSpPr txBox="1"/>
          <p:nvPr/>
        </p:nvSpPr>
        <p:spPr>
          <a:xfrm>
            <a:off x="5136545" y="2075290"/>
            <a:ext cx="608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Viết thư dụ hàng quân Minh, đặc biệt đã thay mặt Lê Lợi viết thư dụ hàng Vương Thông ở thành Đông Quan.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Là nhà thơ, nhà văn, nhà văn hoá với các tác phẩm tiêu biểu: Bình Ngô đại cáo, Lam Sơn thực lục,...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C174F-6B24-1AC3-2D7D-9E064926D928}"/>
              </a:ext>
            </a:extLst>
          </p:cNvPr>
          <p:cNvSpPr txBox="1"/>
          <p:nvPr/>
        </p:nvSpPr>
        <p:spPr>
          <a:xfrm>
            <a:off x="1345097" y="3324970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42FCF-8FE8-7809-E0C8-C15064CCC54D}"/>
              </a:ext>
            </a:extLst>
          </p:cNvPr>
          <p:cNvSpPr txBox="1"/>
          <p:nvPr/>
        </p:nvSpPr>
        <p:spPr>
          <a:xfrm>
            <a:off x="2593453" y="3285214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Lê Lai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923F9-8367-150D-0C60-4DB00272D667}"/>
              </a:ext>
            </a:extLst>
          </p:cNvPr>
          <p:cNvSpPr txBox="1"/>
          <p:nvPr/>
        </p:nvSpPr>
        <p:spPr>
          <a:xfrm>
            <a:off x="5169676" y="3436289"/>
            <a:ext cx="608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Đóng giả Lê Lợi, giải vây cho nghĩa quân Lam Sơn.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8ABD1-3B78-1795-1948-E3B006AC1141}"/>
              </a:ext>
            </a:extLst>
          </p:cNvPr>
          <p:cNvSpPr txBox="1"/>
          <p:nvPr/>
        </p:nvSpPr>
        <p:spPr>
          <a:xfrm>
            <a:off x="1370276" y="4057815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9594E5-FC8A-E2CC-8E4D-F92196901DDD}"/>
              </a:ext>
            </a:extLst>
          </p:cNvPr>
          <p:cNvSpPr txBox="1"/>
          <p:nvPr/>
        </p:nvSpPr>
        <p:spPr>
          <a:xfrm>
            <a:off x="2618632" y="4018059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Liên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C6745-23F9-B035-33C2-BBC4953A1A6E}"/>
              </a:ext>
            </a:extLst>
          </p:cNvPr>
          <p:cNvSpPr txBox="1"/>
          <p:nvPr/>
        </p:nvSpPr>
        <p:spPr>
          <a:xfrm>
            <a:off x="5194855" y="4169134"/>
            <a:ext cx="608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96BDBD-2962-371B-C92D-8B57B0608428}"/>
              </a:ext>
            </a:extLst>
          </p:cNvPr>
          <p:cNvSpPr txBox="1"/>
          <p:nvPr/>
        </p:nvSpPr>
        <p:spPr>
          <a:xfrm>
            <a:off x="1379552" y="4766807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EB426-C3E8-605F-F7BD-355D5E0D7ED6}"/>
              </a:ext>
            </a:extLst>
          </p:cNvPr>
          <p:cNvSpPr txBox="1"/>
          <p:nvPr/>
        </p:nvSpPr>
        <p:spPr>
          <a:xfrm>
            <a:off x="2651762" y="4822467"/>
            <a:ext cx="3196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45A117-9244-AF55-E6C2-CB544063DC93}"/>
              </a:ext>
            </a:extLst>
          </p:cNvPr>
          <p:cNvSpPr txBox="1"/>
          <p:nvPr/>
        </p:nvSpPr>
        <p:spPr>
          <a:xfrm>
            <a:off x="5021251" y="4894028"/>
            <a:ext cx="633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3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backpack&#10;&#10;Description automatically generated">
            <a:extLst>
              <a:ext uri="{FF2B5EF4-FFF2-40B4-BE49-F238E27FC236}">
                <a16:creationId xmlns:a16="http://schemas.microsoft.com/office/drawing/2014/main" id="{768CFD33-0414-DD37-D4E7-512CFB851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5" y="2152562"/>
            <a:ext cx="2787933" cy="449607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9A5A76-10C3-3FB0-75BE-1D105BFAD454}"/>
              </a:ext>
            </a:extLst>
          </p:cNvPr>
          <p:cNvSpPr/>
          <p:nvPr/>
        </p:nvSpPr>
        <p:spPr>
          <a:xfrm>
            <a:off x="2489200" y="181442"/>
            <a:ext cx="9239261" cy="1776423"/>
          </a:xfrm>
          <a:prstGeom prst="wedgeEllipseCallout">
            <a:avLst>
              <a:gd name="adj1" fmla="val 30716"/>
              <a:gd name="adj2" fmla="val 672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Thi kể chuyện lịch sử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670560" y="2316720"/>
            <a:ext cx="76200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Hình thức thi: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theo nhóm, mỗi nhóm đại diện 1 bạn tham gia.</a:t>
            </a:r>
          </a:p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câu chuyện lịch sử về khởi nghĩa Lam Sơn hoặc Triều Hậu Lê mà em đã đọc, hoặc đã nghe.</a:t>
            </a:r>
          </a:p>
        </p:txBody>
      </p:sp>
    </p:spTree>
    <p:extLst>
      <p:ext uri="{BB962C8B-B14F-4D97-AF65-F5344CB8AC3E}">
        <p14:creationId xmlns:p14="http://schemas.microsoft.com/office/powerpoint/2010/main" val="16325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7FC5174-360E-2919-933F-4F60D6E0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8" y="7566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77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6F1FAF10-985B-B926-0164-9B209C95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57144" y="1580243"/>
            <a:ext cx="2904308" cy="5356827"/>
          </a:xfrm>
          <a:prstGeom prst="rect">
            <a:avLst/>
          </a:prstGeom>
        </p:spPr>
      </p:pic>
      <p:pic>
        <p:nvPicPr>
          <p:cNvPr id="6" name="Picture 5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6D5C932-80A6-02E4-22C6-DBCB9BBB1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F773C686-5767-A207-1E62-472AF4DFA57B}"/>
              </a:ext>
            </a:extLst>
          </p:cNvPr>
          <p:cNvSpPr/>
          <p:nvPr/>
        </p:nvSpPr>
        <p:spPr>
          <a:xfrm>
            <a:off x="2275840" y="574094"/>
            <a:ext cx="7863840" cy="2305703"/>
          </a:xfrm>
          <a:custGeom>
            <a:avLst/>
            <a:gdLst>
              <a:gd name="connsiteX0" fmla="*/ 0 w 10346270"/>
              <a:gd name="connsiteY0" fmla="*/ 576437 h 3458555"/>
              <a:gd name="connsiteX1" fmla="*/ 576437 w 10346270"/>
              <a:gd name="connsiteY1" fmla="*/ 0 h 3458555"/>
              <a:gd name="connsiteX2" fmla="*/ 9769833 w 10346270"/>
              <a:gd name="connsiteY2" fmla="*/ 0 h 3458555"/>
              <a:gd name="connsiteX3" fmla="*/ 10346270 w 10346270"/>
              <a:gd name="connsiteY3" fmla="*/ 576437 h 3458555"/>
              <a:gd name="connsiteX4" fmla="*/ 10346270 w 10346270"/>
              <a:gd name="connsiteY4" fmla="*/ 2882118 h 3458555"/>
              <a:gd name="connsiteX5" fmla="*/ 9769833 w 10346270"/>
              <a:gd name="connsiteY5" fmla="*/ 3458555 h 3458555"/>
              <a:gd name="connsiteX6" fmla="*/ 576437 w 10346270"/>
              <a:gd name="connsiteY6" fmla="*/ 3458555 h 3458555"/>
              <a:gd name="connsiteX7" fmla="*/ 0 w 10346270"/>
              <a:gd name="connsiteY7" fmla="*/ 2882118 h 3458555"/>
              <a:gd name="connsiteX8" fmla="*/ 0 w 10346270"/>
              <a:gd name="connsiteY8" fmla="*/ 576437 h 345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6270" h="3458555" fill="none" extrusionOk="0">
                <a:moveTo>
                  <a:pt x="0" y="576437"/>
                </a:moveTo>
                <a:cubicBezTo>
                  <a:pt x="3459" y="194911"/>
                  <a:pt x="259924" y="-55261"/>
                  <a:pt x="576437" y="0"/>
                </a:cubicBezTo>
                <a:cubicBezTo>
                  <a:pt x="3836071" y="143570"/>
                  <a:pt x="5568830" y="87359"/>
                  <a:pt x="9769833" y="0"/>
                </a:cubicBezTo>
                <a:cubicBezTo>
                  <a:pt x="10074362" y="28427"/>
                  <a:pt x="10351685" y="267570"/>
                  <a:pt x="10346270" y="576437"/>
                </a:cubicBezTo>
                <a:cubicBezTo>
                  <a:pt x="10273064" y="1249480"/>
                  <a:pt x="10405087" y="2469169"/>
                  <a:pt x="10346270" y="2882118"/>
                </a:cubicBezTo>
                <a:cubicBezTo>
                  <a:pt x="10343487" y="3219097"/>
                  <a:pt x="10095296" y="3459432"/>
                  <a:pt x="9769833" y="3458555"/>
                </a:cubicBezTo>
                <a:cubicBezTo>
                  <a:pt x="7130109" y="3291638"/>
                  <a:pt x="4262464" y="3471518"/>
                  <a:pt x="576437" y="3458555"/>
                </a:cubicBezTo>
                <a:cubicBezTo>
                  <a:pt x="250272" y="3453163"/>
                  <a:pt x="-19533" y="3187352"/>
                  <a:pt x="0" y="2882118"/>
                </a:cubicBezTo>
                <a:cubicBezTo>
                  <a:pt x="153666" y="1900007"/>
                  <a:pt x="-113080" y="1450813"/>
                  <a:pt x="0" y="576437"/>
                </a:cubicBezTo>
                <a:close/>
              </a:path>
              <a:path w="10346270" h="3458555" stroke="0" extrusionOk="0">
                <a:moveTo>
                  <a:pt x="0" y="576437"/>
                </a:moveTo>
                <a:cubicBezTo>
                  <a:pt x="6449" y="234033"/>
                  <a:pt x="281531" y="1027"/>
                  <a:pt x="576437" y="0"/>
                </a:cubicBezTo>
                <a:cubicBezTo>
                  <a:pt x="5027403" y="54831"/>
                  <a:pt x="6212652" y="90132"/>
                  <a:pt x="9769833" y="0"/>
                </a:cubicBezTo>
                <a:cubicBezTo>
                  <a:pt x="10054481" y="495"/>
                  <a:pt x="10321918" y="233197"/>
                  <a:pt x="10346270" y="576437"/>
                </a:cubicBezTo>
                <a:cubicBezTo>
                  <a:pt x="10468732" y="1095683"/>
                  <a:pt x="10401432" y="1917862"/>
                  <a:pt x="10346270" y="2882118"/>
                </a:cubicBezTo>
                <a:cubicBezTo>
                  <a:pt x="10394457" y="3190032"/>
                  <a:pt x="10105197" y="3416326"/>
                  <a:pt x="9769833" y="3458555"/>
                </a:cubicBezTo>
                <a:cubicBezTo>
                  <a:pt x="6298707" y="3352838"/>
                  <a:pt x="2011716" y="3376287"/>
                  <a:pt x="576437" y="3458555"/>
                </a:cubicBezTo>
                <a:cubicBezTo>
                  <a:pt x="242370" y="3452709"/>
                  <a:pt x="-8676" y="3186962"/>
                  <a:pt x="0" y="2882118"/>
                </a:cubicBezTo>
                <a:cubicBezTo>
                  <a:pt x="-3359" y="2282592"/>
                  <a:pt x="-64795" y="1050830"/>
                  <a:pt x="0" y="57643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845467952">
                  <a:custGeom>
                    <a:avLst/>
                    <a:gdLst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63840" h="2305703" fill="none" extrusionOk="0">
                        <a:moveTo>
                          <a:pt x="0" y="384291"/>
                        </a:moveTo>
                        <a:cubicBezTo>
                          <a:pt x="2897" y="125048"/>
                          <a:pt x="198038" y="-51184"/>
                          <a:pt x="438129" y="0"/>
                        </a:cubicBezTo>
                        <a:cubicBezTo>
                          <a:pt x="2818865" y="-31240"/>
                          <a:pt x="4305480" y="14084"/>
                          <a:pt x="7425710" y="0"/>
                        </a:cubicBezTo>
                        <a:cubicBezTo>
                          <a:pt x="7646065" y="41785"/>
                          <a:pt x="7887078" y="211893"/>
                          <a:pt x="7863840" y="384291"/>
                        </a:cubicBezTo>
                        <a:cubicBezTo>
                          <a:pt x="7852198" y="804373"/>
                          <a:pt x="7912438" y="1683285"/>
                          <a:pt x="7863840" y="1921411"/>
                        </a:cubicBezTo>
                        <a:cubicBezTo>
                          <a:pt x="7859374" y="2161790"/>
                          <a:pt x="7698083" y="2309371"/>
                          <a:pt x="7425710" y="2305703"/>
                        </a:cubicBezTo>
                        <a:cubicBezTo>
                          <a:pt x="5416690" y="2241025"/>
                          <a:pt x="3572995" y="2204696"/>
                          <a:pt x="438129" y="2305703"/>
                        </a:cubicBezTo>
                        <a:cubicBezTo>
                          <a:pt x="179782" y="2294898"/>
                          <a:pt x="-18348" y="2122549"/>
                          <a:pt x="0" y="1921411"/>
                        </a:cubicBezTo>
                        <a:cubicBezTo>
                          <a:pt x="96745" y="1330969"/>
                          <a:pt x="-84379" y="1014963"/>
                          <a:pt x="0" y="384291"/>
                        </a:cubicBezTo>
                        <a:close/>
                      </a:path>
                      <a:path w="7863840" h="2305703" stroke="0" extrusionOk="0">
                        <a:moveTo>
                          <a:pt x="0" y="384291"/>
                        </a:moveTo>
                        <a:cubicBezTo>
                          <a:pt x="-27178" y="163759"/>
                          <a:pt x="200813" y="-417"/>
                          <a:pt x="438129" y="0"/>
                        </a:cubicBezTo>
                        <a:cubicBezTo>
                          <a:pt x="3763465" y="99365"/>
                          <a:pt x="4739730" y="201767"/>
                          <a:pt x="7425710" y="0"/>
                        </a:cubicBezTo>
                        <a:cubicBezTo>
                          <a:pt x="7657236" y="-7047"/>
                          <a:pt x="7845794" y="193393"/>
                          <a:pt x="7863840" y="384291"/>
                        </a:cubicBezTo>
                        <a:cubicBezTo>
                          <a:pt x="8006764" y="752175"/>
                          <a:pt x="7898186" y="1245183"/>
                          <a:pt x="7863840" y="1921411"/>
                        </a:cubicBezTo>
                        <a:cubicBezTo>
                          <a:pt x="7895017" y="2177239"/>
                          <a:pt x="7686758" y="2245710"/>
                          <a:pt x="7425710" y="2305703"/>
                        </a:cubicBezTo>
                        <a:cubicBezTo>
                          <a:pt x="4718281" y="2155881"/>
                          <a:pt x="1681570" y="2158090"/>
                          <a:pt x="438129" y="2305703"/>
                        </a:cubicBezTo>
                        <a:cubicBezTo>
                          <a:pt x="190483" y="2329536"/>
                          <a:pt x="-13483" y="2142920"/>
                          <a:pt x="0" y="1921411"/>
                        </a:cubicBezTo>
                        <a:cubicBezTo>
                          <a:pt x="12077" y="1538888"/>
                          <a:pt x="-43125" y="690057"/>
                          <a:pt x="0" y="384291"/>
                        </a:cubicBezTo>
                        <a:close/>
                      </a:path>
                      <a:path w="7863840" h="2305703" fill="none" stroke="0" extrusionOk="0">
                        <a:moveTo>
                          <a:pt x="0" y="384291"/>
                        </a:moveTo>
                        <a:cubicBezTo>
                          <a:pt x="4309" y="123676"/>
                          <a:pt x="239064" y="-35024"/>
                          <a:pt x="438129" y="0"/>
                        </a:cubicBezTo>
                        <a:cubicBezTo>
                          <a:pt x="3091688" y="65308"/>
                          <a:pt x="4241622" y="-80331"/>
                          <a:pt x="7425710" y="0"/>
                        </a:cubicBezTo>
                        <a:cubicBezTo>
                          <a:pt x="7649850" y="19059"/>
                          <a:pt x="7853073" y="163173"/>
                          <a:pt x="7863840" y="384291"/>
                        </a:cubicBezTo>
                        <a:cubicBezTo>
                          <a:pt x="7821665" y="835871"/>
                          <a:pt x="7910073" y="1649364"/>
                          <a:pt x="7863840" y="1921411"/>
                        </a:cubicBezTo>
                        <a:cubicBezTo>
                          <a:pt x="7892525" y="2139389"/>
                          <a:pt x="7690302" y="2263530"/>
                          <a:pt x="7425710" y="2305703"/>
                        </a:cubicBezTo>
                        <a:cubicBezTo>
                          <a:pt x="5236524" y="2222756"/>
                          <a:pt x="3589187" y="2403899"/>
                          <a:pt x="438129" y="2305703"/>
                        </a:cubicBezTo>
                        <a:cubicBezTo>
                          <a:pt x="180945" y="2298655"/>
                          <a:pt x="-31987" y="2098205"/>
                          <a:pt x="0" y="1921411"/>
                        </a:cubicBezTo>
                        <a:cubicBezTo>
                          <a:pt x="113777" y="1275062"/>
                          <a:pt x="-46649" y="923825"/>
                          <a:pt x="0" y="3842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và kể một số địa danh, di tích lịch sử, tên đường phố, trường học liên quan đến khởi nghĩa Lam Sơn và Triều Hậu Lê.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ịch Sử Về Tên Đường Nguyễn Trãi Quận 5 Thành Phố Hồ Chí Minh - INKDTEX -  PHÂN PHỐI MÁY IN HP, MỰC IN HP, CANON, BROTHER, EPSON CHÍNH HÃNG">
            <a:extLst>
              <a:ext uri="{FF2B5EF4-FFF2-40B4-BE49-F238E27FC236}">
                <a16:creationId xmlns:a16="http://schemas.microsoft.com/office/drawing/2014/main" id="{DBF23D02-1D01-A196-4341-269F1C0C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074519"/>
            <a:ext cx="4703064" cy="35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ÔNG TIN TỔNG QUAN VỀ ĐƯỜNG LÊ LAI QUẬN 1, TP.HCM">
            <a:extLst>
              <a:ext uri="{FF2B5EF4-FFF2-40B4-BE49-F238E27FC236}">
                <a16:creationId xmlns:a16="http://schemas.microsoft.com/office/drawing/2014/main" id="{8D22FD16-83FA-254C-B9B7-3B6169F8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28" y="2075687"/>
            <a:ext cx="4761103" cy="35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hat and straw hat&#10;&#10;Description automatically generated">
            <a:extLst>
              <a:ext uri="{FF2B5EF4-FFF2-40B4-BE49-F238E27FC236}">
                <a16:creationId xmlns:a16="http://schemas.microsoft.com/office/drawing/2014/main" id="{578533B3-3224-7CC4-74AF-A2F8B09F8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-34526"/>
            <a:ext cx="6047866" cy="696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F6E4D-D7C1-5B71-4B6E-3A418FA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81" y="568960"/>
            <a:ext cx="74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60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287</Words>
  <Application>Microsoft Office PowerPoint</Application>
  <PresentationFormat>Widescreen</PresentationFormat>
  <Paragraphs>35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SimSun</vt:lpstr>
      <vt:lpstr>Aptos</vt:lpstr>
      <vt:lpstr>Aptos Display</vt:lpstr>
      <vt:lpstr>Arial</vt:lpstr>
      <vt:lpstr>Calibri</vt:lpstr>
      <vt:lpstr>Calibri Light</vt:lpstr>
      <vt:lpstr>Cambria</vt:lpstr>
      <vt:lpstr>iCiel Gotham Medium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2024-10-09T07:44:13Z</dcterms:created>
  <dcterms:modified xsi:type="dcterms:W3CDTF">2025-04-13T09:47:26Z</dcterms:modified>
</cp:coreProperties>
</file>