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38"/>
  </p:notesMasterIdLst>
  <p:sldIdLst>
    <p:sldId id="347" r:id="rId4"/>
    <p:sldId id="258" r:id="rId5"/>
    <p:sldId id="262" r:id="rId6"/>
    <p:sldId id="266" r:id="rId7"/>
    <p:sldId id="268" r:id="rId8"/>
    <p:sldId id="264" r:id="rId9"/>
    <p:sldId id="316" r:id="rId10"/>
    <p:sldId id="340" r:id="rId11"/>
    <p:sldId id="269" r:id="rId12"/>
    <p:sldId id="317" r:id="rId13"/>
    <p:sldId id="275" r:id="rId14"/>
    <p:sldId id="276" r:id="rId15"/>
    <p:sldId id="277" r:id="rId16"/>
    <p:sldId id="278" r:id="rId17"/>
    <p:sldId id="274" r:id="rId18"/>
    <p:sldId id="322" r:id="rId19"/>
    <p:sldId id="332" r:id="rId20"/>
    <p:sldId id="306" r:id="rId21"/>
    <p:sldId id="323" r:id="rId22"/>
    <p:sldId id="341" r:id="rId23"/>
    <p:sldId id="307" r:id="rId24"/>
    <p:sldId id="324" r:id="rId25"/>
    <p:sldId id="342" r:id="rId26"/>
    <p:sldId id="309" r:id="rId27"/>
    <p:sldId id="313" r:id="rId28"/>
    <p:sldId id="279" r:id="rId29"/>
    <p:sldId id="280" r:id="rId30"/>
    <p:sldId id="283" r:id="rId31"/>
    <p:sldId id="284" r:id="rId32"/>
    <p:sldId id="343" r:id="rId33"/>
    <p:sldId id="344" r:id="rId34"/>
    <p:sldId id="345" r:id="rId35"/>
    <p:sldId id="346"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4BCA1"/>
    <a:srgbClr val="F88839"/>
    <a:srgbClr val="FF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8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B5CCB-C2F6-4BF5-AEF6-6DA8924BA1BA}"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53A22-2FF6-4444-A42C-640C28A72406}" type="slidenum">
              <a:rPr lang="en-US" smtClean="0"/>
              <a:t>‹#›</a:t>
            </a:fld>
            <a:endParaRPr lang="en-US"/>
          </a:p>
        </p:txBody>
      </p:sp>
    </p:spTree>
    <p:extLst>
      <p:ext uri="{BB962C8B-B14F-4D97-AF65-F5344CB8AC3E}">
        <p14:creationId xmlns:p14="http://schemas.microsoft.com/office/powerpoint/2010/main" val="240274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3B740-B26B-91AC-34D5-4E0C558A5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3E064-9DE7-5F31-6998-6766C19D9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FF920-68AA-9F75-6274-D29AD0AF2B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174DF2-7CEA-DFE6-0B0C-0512FDA990A1}"/>
              </a:ext>
            </a:extLst>
          </p:cNvPr>
          <p:cNvSpPr>
            <a:spLocks noGrp="1"/>
          </p:cNvSpPr>
          <p:nvPr>
            <p:ph type="sldNum" sz="quarter" idx="5"/>
          </p:nvPr>
        </p:nvSpPr>
        <p:spPr/>
        <p:txBody>
          <a:bodyPr/>
          <a:lstStyle/>
          <a:p>
            <a:fld id="{06553A22-2FF6-4444-A42C-640C28A72406}" type="slidenum">
              <a:rPr lang="en-US" smtClean="0"/>
              <a:t>1</a:t>
            </a:fld>
            <a:endParaRPr lang="en-US"/>
          </a:p>
        </p:txBody>
      </p:sp>
    </p:spTree>
    <p:extLst>
      <p:ext uri="{BB962C8B-B14F-4D97-AF65-F5344CB8AC3E}">
        <p14:creationId xmlns:p14="http://schemas.microsoft.com/office/powerpoint/2010/main" val="164863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3</a:t>
            </a:fld>
            <a:endParaRPr lang="en-US"/>
          </a:p>
        </p:txBody>
      </p:sp>
    </p:spTree>
    <p:extLst>
      <p:ext uri="{BB962C8B-B14F-4D97-AF65-F5344CB8AC3E}">
        <p14:creationId xmlns:p14="http://schemas.microsoft.com/office/powerpoint/2010/main" val="1677364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7</a:t>
            </a:fld>
            <a:endParaRPr lang="en-US"/>
          </a:p>
        </p:txBody>
      </p:sp>
    </p:spTree>
    <p:extLst>
      <p:ext uri="{BB962C8B-B14F-4D97-AF65-F5344CB8AC3E}">
        <p14:creationId xmlns:p14="http://schemas.microsoft.com/office/powerpoint/2010/main" val="357602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10</a:t>
            </a:fld>
            <a:endParaRPr lang="en-US"/>
          </a:p>
        </p:txBody>
      </p:sp>
    </p:spTree>
    <p:extLst>
      <p:ext uri="{BB962C8B-B14F-4D97-AF65-F5344CB8AC3E}">
        <p14:creationId xmlns:p14="http://schemas.microsoft.com/office/powerpoint/2010/main" val="1047533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33</a:t>
            </a:fld>
            <a:endParaRPr lang="en-US"/>
          </a:p>
        </p:txBody>
      </p:sp>
    </p:spTree>
    <p:extLst>
      <p:ext uri="{BB962C8B-B14F-4D97-AF65-F5344CB8AC3E}">
        <p14:creationId xmlns:p14="http://schemas.microsoft.com/office/powerpoint/2010/main" val="3412205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68226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75122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38689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40508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4464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207305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99022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579836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36485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762364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46983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76290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687913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894915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4/13/2025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102751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04844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38719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98792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213059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63483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394113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71229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886699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31488" y="2446703"/>
            <a:ext cx="1961823" cy="1964594"/>
          </a:xfrm>
          <a:prstGeom prst="rect">
            <a:avLst/>
          </a:prstGeom>
        </p:spPr>
      </p:pic>
    </p:spTree>
    <p:extLst>
      <p:ext uri="{BB962C8B-B14F-4D97-AF65-F5344CB8AC3E}">
        <p14:creationId xmlns:p14="http://schemas.microsoft.com/office/powerpoint/2010/main" val="4016543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07572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870463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47303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00594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52900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56437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1346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5394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4/13/2025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01451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424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389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4854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jpg"/><Relationship Id="rId7" Type="http://schemas.openxmlformats.org/officeDocument/2006/relationships/image" Target="../media/image30.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audio" Target="../media/audio2.wav"/><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jpg"/><Relationship Id="rId7" Type="http://schemas.openxmlformats.org/officeDocument/2006/relationships/image" Target="../media/image34.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audio" Target="../media/audio6.wav"/><Relationship Id="rId4" Type="http://schemas.openxmlformats.org/officeDocument/2006/relationships/image" Target="../media/image28.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4.pn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4.pn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4.png"/><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4.png"/><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4.pn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72.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4.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8.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jpg"/><Relationship Id="rId7" Type="http://schemas.openxmlformats.org/officeDocument/2006/relationships/image" Target="../media/image34.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audio" Target="../media/audio6.wav"/><Relationship Id="rId5" Type="http://schemas.openxmlformats.org/officeDocument/2006/relationships/image" Target="../media/image29.png"/><Relationship Id="rId10" Type="http://schemas.openxmlformats.org/officeDocument/2006/relationships/audio" Target="../media/audio2.wav"/><Relationship Id="rId4" Type="http://schemas.openxmlformats.org/officeDocument/2006/relationships/image" Target="../media/image28.png"/><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0.png"/><Relationship Id="rId5" Type="http://schemas.openxmlformats.org/officeDocument/2006/relationships/image" Target="../media/image38.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E4D47-BD0F-2047-B1E4-4D0D45BF83CA}"/>
            </a:ext>
          </a:extLst>
        </p:cNvPr>
        <p:cNvGrpSpPr/>
        <p:nvPr/>
      </p:nvGrpSpPr>
      <p:grpSpPr>
        <a:xfrm>
          <a:off x="0" y="0"/>
          <a:ext cx="0" cy="0"/>
          <a:chOff x="0" y="0"/>
          <a:chExt cx="0" cy="0"/>
        </a:xfrm>
      </p:grpSpPr>
      <p:sp>
        <p:nvSpPr>
          <p:cNvPr id="4" name="Freeform 2" descr="Upscale Image">
            <a:extLst>
              <a:ext uri="{FF2B5EF4-FFF2-40B4-BE49-F238E27FC236}">
                <a16:creationId xmlns:a16="http://schemas.microsoft.com/office/drawing/2014/main" id="{ECB1E79D-B56F-C77A-9576-20C041800954}"/>
              </a:ext>
            </a:extLst>
          </p:cNvPr>
          <p:cNvSpPr/>
          <p:nvPr/>
        </p:nvSpPr>
        <p:spPr>
          <a:xfrm>
            <a:off x="0" y="-71120"/>
            <a:ext cx="12192000" cy="6929120"/>
          </a:xfrm>
          <a:custGeom>
            <a:avLst/>
            <a:gdLst/>
            <a:ahLst/>
            <a:cxnLst/>
            <a:rect l="l" t="t" r="r" b="b"/>
            <a:pathLst>
              <a:path w="15425678" h="6530204">
                <a:moveTo>
                  <a:pt x="0" y="0"/>
                </a:moveTo>
                <a:lnTo>
                  <a:pt x="15425678" y="0"/>
                </a:lnTo>
                <a:lnTo>
                  <a:pt x="15425678" y="6530204"/>
                </a:lnTo>
                <a:lnTo>
                  <a:pt x="0" y="6530204"/>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F21BC4E5-5370-9FDF-2001-6B5B3941B5BE}"/>
              </a:ext>
            </a:extLst>
          </p:cNvPr>
          <p:cNvPicPr>
            <a:picLocks noChangeAspect="1"/>
          </p:cNvPicPr>
          <p:nvPr/>
        </p:nvPicPr>
        <p:blipFill>
          <a:blip r:embed="rId4"/>
          <a:stretch>
            <a:fillRect/>
          </a:stretch>
        </p:blipFill>
        <p:spPr>
          <a:xfrm>
            <a:off x="3720445" y="127975"/>
            <a:ext cx="3389670" cy="932769"/>
          </a:xfrm>
          <a:prstGeom prst="rect">
            <a:avLst/>
          </a:prstGeom>
        </p:spPr>
      </p:pic>
      <p:grpSp>
        <p:nvGrpSpPr>
          <p:cNvPr id="7" name="Group 6">
            <a:extLst>
              <a:ext uri="{FF2B5EF4-FFF2-40B4-BE49-F238E27FC236}">
                <a16:creationId xmlns:a16="http://schemas.microsoft.com/office/drawing/2014/main" id="{E690A106-1C83-EAFD-60F4-A3DAF944889B}"/>
              </a:ext>
            </a:extLst>
          </p:cNvPr>
          <p:cNvGrpSpPr/>
          <p:nvPr/>
        </p:nvGrpSpPr>
        <p:grpSpPr>
          <a:xfrm>
            <a:off x="261620" y="1236652"/>
            <a:ext cx="8417560" cy="2585025"/>
            <a:chOff x="2247900" y="744220"/>
            <a:chExt cx="8417560" cy="2585025"/>
          </a:xfrm>
        </p:grpSpPr>
        <p:sp>
          <p:nvSpPr>
            <p:cNvPr id="8" name="TextBox 7">
              <a:extLst>
                <a:ext uri="{FF2B5EF4-FFF2-40B4-BE49-F238E27FC236}">
                  <a16:creationId xmlns:a16="http://schemas.microsoft.com/office/drawing/2014/main" id="{FAA8EF83-2E33-710F-2D88-72CB45C0DBC8}"/>
                </a:ext>
              </a:extLst>
            </p:cNvPr>
            <p:cNvSpPr txBox="1"/>
            <p:nvPr/>
          </p:nvSpPr>
          <p:spPr>
            <a:xfrm>
              <a:off x="2247900" y="774700"/>
              <a:ext cx="8356600" cy="2554545"/>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8000" dirty="0">
                  <a:ln w="127000">
                    <a:solidFill>
                      <a:schemeClr val="bg1"/>
                    </a:solidFill>
                  </a:ln>
                  <a:solidFill>
                    <a:srgbClr val="FF0066"/>
                  </a:solidFill>
                  <a:effectLst>
                    <a:outerShdw blurRad="38100" dist="38100" dir="2700000" algn="tl">
                      <a:srgbClr val="000000">
                        <a:alpha val="43137"/>
                      </a:srgbClr>
                    </a:outerShdw>
                  </a:effectLst>
                </a:rPr>
                <a:t>SỰ TÍCH</a:t>
              </a:r>
            </a:p>
            <a:p>
              <a:pPr algn="r"/>
              <a:r>
                <a:rPr lang="en-US" sz="8000" dirty="0">
                  <a:ln w="127000">
                    <a:solidFill>
                      <a:schemeClr val="bg1"/>
                    </a:solidFill>
                  </a:ln>
                  <a:solidFill>
                    <a:srgbClr val="FF0066"/>
                  </a:solidFill>
                  <a:effectLst>
                    <a:outerShdw blurRad="38100" dist="38100" dir="2700000" algn="tl">
                      <a:srgbClr val="000000">
                        <a:alpha val="43137"/>
                      </a:srgbClr>
                    </a:outerShdw>
                  </a:effectLst>
                </a:rPr>
                <a:t> CHÚ TỄU</a:t>
              </a:r>
            </a:p>
          </p:txBody>
        </p:sp>
        <p:sp>
          <p:nvSpPr>
            <p:cNvPr id="9" name="TextBox 8">
              <a:extLst>
                <a:ext uri="{FF2B5EF4-FFF2-40B4-BE49-F238E27FC236}">
                  <a16:creationId xmlns:a16="http://schemas.microsoft.com/office/drawing/2014/main" id="{DD916E55-DF31-B63C-61D7-C765634B5429}"/>
                </a:ext>
              </a:extLst>
            </p:cNvPr>
            <p:cNvSpPr txBox="1"/>
            <p:nvPr/>
          </p:nvSpPr>
          <p:spPr>
            <a:xfrm>
              <a:off x="2308860" y="744220"/>
              <a:ext cx="8356600" cy="2554545"/>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8000" dirty="0">
                  <a:ln>
                    <a:solidFill>
                      <a:sysClr val="windowText" lastClr="000000"/>
                    </a:solidFill>
                  </a:ln>
                  <a:solidFill>
                    <a:srgbClr val="FF0066"/>
                  </a:solidFill>
                </a:rPr>
                <a:t>SỰ </a:t>
              </a:r>
              <a:r>
                <a:rPr lang="en-US" sz="8000" dirty="0">
                  <a:ln>
                    <a:solidFill>
                      <a:sysClr val="windowText" lastClr="000000"/>
                    </a:solidFill>
                  </a:ln>
                  <a:solidFill>
                    <a:srgbClr val="00B0F0"/>
                  </a:solidFill>
                </a:rPr>
                <a:t>TÍCH</a:t>
              </a:r>
            </a:p>
            <a:p>
              <a:pPr algn="r"/>
              <a:r>
                <a:rPr lang="en-US" sz="8000" dirty="0">
                  <a:ln>
                    <a:solidFill>
                      <a:sysClr val="windowText" lastClr="000000"/>
                    </a:solidFill>
                  </a:ln>
                  <a:solidFill>
                    <a:srgbClr val="FF0066"/>
                  </a:solidFill>
                </a:rPr>
                <a:t> </a:t>
              </a:r>
              <a:r>
                <a:rPr lang="en-US" sz="8000" dirty="0">
                  <a:ln>
                    <a:solidFill>
                      <a:sysClr val="windowText" lastClr="000000"/>
                    </a:solidFill>
                  </a:ln>
                  <a:solidFill>
                    <a:srgbClr val="FFFF00"/>
                  </a:solidFill>
                </a:rPr>
                <a:t>CHÚ</a:t>
              </a:r>
              <a:r>
                <a:rPr lang="en-US" sz="8000" dirty="0">
                  <a:ln>
                    <a:solidFill>
                      <a:sysClr val="windowText" lastClr="000000"/>
                    </a:solidFill>
                  </a:ln>
                  <a:solidFill>
                    <a:srgbClr val="FF0066"/>
                  </a:solidFill>
                </a:rPr>
                <a:t> </a:t>
              </a:r>
              <a:r>
                <a:rPr lang="en-US" sz="8000" dirty="0">
                  <a:ln>
                    <a:solidFill>
                      <a:sysClr val="windowText" lastClr="000000"/>
                    </a:solidFill>
                  </a:ln>
                  <a:solidFill>
                    <a:schemeClr val="accent5"/>
                  </a:solidFill>
                </a:rPr>
                <a:t>TỄU</a:t>
              </a:r>
            </a:p>
          </p:txBody>
        </p:sp>
      </p:grpSp>
      <p:pic>
        <p:nvPicPr>
          <p:cNvPr id="11" name="Picture 10" descr="A yellow circles with red lines&#10;&#10;Description automatically generated">
            <a:extLst>
              <a:ext uri="{FF2B5EF4-FFF2-40B4-BE49-F238E27FC236}">
                <a16:creationId xmlns:a16="http://schemas.microsoft.com/office/drawing/2014/main" id="{5B7BA697-65BF-A959-4C01-5AED9B3F26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3200" y="173980"/>
            <a:ext cx="2082800" cy="1246832"/>
          </a:xfrm>
          <a:prstGeom prst="rect">
            <a:avLst/>
          </a:prstGeom>
        </p:spPr>
      </p:pic>
    </p:spTree>
    <p:extLst>
      <p:ext uri="{BB962C8B-B14F-4D97-AF65-F5344CB8AC3E}">
        <p14:creationId xmlns:p14="http://schemas.microsoft.com/office/powerpoint/2010/main" val="81972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9143777" cy="4182895"/>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1065026" y="2583629"/>
            <a:ext cx="8160254" cy="769441"/>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4400" b="1" dirty="0">
                <a:solidFill>
                  <a:srgbClr val="0070C0"/>
                </a:solidFill>
              </a:rPr>
              <a:t>ông quản phường r</a:t>
            </a:r>
            <a:r>
              <a:rPr lang="en-US" sz="4400" b="1" dirty="0">
                <a:solidFill>
                  <a:srgbClr val="0070C0"/>
                </a:solidFill>
              </a:rPr>
              <a:t>ố</a:t>
            </a:r>
            <a:r>
              <a:rPr lang="vi-VN" sz="4400" b="1" dirty="0">
                <a:solidFill>
                  <a:srgbClr val="0070C0"/>
                </a:solidFill>
              </a:rPr>
              <a:t>i nước</a:t>
            </a:r>
            <a:endParaRPr kumimoji="0" lang="en-US" sz="4400" b="1" i="0" u="none" strike="noStrike" kern="1200" cap="none" spc="0" normalizeH="0" baseline="0" noProof="0" dirty="0">
              <a:ln>
                <a:noFill/>
              </a:ln>
              <a:solidFill>
                <a:srgbClr val="0070C0"/>
              </a:solidFill>
              <a:effectLst/>
              <a:uLnTx/>
              <a:uFillTx/>
              <a:latin typeface="Aptos" panose="02110004020202020204"/>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5">
            <a:extLst>
              <a:ext uri="{28A0092B-C50C-407E-A947-70E740481C1C}">
                <a14:useLocalDpi xmlns:a14="http://schemas.microsoft.com/office/drawing/2010/main" val="0"/>
              </a:ext>
            </a:extLst>
          </a:blip>
          <a:srcRect r="47396"/>
          <a:stretch/>
        </p:blipFill>
        <p:spPr>
          <a:xfrm flipH="1">
            <a:off x="8813674" y="3064679"/>
            <a:ext cx="3378326" cy="3528368"/>
          </a:xfrm>
          <a:prstGeom prst="rect">
            <a:avLst/>
          </a:prstGeom>
        </p:spPr>
      </p:pic>
      <p:sp>
        <p:nvSpPr>
          <p:cNvPr id="6" name="TextBox 5">
            <a:extLst>
              <a:ext uri="{FF2B5EF4-FFF2-40B4-BE49-F238E27FC236}">
                <a16:creationId xmlns:a16="http://schemas.microsoft.com/office/drawing/2014/main" id="{18F7FA6D-6A0E-8E10-6586-60C2A6286812}"/>
              </a:ext>
            </a:extLst>
          </p:cNvPr>
          <p:cNvSpPr txBox="1"/>
          <p:nvPr/>
        </p:nvSpPr>
        <p:spPr>
          <a:xfrm>
            <a:off x="1115826" y="3750138"/>
            <a:ext cx="7794493" cy="1200329"/>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3600" b="1" dirty="0">
                <a:solidFill>
                  <a:srgbClr val="0070C0"/>
                </a:solidFill>
              </a:rPr>
              <a:t>một nụ cười bằng mười thang thuốc bổ</a:t>
            </a:r>
            <a:endParaRPr kumimoji="0" lang="en-US" sz="3600" b="1" i="0" u="none" strike="noStrike" kern="1200" cap="none" spc="0" normalizeH="0" baseline="0" noProof="0" dirty="0">
              <a:ln>
                <a:noFill/>
              </a:ln>
              <a:solidFill>
                <a:srgbClr val="0070C0"/>
              </a:solidFill>
              <a:effectLst/>
              <a:uLnTx/>
              <a:uFillTx/>
              <a:latin typeface="Aptos" panose="02110004020202020204"/>
            </a:endParaRPr>
          </a:p>
        </p:txBody>
      </p:sp>
      <p:pic>
        <p:nvPicPr>
          <p:cNvPr id="12" name="Picture 11">
            <a:extLst>
              <a:ext uri="{FF2B5EF4-FFF2-40B4-BE49-F238E27FC236}">
                <a16:creationId xmlns:a16="http://schemas.microsoft.com/office/drawing/2014/main" id="{372C9DF8-EBD8-84CD-ABF9-A59AFFA701D7}"/>
              </a:ext>
            </a:extLst>
          </p:cNvPr>
          <p:cNvPicPr>
            <a:picLocks noChangeAspect="1"/>
          </p:cNvPicPr>
          <p:nvPr/>
        </p:nvPicPr>
        <p:blipFill>
          <a:blip r:embed="rId6"/>
          <a:stretch>
            <a:fillRect/>
          </a:stretch>
        </p:blipFill>
        <p:spPr>
          <a:xfrm>
            <a:off x="468516" y="495695"/>
            <a:ext cx="10498222" cy="1396105"/>
          </a:xfrm>
          <a:prstGeom prst="rect">
            <a:avLst/>
          </a:prstGeom>
        </p:spPr>
      </p:pic>
      <p:sp>
        <p:nvSpPr>
          <p:cNvPr id="3" name="TextBox 2">
            <a:extLst>
              <a:ext uri="{FF2B5EF4-FFF2-40B4-BE49-F238E27FC236}">
                <a16:creationId xmlns:a16="http://schemas.microsoft.com/office/drawing/2014/main" id="{48276DA2-9DCD-6808-8A57-40CD36A05B00}"/>
              </a:ext>
            </a:extLst>
          </p:cNvPr>
          <p:cNvSpPr txBox="1"/>
          <p:nvPr/>
        </p:nvSpPr>
        <p:spPr>
          <a:xfrm>
            <a:off x="993906" y="5306509"/>
            <a:ext cx="5965694" cy="769441"/>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4400" b="1" dirty="0">
                <a:solidFill>
                  <a:srgbClr val="0070C0"/>
                </a:solidFill>
              </a:rPr>
              <a:t>phường rối làng ta</a:t>
            </a:r>
            <a:endParaRPr kumimoji="0" lang="en-US" sz="4400" b="1" i="0" u="none" strike="noStrike" kern="1200" cap="none" spc="0" normalizeH="0" baseline="0" noProof="0" dirty="0">
              <a:ln>
                <a:noFill/>
              </a:ln>
              <a:solidFill>
                <a:srgbClr val="0070C0"/>
              </a:solidFill>
              <a:effectLst/>
              <a:uLnTx/>
              <a:uFillTx/>
              <a:latin typeface="Aptos" panose="02110004020202020204"/>
            </a:endParaRPr>
          </a:p>
        </p:txBody>
      </p:sp>
    </p:spTree>
    <p:extLst>
      <p:ext uri="{BB962C8B-B14F-4D97-AF65-F5344CB8AC3E}">
        <p14:creationId xmlns:p14="http://schemas.microsoft.com/office/powerpoint/2010/main" val="16070537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500"/>
                            </p:stCondLst>
                            <p:childTnLst>
                              <p:par>
                                <p:cTn id="11" presetID="53" presetClass="entr" presetSubtype="16"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53" presetClass="entr" presetSubtype="16" fill="hold" grpId="0" nodeType="after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C2F504-2671-0FAD-CD89-822AC49F4B71}"/>
              </a:ext>
            </a:extLst>
          </p:cNvPr>
          <p:cNvGrpSpPr/>
          <p:nvPr/>
        </p:nvGrpSpPr>
        <p:grpSpPr>
          <a:xfrm>
            <a:off x="5843925" y="2503166"/>
            <a:ext cx="6201180" cy="3769636"/>
            <a:chOff x="6051918" y="2593179"/>
            <a:chExt cx="6201180" cy="3769636"/>
          </a:xfrm>
        </p:grpSpPr>
        <p:pic>
          <p:nvPicPr>
            <p:cNvPr id="13" name="Picture 22">
              <a:extLst>
                <a:ext uri="{FF2B5EF4-FFF2-40B4-BE49-F238E27FC236}">
                  <a16:creationId xmlns:a16="http://schemas.microsoft.com/office/drawing/2014/main" id="{496C7EE3-AFA8-D125-3166-4DF15B91443B}"/>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14" name="Group 13">
              <a:extLst>
                <a:ext uri="{FF2B5EF4-FFF2-40B4-BE49-F238E27FC236}">
                  <a16:creationId xmlns:a16="http://schemas.microsoft.com/office/drawing/2014/main" id="{2B38B08A-DC82-970B-FAA5-8181CC7B033D}"/>
                </a:ext>
              </a:extLst>
            </p:cNvPr>
            <p:cNvGrpSpPr/>
            <p:nvPr/>
          </p:nvGrpSpPr>
          <p:grpSpPr>
            <a:xfrm>
              <a:off x="6051918" y="3550288"/>
              <a:ext cx="6201180" cy="2812527"/>
              <a:chOff x="6095999" y="3141234"/>
              <a:chExt cx="6201180" cy="2812527"/>
            </a:xfrm>
          </p:grpSpPr>
          <p:sp>
            <p:nvSpPr>
              <p:cNvPr id="15" name="Rectangle: Rounded Corners 14">
                <a:extLst>
                  <a:ext uri="{FF2B5EF4-FFF2-40B4-BE49-F238E27FC236}">
                    <a16:creationId xmlns:a16="http://schemas.microsoft.com/office/drawing/2014/main" id="{F4087EE3-8B51-FF81-EE61-B93D2678DC23}"/>
                  </a:ext>
                </a:extLst>
              </p:cNvPr>
              <p:cNvSpPr/>
              <p:nvPr/>
            </p:nvSpPr>
            <p:spPr>
              <a:xfrm>
                <a:off x="6095999" y="3789681"/>
                <a:ext cx="620118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libri" panose="020F0502020204030204" pitchFamily="34" charset="0"/>
                    <a:cs typeface="Calibri" panose="020F0502020204030204" pitchFamily="34" charset="0"/>
                  </a:rPr>
                  <a:t> 1. Đọc đúng.</a:t>
                </a:r>
              </a:p>
              <a:p>
                <a:pPr algn="just">
                  <a:lnSpc>
                    <a:spcPct val="110000"/>
                  </a:lnSpc>
                </a:pPr>
                <a:r>
                  <a:rPr lang="en-US" sz="3200">
                    <a:solidFill>
                      <a:srgbClr val="000000"/>
                    </a:solidFill>
                    <a:latin typeface="Calibri" panose="020F0502020204030204" pitchFamily="34" charset="0"/>
                    <a:cs typeface="Calibri" panose="020F0502020204030204" pitchFamily="34" charset="0"/>
                  </a:rPr>
                  <a:t>2. Đọc to, rõ.</a:t>
                </a:r>
              </a:p>
              <a:p>
                <a:pPr algn="just">
                  <a:lnSpc>
                    <a:spcPct val="110000"/>
                  </a:lnSpc>
                </a:pPr>
                <a:r>
                  <a:rPr lang="en-US" sz="3200">
                    <a:solidFill>
                      <a:srgbClr val="000000"/>
                    </a:solidFill>
                    <a:latin typeface="Calibri" panose="020F0502020204030204" pitchFamily="34" charset="0"/>
                    <a:cs typeface="Calibri" panose="020F0502020204030204" pitchFamily="34" charset="0"/>
                  </a:rPr>
                  <a:t>3. Ngắt, nghỉ đúng nhịp.</a:t>
                </a:r>
                <a:endParaRPr lang="vi-VN" sz="3200" b="0" i="0">
                  <a:solidFill>
                    <a:srgbClr val="000000"/>
                  </a:solidFill>
                  <a:effectLst/>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19AFFC36-A997-E317-3AC9-43B70BCE6389}"/>
                  </a:ext>
                </a:extLst>
              </p:cNvPr>
              <p:cNvGrpSpPr/>
              <p:nvPr/>
            </p:nvGrpSpPr>
            <p:grpSpPr>
              <a:xfrm>
                <a:off x="8361444" y="4116552"/>
                <a:ext cx="1583311" cy="469963"/>
                <a:chOff x="3190408" y="4309039"/>
                <a:chExt cx="1583311" cy="469963"/>
              </a:xfrm>
            </p:grpSpPr>
            <p:pic>
              <p:nvPicPr>
                <p:cNvPr id="26" name="Picture 25">
                  <a:extLst>
                    <a:ext uri="{FF2B5EF4-FFF2-40B4-BE49-F238E27FC236}">
                      <a16:creationId xmlns:a16="http://schemas.microsoft.com/office/drawing/2014/main" id="{4FA290E6-FF21-5F14-2B20-D208128CEB24}"/>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7" name="Picture 26">
                  <a:extLst>
                    <a:ext uri="{FF2B5EF4-FFF2-40B4-BE49-F238E27FC236}">
                      <a16:creationId xmlns:a16="http://schemas.microsoft.com/office/drawing/2014/main" id="{4DAF7886-B29B-4183-E1EF-0783333CD58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8" name="Picture 27">
                  <a:extLst>
                    <a:ext uri="{FF2B5EF4-FFF2-40B4-BE49-F238E27FC236}">
                      <a16:creationId xmlns:a16="http://schemas.microsoft.com/office/drawing/2014/main" id="{0C5838C3-3C54-C9C6-52C8-CBF2CB30585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7" name="Group 16">
                <a:extLst>
                  <a:ext uri="{FF2B5EF4-FFF2-40B4-BE49-F238E27FC236}">
                    <a16:creationId xmlns:a16="http://schemas.microsoft.com/office/drawing/2014/main" id="{B435818E-2F61-F100-9CC0-CAE9F09E0D0A}"/>
                  </a:ext>
                </a:extLst>
              </p:cNvPr>
              <p:cNvGrpSpPr/>
              <p:nvPr/>
            </p:nvGrpSpPr>
            <p:grpSpPr>
              <a:xfrm>
                <a:off x="8468135" y="4692277"/>
                <a:ext cx="1583311" cy="469963"/>
                <a:chOff x="3190408" y="4309039"/>
                <a:chExt cx="1583311" cy="469963"/>
              </a:xfrm>
            </p:grpSpPr>
            <p:pic>
              <p:nvPicPr>
                <p:cNvPr id="23" name="Picture 22">
                  <a:extLst>
                    <a:ext uri="{FF2B5EF4-FFF2-40B4-BE49-F238E27FC236}">
                      <a16:creationId xmlns:a16="http://schemas.microsoft.com/office/drawing/2014/main" id="{E8F5CC14-82EC-D6FB-1B07-72F1C913E7F5}"/>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B83BA6AD-7E72-7C23-FEA4-C79C00C76154}"/>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507969A1-BE1E-8622-CFD3-2586138F6824}"/>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8" name="Group 17">
                <a:extLst>
                  <a:ext uri="{FF2B5EF4-FFF2-40B4-BE49-F238E27FC236}">
                    <a16:creationId xmlns:a16="http://schemas.microsoft.com/office/drawing/2014/main" id="{FEDB0103-FD26-7970-32F9-E12908463D03}"/>
                  </a:ext>
                </a:extLst>
              </p:cNvPr>
              <p:cNvGrpSpPr/>
              <p:nvPr/>
            </p:nvGrpSpPr>
            <p:grpSpPr>
              <a:xfrm>
                <a:off x="10271227" y="5176168"/>
                <a:ext cx="1583311" cy="469963"/>
                <a:chOff x="3469116" y="4207045"/>
                <a:chExt cx="1583311" cy="469963"/>
              </a:xfrm>
            </p:grpSpPr>
            <p:pic>
              <p:nvPicPr>
                <p:cNvPr id="20" name="Picture 19">
                  <a:extLst>
                    <a:ext uri="{FF2B5EF4-FFF2-40B4-BE49-F238E27FC236}">
                      <a16:creationId xmlns:a16="http://schemas.microsoft.com/office/drawing/2014/main" id="{F91D1C75-A060-378C-11E8-5BA170736A55}"/>
                    </a:ext>
                  </a:extLst>
                </p:cNvPr>
                <p:cNvPicPr>
                  <a:picLocks noChangeAspect="1"/>
                </p:cNvPicPr>
                <p:nvPr/>
              </p:nvPicPr>
              <p:blipFill>
                <a:blip r:embed="rId5"/>
                <a:stretch>
                  <a:fillRect/>
                </a:stretch>
              </p:blipFill>
              <p:spPr>
                <a:xfrm>
                  <a:off x="4025790" y="4207045"/>
                  <a:ext cx="469963" cy="469963"/>
                </a:xfrm>
                <a:prstGeom prst="rect">
                  <a:avLst/>
                </a:prstGeom>
              </p:spPr>
            </p:pic>
            <p:pic>
              <p:nvPicPr>
                <p:cNvPr id="21" name="Picture 20">
                  <a:extLst>
                    <a:ext uri="{FF2B5EF4-FFF2-40B4-BE49-F238E27FC236}">
                      <a16:creationId xmlns:a16="http://schemas.microsoft.com/office/drawing/2014/main" id="{6B0AB026-CDD2-AB62-75AE-DE9BC930416E}"/>
                    </a:ext>
                  </a:extLst>
                </p:cNvPr>
                <p:cNvPicPr>
                  <a:picLocks noChangeAspect="1"/>
                </p:cNvPicPr>
                <p:nvPr/>
              </p:nvPicPr>
              <p:blipFill>
                <a:blip r:embed="rId6"/>
                <a:stretch>
                  <a:fillRect/>
                </a:stretch>
              </p:blipFill>
              <p:spPr>
                <a:xfrm>
                  <a:off x="3469116" y="4207045"/>
                  <a:ext cx="469963" cy="469963"/>
                </a:xfrm>
                <a:prstGeom prst="rect">
                  <a:avLst/>
                </a:prstGeom>
              </p:spPr>
            </p:pic>
            <p:pic>
              <p:nvPicPr>
                <p:cNvPr id="22" name="Picture 21">
                  <a:extLst>
                    <a:ext uri="{FF2B5EF4-FFF2-40B4-BE49-F238E27FC236}">
                      <a16:creationId xmlns:a16="http://schemas.microsoft.com/office/drawing/2014/main" id="{2955732D-749C-9A20-4A6C-6BF7ED15D904}"/>
                    </a:ext>
                  </a:extLst>
                </p:cNvPr>
                <p:cNvPicPr>
                  <a:picLocks noChangeAspect="1"/>
                </p:cNvPicPr>
                <p:nvPr/>
              </p:nvPicPr>
              <p:blipFill>
                <a:blip r:embed="rId7"/>
                <a:stretch>
                  <a:fillRect/>
                </a:stretch>
              </p:blipFill>
              <p:spPr>
                <a:xfrm>
                  <a:off x="4582464" y="4207045"/>
                  <a:ext cx="469963" cy="469963"/>
                </a:xfrm>
                <a:prstGeom prst="rect">
                  <a:avLst/>
                </a:prstGeom>
              </p:spPr>
            </p:pic>
          </p:grpSp>
          <p:sp>
            <p:nvSpPr>
              <p:cNvPr id="19" name="Rectangle: Rounded Corners 18">
                <a:extLst>
                  <a:ext uri="{FF2B5EF4-FFF2-40B4-BE49-F238E27FC236}">
                    <a16:creationId xmlns:a16="http://schemas.microsoft.com/office/drawing/2014/main" id="{F0A2717D-AFBE-8F0F-65D0-81101BEB4D5E}"/>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grpSp>
      <p:grpSp>
        <p:nvGrpSpPr>
          <p:cNvPr id="29" name="Group 28">
            <a:extLst>
              <a:ext uri="{FF2B5EF4-FFF2-40B4-BE49-F238E27FC236}">
                <a16:creationId xmlns:a16="http://schemas.microsoft.com/office/drawing/2014/main" id="{4E1B7DE5-7401-94CF-1ADF-29C16B3C5772}"/>
              </a:ext>
            </a:extLst>
          </p:cNvPr>
          <p:cNvGrpSpPr/>
          <p:nvPr/>
        </p:nvGrpSpPr>
        <p:grpSpPr>
          <a:xfrm>
            <a:off x="93773" y="2737080"/>
            <a:ext cx="5605176" cy="3535722"/>
            <a:chOff x="147132" y="2825189"/>
            <a:chExt cx="5605176" cy="3535722"/>
          </a:xfrm>
        </p:grpSpPr>
        <p:pic>
          <p:nvPicPr>
            <p:cNvPr id="30" name="Picture 21">
              <a:extLst>
                <a:ext uri="{FF2B5EF4-FFF2-40B4-BE49-F238E27FC236}">
                  <a16:creationId xmlns:a16="http://schemas.microsoft.com/office/drawing/2014/main" id="{4D3EFEDE-FD19-E856-74D3-E2C718ACA45D}"/>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31" name="Group 30">
              <a:extLst>
                <a:ext uri="{FF2B5EF4-FFF2-40B4-BE49-F238E27FC236}">
                  <a16:creationId xmlns:a16="http://schemas.microsoft.com/office/drawing/2014/main" id="{AC37978F-219F-B8FE-4BFC-81C3670AD638}"/>
                </a:ext>
              </a:extLst>
            </p:cNvPr>
            <p:cNvGrpSpPr/>
            <p:nvPr/>
          </p:nvGrpSpPr>
          <p:grpSpPr>
            <a:xfrm>
              <a:off x="191198" y="3576378"/>
              <a:ext cx="5561110" cy="2784533"/>
              <a:chOff x="226098" y="3169228"/>
              <a:chExt cx="5561110" cy="2784533"/>
            </a:xfrm>
          </p:grpSpPr>
          <p:sp>
            <p:nvSpPr>
              <p:cNvPr id="32" name="Rectangle: Rounded Corners 31">
                <a:extLst>
                  <a:ext uri="{FF2B5EF4-FFF2-40B4-BE49-F238E27FC236}">
                    <a16:creationId xmlns:a16="http://schemas.microsoft.com/office/drawing/2014/main" id="{99E8ADE6-80DD-D586-5499-867DC9173F97}"/>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libri" panose="020F0502020204030204" pitchFamily="34" charset="0"/>
                    <a:cs typeface="Calibri" panose="020F0502020204030204" pitchFamily="34" charset="0"/>
                  </a:rPr>
                  <a:t>Phân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công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đọc</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theo</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đoạn</a:t>
                </a:r>
                <a:r>
                  <a:rPr lang="en-US" sz="32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200" b="0" i="0" dirty="0" err="1">
                    <a:solidFill>
                      <a:srgbClr val="000000"/>
                    </a:solidFill>
                    <a:effectLst/>
                    <a:latin typeface="Calibri" panose="020F0502020204030204" pitchFamily="34" charset="0"/>
                    <a:cs typeface="Calibri" panose="020F0502020204030204" pitchFamily="34" charset="0"/>
                  </a:rPr>
                  <a:t>Tất</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cả</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thành</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viên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đều</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đọc</a:t>
                </a:r>
                <a:r>
                  <a:rPr lang="en-US" sz="32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200" dirty="0" err="1">
                    <a:solidFill>
                      <a:srgbClr val="000000"/>
                    </a:solidFill>
                    <a:latin typeface="Calibri" panose="020F0502020204030204" pitchFamily="34" charset="0"/>
                    <a:cs typeface="Calibri" panose="020F0502020204030204" pitchFamily="34" charset="0"/>
                  </a:rPr>
                  <a:t>Giải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nghĩa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từ</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cùng</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nhau</a:t>
                </a:r>
                <a:r>
                  <a:rPr lang="en-US" sz="3200" dirty="0">
                    <a:solidFill>
                      <a:srgbClr val="000000"/>
                    </a:solidFill>
                    <a:latin typeface="Calibri" panose="020F0502020204030204" pitchFamily="34" charset="0"/>
                    <a:cs typeface="Calibri" panose="020F0502020204030204" pitchFamily="34" charset="0"/>
                  </a:rPr>
                  <a:t>.</a:t>
                </a:r>
                <a:r>
                  <a:rPr lang="en-US" sz="3200" b="0" i="0" dirty="0">
                    <a:solidFill>
                      <a:srgbClr val="000000"/>
                    </a:solidFill>
                    <a:effectLst/>
                    <a:latin typeface="Calibri" panose="020F0502020204030204" pitchFamily="34" charset="0"/>
                    <a:cs typeface="Calibri" panose="020F0502020204030204" pitchFamily="34" charset="0"/>
                  </a:rPr>
                  <a:t> </a:t>
                </a:r>
                <a:endParaRPr lang="vi-VN" sz="3200" b="0" i="0" dirty="0">
                  <a:solidFill>
                    <a:srgbClr val="000000"/>
                  </a:solidFill>
                  <a:effectLst/>
                  <a:latin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3138DCF3-A191-E342-5A06-824A2BB2F761}"/>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0AAB00CD-D5BE-CCAA-5363-07D7254C953E}"/>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5" name="Picture 34">
                <a:extLst>
                  <a:ext uri="{FF2B5EF4-FFF2-40B4-BE49-F238E27FC236}">
                    <a16:creationId xmlns:a16="http://schemas.microsoft.com/office/drawing/2014/main" id="{010BBCCE-2D4F-27BC-DA0D-0650633A7F1D}"/>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6" name="Picture 35">
                <a:extLst>
                  <a:ext uri="{FF2B5EF4-FFF2-40B4-BE49-F238E27FC236}">
                    <a16:creationId xmlns:a16="http://schemas.microsoft.com/office/drawing/2014/main" id="{7DA9EB1A-E549-E1F2-6DED-7F2306D8C064}"/>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E55C6667-874E-BEE9-1CCB-0B9C0DBC607D}"/>
              </a:ext>
            </a:extLst>
          </p:cNvPr>
          <p:cNvPicPr>
            <a:picLocks noChangeAspect="1"/>
          </p:cNvPicPr>
          <p:nvPr/>
        </p:nvPicPr>
        <p:blipFill>
          <a:blip r:embed="rId10"/>
          <a:stretch>
            <a:fillRect/>
          </a:stretch>
        </p:blipFill>
        <p:spPr>
          <a:xfrm>
            <a:off x="677917" y="323365"/>
            <a:ext cx="10836166" cy="2663398"/>
          </a:xfrm>
          <a:prstGeom prst="rect">
            <a:avLst/>
          </a:prstGeom>
        </p:spPr>
      </p:pic>
    </p:spTree>
    <p:extLst>
      <p:ext uri="{BB962C8B-B14F-4D97-AF65-F5344CB8AC3E}">
        <p14:creationId xmlns:p14="http://schemas.microsoft.com/office/powerpoint/2010/main" val="1713588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Righ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strips(downRight)">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Righ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0464DE05-7EE6-59B8-8D91-C61BB5918194}"/>
              </a:ext>
            </a:extLst>
          </p:cNvPr>
          <p:cNvGrpSpPr/>
          <p:nvPr/>
        </p:nvGrpSpPr>
        <p:grpSpPr>
          <a:xfrm>
            <a:off x="2293029" y="2419629"/>
            <a:ext cx="7605941" cy="3519995"/>
            <a:chOff x="6095999" y="3246131"/>
            <a:chExt cx="6436537" cy="2638871"/>
          </a:xfrm>
        </p:grpSpPr>
        <p:sp>
          <p:nvSpPr>
            <p:cNvPr id="3" name="Rectangle: Rounded Corners 75">
              <a:extLst>
                <a:ext uri="{FF2B5EF4-FFF2-40B4-BE49-F238E27FC236}">
                  <a16:creationId xmlns:a16="http://schemas.microsoft.com/office/drawing/2014/main" id="{C55F875B-C09E-CEF1-B1E6-A9C09A0CA946}"/>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a:solidFill>
                    <a:srgbClr val="000000"/>
                  </a:solidFill>
                  <a:latin typeface="Calibri" panose="020F0502020204030204" pitchFamily="34" charset="0"/>
                  <a:cs typeface="Calibri" panose="020F0502020204030204" pitchFamily="34" charset="0"/>
                </a:rPr>
                <a:t>1. Đọc đúng.</a:t>
              </a:r>
            </a:p>
            <a:p>
              <a:pPr algn="just">
                <a:lnSpc>
                  <a:spcPct val="110000"/>
                </a:lnSpc>
              </a:pPr>
              <a:r>
                <a:rPr lang="en-US" sz="4000">
                  <a:solidFill>
                    <a:srgbClr val="000000"/>
                  </a:solidFill>
                  <a:latin typeface="Calibri" panose="020F0502020204030204" pitchFamily="34" charset="0"/>
                  <a:cs typeface="Calibri" panose="020F0502020204030204" pitchFamily="34" charset="0"/>
                </a:rPr>
                <a:t>2. Đọc to, rõ.</a:t>
              </a:r>
            </a:p>
            <a:p>
              <a:pPr algn="just">
                <a:lnSpc>
                  <a:spcPct val="110000"/>
                </a:lnSpc>
              </a:pPr>
              <a:r>
                <a:rPr lang="en-US" sz="4000">
                  <a:solidFill>
                    <a:srgbClr val="000000"/>
                  </a:solidFill>
                  <a:latin typeface="Calibri" panose="020F0502020204030204" pitchFamily="34" charset="0"/>
                  <a:cs typeface="Calibri" panose="020F0502020204030204" pitchFamily="34" charset="0"/>
                </a:rPr>
                <a:t>3. Ngắt, nghỉ đúng nhịp</a:t>
              </a:r>
              <a:endParaRPr lang="vi-VN" sz="4000" b="0" i="0">
                <a:solidFill>
                  <a:srgbClr val="000000"/>
                </a:solidFill>
                <a:effectLst/>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A931BE4B-1550-4AE5-52C7-CA9275DD39BC}"/>
                </a:ext>
              </a:extLst>
            </p:cNvPr>
            <p:cNvGrpSpPr/>
            <p:nvPr/>
          </p:nvGrpSpPr>
          <p:grpSpPr>
            <a:xfrm>
              <a:off x="8317721" y="4072844"/>
              <a:ext cx="1628460" cy="469964"/>
              <a:chOff x="3146685" y="4265331"/>
              <a:chExt cx="1628460" cy="469964"/>
            </a:xfrm>
          </p:grpSpPr>
          <p:pic>
            <p:nvPicPr>
              <p:cNvPr id="42" name="Picture 63">
                <a:extLst>
                  <a:ext uri="{FF2B5EF4-FFF2-40B4-BE49-F238E27FC236}">
                    <a16:creationId xmlns:a16="http://schemas.microsoft.com/office/drawing/2014/main" id="{854C0210-FC1D-4D14-F9DA-006406D711E9}"/>
                  </a:ext>
                </a:extLst>
              </p:cNvPr>
              <p:cNvPicPr>
                <a:picLocks noChangeAspect="1"/>
              </p:cNvPicPr>
              <p:nvPr/>
            </p:nvPicPr>
            <p:blipFill>
              <a:blip r:embed="rId4"/>
              <a:stretch>
                <a:fillRect/>
              </a:stretch>
            </p:blipFill>
            <p:spPr>
              <a:xfrm>
                <a:off x="3703360" y="4265332"/>
                <a:ext cx="515110" cy="469963"/>
              </a:xfrm>
              <a:prstGeom prst="rect">
                <a:avLst/>
              </a:prstGeom>
            </p:spPr>
          </p:pic>
          <p:pic>
            <p:nvPicPr>
              <p:cNvPr id="43" name="Picture 64">
                <a:extLst>
                  <a:ext uri="{FF2B5EF4-FFF2-40B4-BE49-F238E27FC236}">
                    <a16:creationId xmlns:a16="http://schemas.microsoft.com/office/drawing/2014/main" id="{BF7CA80B-83D7-909F-29BA-83C62F9A187D}"/>
                  </a:ext>
                </a:extLst>
              </p:cNvPr>
              <p:cNvPicPr>
                <a:picLocks noChangeAspect="1"/>
              </p:cNvPicPr>
              <p:nvPr/>
            </p:nvPicPr>
            <p:blipFill>
              <a:blip r:embed="rId5"/>
              <a:stretch>
                <a:fillRect/>
              </a:stretch>
            </p:blipFill>
            <p:spPr>
              <a:xfrm>
                <a:off x="3146685" y="4265331"/>
                <a:ext cx="515110" cy="469963"/>
              </a:xfrm>
              <a:prstGeom prst="rect">
                <a:avLst/>
              </a:prstGeom>
            </p:spPr>
          </p:pic>
          <p:pic>
            <p:nvPicPr>
              <p:cNvPr id="44" name="Picture 65">
                <a:extLst>
                  <a:ext uri="{FF2B5EF4-FFF2-40B4-BE49-F238E27FC236}">
                    <a16:creationId xmlns:a16="http://schemas.microsoft.com/office/drawing/2014/main" id="{71487540-142D-E0F7-0818-E1A8816483AF}"/>
                  </a:ext>
                </a:extLst>
              </p:cNvPr>
              <p:cNvPicPr>
                <a:picLocks noChangeAspect="1"/>
              </p:cNvPicPr>
              <p:nvPr/>
            </p:nvPicPr>
            <p:blipFill>
              <a:blip r:embed="rId6"/>
              <a:stretch>
                <a:fillRect/>
              </a:stretch>
            </p:blipFill>
            <p:spPr>
              <a:xfrm>
                <a:off x="4260035" y="4265332"/>
                <a:ext cx="515110" cy="469963"/>
              </a:xfrm>
              <a:prstGeom prst="rect">
                <a:avLst/>
              </a:prstGeom>
            </p:spPr>
          </p:pic>
        </p:grpSp>
        <p:grpSp>
          <p:nvGrpSpPr>
            <p:cNvPr id="7" name="Group 67">
              <a:extLst>
                <a:ext uri="{FF2B5EF4-FFF2-40B4-BE49-F238E27FC236}">
                  <a16:creationId xmlns:a16="http://schemas.microsoft.com/office/drawing/2014/main" id="{54800456-3328-B777-28BC-A1AD56F790BF}"/>
                </a:ext>
              </a:extLst>
            </p:cNvPr>
            <p:cNvGrpSpPr/>
            <p:nvPr/>
          </p:nvGrpSpPr>
          <p:grpSpPr>
            <a:xfrm>
              <a:off x="8621616" y="4602563"/>
              <a:ext cx="1628458" cy="469963"/>
              <a:chOff x="3343889" y="4219325"/>
              <a:chExt cx="1628458" cy="469963"/>
            </a:xfrm>
          </p:grpSpPr>
          <p:pic>
            <p:nvPicPr>
              <p:cNvPr id="39" name="Picture 68">
                <a:extLst>
                  <a:ext uri="{FF2B5EF4-FFF2-40B4-BE49-F238E27FC236}">
                    <a16:creationId xmlns:a16="http://schemas.microsoft.com/office/drawing/2014/main" id="{3281FAB1-1853-E115-173D-B76F79C1DE82}"/>
                  </a:ext>
                </a:extLst>
              </p:cNvPr>
              <p:cNvPicPr>
                <a:picLocks noChangeAspect="1"/>
              </p:cNvPicPr>
              <p:nvPr/>
            </p:nvPicPr>
            <p:blipFill>
              <a:blip r:embed="rId4"/>
              <a:stretch>
                <a:fillRect/>
              </a:stretch>
            </p:blipFill>
            <p:spPr>
              <a:xfrm>
                <a:off x="3900563" y="4219325"/>
                <a:ext cx="515110" cy="469963"/>
              </a:xfrm>
              <a:prstGeom prst="rect">
                <a:avLst/>
              </a:prstGeom>
            </p:spPr>
          </p:pic>
          <p:pic>
            <p:nvPicPr>
              <p:cNvPr id="40" name="Picture 69">
                <a:extLst>
                  <a:ext uri="{FF2B5EF4-FFF2-40B4-BE49-F238E27FC236}">
                    <a16:creationId xmlns:a16="http://schemas.microsoft.com/office/drawing/2014/main" id="{B221D97C-1D48-1CE0-4705-6CCFC560B45E}"/>
                  </a:ext>
                </a:extLst>
              </p:cNvPr>
              <p:cNvPicPr>
                <a:picLocks noChangeAspect="1"/>
              </p:cNvPicPr>
              <p:nvPr/>
            </p:nvPicPr>
            <p:blipFill>
              <a:blip r:embed="rId5"/>
              <a:stretch>
                <a:fillRect/>
              </a:stretch>
            </p:blipFill>
            <p:spPr>
              <a:xfrm>
                <a:off x="3343889" y="4219325"/>
                <a:ext cx="515110" cy="469963"/>
              </a:xfrm>
              <a:prstGeom prst="rect">
                <a:avLst/>
              </a:prstGeom>
            </p:spPr>
          </p:pic>
          <p:pic>
            <p:nvPicPr>
              <p:cNvPr id="41" name="Picture 70">
                <a:extLst>
                  <a:ext uri="{FF2B5EF4-FFF2-40B4-BE49-F238E27FC236}">
                    <a16:creationId xmlns:a16="http://schemas.microsoft.com/office/drawing/2014/main" id="{55F13BED-B87D-1932-C597-D7CA3928EAD2}"/>
                  </a:ext>
                </a:extLst>
              </p:cNvPr>
              <p:cNvPicPr>
                <a:picLocks noChangeAspect="1"/>
              </p:cNvPicPr>
              <p:nvPr/>
            </p:nvPicPr>
            <p:blipFill>
              <a:blip r:embed="rId6"/>
              <a:stretch>
                <a:fillRect/>
              </a:stretch>
            </p:blipFill>
            <p:spPr>
              <a:xfrm>
                <a:off x="4457237" y="4219325"/>
                <a:ext cx="515110" cy="469963"/>
              </a:xfrm>
              <a:prstGeom prst="rect">
                <a:avLst/>
              </a:prstGeom>
            </p:spPr>
          </p:pic>
        </p:grpSp>
        <p:grpSp>
          <p:nvGrpSpPr>
            <p:cNvPr id="9" name="Group 71">
              <a:extLst>
                <a:ext uri="{FF2B5EF4-FFF2-40B4-BE49-F238E27FC236}">
                  <a16:creationId xmlns:a16="http://schemas.microsoft.com/office/drawing/2014/main" id="{81241041-BB51-D584-B4CD-DF546D5D964E}"/>
                </a:ext>
              </a:extLst>
            </p:cNvPr>
            <p:cNvGrpSpPr/>
            <p:nvPr/>
          </p:nvGrpSpPr>
          <p:grpSpPr>
            <a:xfrm>
              <a:off x="10337501" y="5057293"/>
              <a:ext cx="1583311" cy="469963"/>
              <a:chOff x="3535390" y="4088170"/>
              <a:chExt cx="1583311" cy="469963"/>
            </a:xfrm>
          </p:grpSpPr>
          <p:pic>
            <p:nvPicPr>
              <p:cNvPr id="11" name="Picture 72">
                <a:extLst>
                  <a:ext uri="{FF2B5EF4-FFF2-40B4-BE49-F238E27FC236}">
                    <a16:creationId xmlns:a16="http://schemas.microsoft.com/office/drawing/2014/main" id="{64DF508D-0A10-D02D-594E-90F7F27BEA3F}"/>
                  </a:ext>
                </a:extLst>
              </p:cNvPr>
              <p:cNvPicPr>
                <a:picLocks noChangeAspect="1"/>
              </p:cNvPicPr>
              <p:nvPr/>
            </p:nvPicPr>
            <p:blipFill>
              <a:blip r:embed="rId4"/>
              <a:stretch>
                <a:fillRect/>
              </a:stretch>
            </p:blipFill>
            <p:spPr>
              <a:xfrm>
                <a:off x="4092063" y="4088170"/>
                <a:ext cx="469963" cy="469963"/>
              </a:xfrm>
              <a:prstGeom prst="rect">
                <a:avLst/>
              </a:prstGeom>
            </p:spPr>
          </p:pic>
          <p:pic>
            <p:nvPicPr>
              <p:cNvPr id="37" name="Picture 73">
                <a:extLst>
                  <a:ext uri="{FF2B5EF4-FFF2-40B4-BE49-F238E27FC236}">
                    <a16:creationId xmlns:a16="http://schemas.microsoft.com/office/drawing/2014/main" id="{E7B630B0-C237-AC2D-1CDD-735F8745CD73}"/>
                  </a:ext>
                </a:extLst>
              </p:cNvPr>
              <p:cNvPicPr>
                <a:picLocks noChangeAspect="1"/>
              </p:cNvPicPr>
              <p:nvPr/>
            </p:nvPicPr>
            <p:blipFill>
              <a:blip r:embed="rId5"/>
              <a:stretch>
                <a:fillRect/>
              </a:stretch>
            </p:blipFill>
            <p:spPr>
              <a:xfrm>
                <a:off x="3535390" y="4088170"/>
                <a:ext cx="469963" cy="469963"/>
              </a:xfrm>
              <a:prstGeom prst="rect">
                <a:avLst/>
              </a:prstGeom>
            </p:spPr>
          </p:pic>
          <p:pic>
            <p:nvPicPr>
              <p:cNvPr id="38" name="Picture 74">
                <a:extLst>
                  <a:ext uri="{FF2B5EF4-FFF2-40B4-BE49-F238E27FC236}">
                    <a16:creationId xmlns:a16="http://schemas.microsoft.com/office/drawing/2014/main" id="{BF58C83B-761C-5235-25A4-A1C752BA31B3}"/>
                  </a:ext>
                </a:extLst>
              </p:cNvPr>
              <p:cNvPicPr>
                <a:picLocks noChangeAspect="1"/>
              </p:cNvPicPr>
              <p:nvPr/>
            </p:nvPicPr>
            <p:blipFill>
              <a:blip r:embed="rId6"/>
              <a:stretch>
                <a:fillRect/>
              </a:stretch>
            </p:blipFill>
            <p:spPr>
              <a:xfrm>
                <a:off x="4648738" y="4088170"/>
                <a:ext cx="469963" cy="469963"/>
              </a:xfrm>
              <a:prstGeom prst="rect">
                <a:avLst/>
              </a:prstGeom>
            </p:spPr>
          </p:pic>
        </p:grpSp>
        <p:sp>
          <p:nvSpPr>
            <p:cNvPr id="10" name="Rectangle: Rounded Corners 36">
              <a:extLst>
                <a:ext uri="{FF2B5EF4-FFF2-40B4-BE49-F238E27FC236}">
                  <a16:creationId xmlns:a16="http://schemas.microsoft.com/office/drawing/2014/main" id="{5297363E-DF3C-C361-4BEC-9E21288723BC}"/>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48" name="Picture 6">
            <a:extLst>
              <a:ext uri="{FF2B5EF4-FFF2-40B4-BE49-F238E27FC236}">
                <a16:creationId xmlns:a16="http://schemas.microsoft.com/office/drawing/2014/main" id="{C8D7FB5C-1798-58A3-55E8-AFFDB1892CF6}"/>
              </a:ext>
            </a:extLst>
          </p:cNvPr>
          <p:cNvPicPr>
            <a:picLocks noChangeAspect="1"/>
          </p:cNvPicPr>
          <p:nvPr/>
        </p:nvPicPr>
        <p:blipFill>
          <a:blip r:embed="rId7"/>
          <a:srcRect/>
          <a:stretch>
            <a:fillRect/>
          </a:stretch>
        </p:blipFill>
        <p:spPr>
          <a:xfrm>
            <a:off x="12700" y="4021327"/>
            <a:ext cx="2630751" cy="2794953"/>
          </a:xfrm>
          <a:prstGeom prst="rect">
            <a:avLst/>
          </a:prstGeom>
        </p:spPr>
      </p:pic>
      <p:pic>
        <p:nvPicPr>
          <p:cNvPr id="49" name="Picture 7">
            <a:extLst>
              <a:ext uri="{FF2B5EF4-FFF2-40B4-BE49-F238E27FC236}">
                <a16:creationId xmlns:a16="http://schemas.microsoft.com/office/drawing/2014/main" id="{22055CDA-6498-3AFC-DFAD-3073235286AB}"/>
              </a:ext>
            </a:extLst>
          </p:cNvPr>
          <p:cNvPicPr>
            <a:picLocks noChangeAspect="1"/>
          </p:cNvPicPr>
          <p:nvPr/>
        </p:nvPicPr>
        <p:blipFill>
          <a:blip r:embed="rId8"/>
          <a:srcRect/>
          <a:stretch>
            <a:fillRect/>
          </a:stretch>
        </p:blipFill>
        <p:spPr>
          <a:xfrm>
            <a:off x="9653938" y="3429000"/>
            <a:ext cx="2430969" cy="3077175"/>
          </a:xfrm>
          <a:prstGeom prst="rect">
            <a:avLst/>
          </a:prstGeom>
        </p:spPr>
      </p:pic>
      <p:pic>
        <p:nvPicPr>
          <p:cNvPr id="5" name="Picture 4">
            <a:extLst>
              <a:ext uri="{FF2B5EF4-FFF2-40B4-BE49-F238E27FC236}">
                <a16:creationId xmlns:a16="http://schemas.microsoft.com/office/drawing/2014/main" id="{3270D05A-854A-BF8B-9E2D-F2278FB0D1D8}"/>
              </a:ext>
            </a:extLst>
          </p:cNvPr>
          <p:cNvPicPr>
            <a:picLocks noChangeAspect="1"/>
          </p:cNvPicPr>
          <p:nvPr/>
        </p:nvPicPr>
        <p:blipFill>
          <a:blip r:embed="rId9"/>
          <a:stretch>
            <a:fillRect/>
          </a:stretch>
        </p:blipFill>
        <p:spPr>
          <a:xfrm>
            <a:off x="0" y="185157"/>
            <a:ext cx="12058933" cy="1932599"/>
          </a:xfrm>
          <a:prstGeom prst="rect">
            <a:avLst/>
          </a:prstGeom>
        </p:spPr>
      </p:pic>
    </p:spTree>
    <p:extLst>
      <p:ext uri="{BB962C8B-B14F-4D97-AF65-F5344CB8AC3E}">
        <p14:creationId xmlns:p14="http://schemas.microsoft.com/office/powerpoint/2010/main" val="1955997926"/>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80000">
                                          <p:cBhvr additive="base">
                                            <p:cTn id="7" dur="1000" fill="hold"/>
                                            <p:tgtEl>
                                              <p:spTgt spid="48"/>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80000">
                                          <p:cBhvr additive="base">
                                            <p:cTn id="11" dur="1000" fill="hold"/>
                                            <p:tgtEl>
                                              <p:spTgt spid="49"/>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000" fill="hold"/>
                                            <p:tgtEl>
                                              <p:spTgt spid="48"/>
                                            </p:tgtEl>
                                            <p:attrNameLst>
                                              <p:attrName>ppt_x</p:attrName>
                                            </p:attrNameLst>
                                          </p:cBhvr>
                                          <p:tavLst>
                                            <p:tav tm="0">
                                              <p:val>
                                                <p:strVal val="#ppt_x"/>
                                              </p:val>
                                            </p:tav>
                                            <p:tav tm="100000">
                                              <p:val>
                                                <p:strVal val="#ppt_x"/>
                                              </p:val>
                                            </p:tav>
                                          </p:tavLst>
                                        </p:anim>
                                        <p:anim calcmode="lin" valueType="num">
                                          <p:cBhvr additive="base">
                                            <p:cTn id="8" dur="1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D4F0EA59-CE17-0C4B-5A36-30B63B06F354}"/>
              </a:ext>
            </a:extLst>
          </p:cNvPr>
          <p:cNvPicPr>
            <a:picLocks noChangeAspect="1"/>
          </p:cNvPicPr>
          <p:nvPr/>
        </p:nvPicPr>
        <p:blipFill>
          <a:blip r:embed="rId5"/>
          <a:srcRect/>
          <a:stretch>
            <a:fillRect/>
          </a:stretch>
        </p:blipFill>
        <p:spPr>
          <a:xfrm>
            <a:off x="524309" y="1503188"/>
            <a:ext cx="6321482" cy="5494421"/>
          </a:xfrm>
          <a:prstGeom prst="rect">
            <a:avLst/>
          </a:prstGeom>
        </p:spPr>
      </p:pic>
      <p:pic>
        <p:nvPicPr>
          <p:cNvPr id="3" name="Picture 2">
            <a:extLst>
              <a:ext uri="{FF2B5EF4-FFF2-40B4-BE49-F238E27FC236}">
                <a16:creationId xmlns:a16="http://schemas.microsoft.com/office/drawing/2014/main" id="{4D74C98A-A6EE-3165-377B-62B2DE1FD3B0}"/>
              </a:ext>
            </a:extLst>
          </p:cNvPr>
          <p:cNvPicPr>
            <a:picLocks noChangeAspect="1"/>
          </p:cNvPicPr>
          <p:nvPr/>
        </p:nvPicPr>
        <p:blipFill>
          <a:blip r:embed="rId6"/>
          <a:stretch>
            <a:fillRect/>
          </a:stretch>
        </p:blipFill>
        <p:spPr>
          <a:xfrm>
            <a:off x="145260" y="254760"/>
            <a:ext cx="12046740" cy="1292464"/>
          </a:xfrm>
          <a:prstGeom prst="rect">
            <a:avLst/>
          </a:prstGeom>
        </p:spPr>
      </p:pic>
    </p:spTree>
    <p:controls>
      <mc:AlternateContent xmlns:mc="http://schemas.openxmlformats.org/markup-compatibility/2006">
        <mc:Choice xmlns:v="urn:schemas-microsoft-com:vml" Requires="v">
          <p:control spid="1027" name="TextBox1" r:id="rId2" imgW="4851360" imgH="1238400"/>
        </mc:Choice>
        <mc:Fallback>
          <p:control name="TextBox1" r:id="rId2" imgW="4851360" imgH="1238400">
            <p:pic>
              <p:nvPicPr>
                <p:cNvPr id="13" name="TextBox1">
                  <a:extLst>
                    <a:ext uri="{FF2B5EF4-FFF2-40B4-BE49-F238E27FC236}">
                      <a16:creationId xmlns:a16="http://schemas.microsoft.com/office/drawing/2014/main" id="{0043F032-9570-E06B-8AE1-46B7D5BDE429}"/>
                    </a:ext>
                  </a:extLst>
                </p:cNvPr>
                <p:cNvPicPr>
                  <a:picLocks/>
                </p:cNvPicPr>
                <p:nvPr/>
              </p:nvPicPr>
              <p:blipFill>
                <a:blip r:embed="rId7"/>
                <a:stretch>
                  <a:fillRect/>
                </a:stretch>
              </p:blipFill>
              <p:spPr>
                <a:xfrm>
                  <a:off x="7072801" y="3007953"/>
                  <a:ext cx="4850611" cy="1242446"/>
                </a:xfrm>
                <a:prstGeom prst="rect">
                  <a:avLst/>
                </a:prstGeom>
              </p:spPr>
            </p:pic>
          </p:control>
        </mc:Fallback>
      </mc:AlternateContent>
    </p:controls>
    <p:extLst>
      <p:ext uri="{BB962C8B-B14F-4D97-AF65-F5344CB8AC3E}">
        <p14:creationId xmlns:p14="http://schemas.microsoft.com/office/powerpoint/2010/main" val="549982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15967A08-FC7C-ADCE-C170-10693F051D84}"/>
              </a:ext>
            </a:extLst>
          </p:cNvPr>
          <p:cNvPicPr>
            <a:picLocks noChangeAspect="1"/>
          </p:cNvPicPr>
          <p:nvPr/>
        </p:nvPicPr>
        <p:blipFill>
          <a:blip r:embed="rId3"/>
          <a:srcRect/>
          <a:stretch>
            <a:fillRect/>
          </a:stretch>
        </p:blipFill>
        <p:spPr>
          <a:xfrm>
            <a:off x="9373333" y="1847947"/>
            <a:ext cx="2113977" cy="4474025"/>
          </a:xfrm>
          <a:prstGeom prst="rect">
            <a:avLst/>
          </a:prstGeom>
        </p:spPr>
      </p:pic>
      <p:pic>
        <p:nvPicPr>
          <p:cNvPr id="4" name="Picture 20">
            <a:extLst>
              <a:ext uri="{FF2B5EF4-FFF2-40B4-BE49-F238E27FC236}">
                <a16:creationId xmlns:a16="http://schemas.microsoft.com/office/drawing/2014/main" id="{B2C30D93-7B26-6AFE-CE84-3D30733D500A}"/>
              </a:ext>
            </a:extLst>
          </p:cNvPr>
          <p:cNvPicPr>
            <a:picLocks noChangeAspect="1"/>
          </p:cNvPicPr>
          <p:nvPr/>
        </p:nvPicPr>
        <p:blipFill>
          <a:blip r:embed="rId4"/>
          <a:srcRect/>
          <a:stretch>
            <a:fillRect/>
          </a:stretch>
        </p:blipFill>
        <p:spPr>
          <a:xfrm>
            <a:off x="893538" y="1517403"/>
            <a:ext cx="1743470" cy="4441962"/>
          </a:xfrm>
          <a:prstGeom prst="rect">
            <a:avLst/>
          </a:prstGeom>
        </p:spPr>
      </p:pic>
      <p:pic>
        <p:nvPicPr>
          <p:cNvPr id="2" name="Picture 1">
            <a:extLst>
              <a:ext uri="{FF2B5EF4-FFF2-40B4-BE49-F238E27FC236}">
                <a16:creationId xmlns:a16="http://schemas.microsoft.com/office/drawing/2014/main" id="{8457B09E-ACF2-C9E9-A9A9-E4EC1B6DFCC2}"/>
              </a:ext>
            </a:extLst>
          </p:cNvPr>
          <p:cNvPicPr>
            <a:picLocks noChangeAspect="1"/>
          </p:cNvPicPr>
          <p:nvPr/>
        </p:nvPicPr>
        <p:blipFill>
          <a:blip r:embed="rId5"/>
          <a:stretch>
            <a:fillRect/>
          </a:stretch>
        </p:blipFill>
        <p:spPr>
          <a:xfrm>
            <a:off x="499387" y="2002196"/>
            <a:ext cx="11193226" cy="5407621"/>
          </a:xfrm>
          <a:prstGeom prst="rect">
            <a:avLst/>
          </a:prstGeom>
        </p:spPr>
      </p:pic>
    </p:spTree>
    <p:extLst>
      <p:ext uri="{BB962C8B-B14F-4D97-AF65-F5344CB8AC3E}">
        <p14:creationId xmlns:p14="http://schemas.microsoft.com/office/powerpoint/2010/main" val="161063293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3157528"/>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2104500" y="1842436"/>
            <a:ext cx="5474860" cy="830997"/>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4800" b="1">
                <a:solidFill>
                  <a:srgbClr val="0070C0"/>
                </a:solidFill>
                <a:latin typeface="Calibri" panose="020F0502020204030204" pitchFamily="34" charset="0"/>
                <a:cs typeface="Calibri" panose="020F0502020204030204" pitchFamily="34" charset="0"/>
              </a:rPr>
              <a:t>(Ông) quản phường</a:t>
            </a:r>
            <a:endParaRPr lang="en-US" sz="4800" b="1"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517266" y="2859037"/>
            <a:ext cx="6828298" cy="2554545"/>
          </a:xfrm>
          <a:prstGeom prst="rect">
            <a:avLst/>
          </a:prstGeom>
          <a:noFill/>
        </p:spPr>
        <p:txBody>
          <a:bodyPr wrap="square" rtlCol="0">
            <a:spAutoFit/>
          </a:bodyPr>
          <a:lstStyle/>
          <a:p>
            <a:pPr algn="ctr"/>
            <a:r>
              <a:rPr lang="vi-VN" sz="4000" dirty="0">
                <a:latin typeface="Calibri" panose="020F0502020204030204" pitchFamily="34" charset="0"/>
                <a:cs typeface="Calibri" panose="020F0502020204030204" pitchFamily="34" charset="0"/>
              </a:rPr>
              <a:t>(người) quản lí, điều hành một tổ chức gồm những người cùng làm một nghề, một công việc (trong xã hội xưa).</a:t>
            </a:r>
            <a:endParaRPr lang="en-US" sz="4000" dirty="0">
              <a:latin typeface="Calibri" panose="020F0502020204030204" pitchFamily="34" charset="0"/>
              <a:cs typeface="Calibri" panose="020F0502020204030204" pitchFamily="34" charset="0"/>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8116956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4085241"/>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2104500" y="1842436"/>
            <a:ext cx="4904730"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6600" b="1" dirty="0" err="1">
                <a:solidFill>
                  <a:srgbClr val="0070C0"/>
                </a:solidFill>
                <a:latin typeface="Calibri" panose="020F0502020204030204" pitchFamily="34" charset="0"/>
                <a:cs typeface="Calibri" panose="020F0502020204030204" pitchFamily="34" charset="0"/>
              </a:rPr>
              <a:t>Thuỷ</a:t>
            </a:r>
            <a:r>
              <a:rPr lang="en-US" sz="6600" b="1" dirty="0">
                <a:solidFill>
                  <a:srgbClr val="0070C0"/>
                </a:solidFill>
                <a:latin typeface="Calibri" panose="020F0502020204030204" pitchFamily="34" charset="0"/>
                <a:cs typeface="Calibri" panose="020F0502020204030204" pitchFamily="34" charset="0"/>
              </a:rPr>
              <a:t> </a:t>
            </a:r>
            <a:r>
              <a:rPr lang="en-US" sz="6600" b="1" dirty="0" err="1">
                <a:solidFill>
                  <a:srgbClr val="0070C0"/>
                </a:solidFill>
                <a:latin typeface="Calibri" panose="020F0502020204030204" pitchFamily="34" charset="0"/>
                <a:cs typeface="Calibri" panose="020F0502020204030204" pitchFamily="34" charset="0"/>
              </a:rPr>
              <a:t>đình</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198291" y="3269803"/>
            <a:ext cx="7157434" cy="2123658"/>
          </a:xfrm>
          <a:prstGeom prst="rect">
            <a:avLst/>
          </a:prstGeom>
          <a:noFill/>
        </p:spPr>
        <p:txBody>
          <a:bodyPr wrap="square" rtlCol="0">
            <a:spAutoFit/>
          </a:bodyPr>
          <a:lstStyle/>
          <a:p>
            <a:pPr lvl="0" algn="ctr"/>
            <a:r>
              <a:rPr lang="vi-VN" sz="6600" dirty="0">
                <a:solidFill>
                  <a:prstClr val="black"/>
                </a:solidFill>
                <a:latin typeface="Calibri" panose="020F0502020204030204" pitchFamily="34" charset="0"/>
                <a:cs typeface="Calibri" panose="020F0502020204030204" pitchFamily="34" charset="0"/>
              </a:rPr>
              <a:t>nhà biểu diễn múa rối nước.</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7432010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4085241"/>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3017520" y="1739026"/>
            <a:ext cx="4439592"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6600" b="1" dirty="0" err="1">
                <a:solidFill>
                  <a:srgbClr val="0070C0"/>
                </a:solidFill>
                <a:latin typeface="Calibri" panose="020F0502020204030204" pitchFamily="34" charset="0"/>
                <a:cs typeface="Calibri" panose="020F0502020204030204" pitchFamily="34" charset="0"/>
              </a:rPr>
              <a:t>Quân</a:t>
            </a:r>
            <a:r>
              <a:rPr lang="en-US" sz="6600" b="1" dirty="0">
                <a:solidFill>
                  <a:srgbClr val="0070C0"/>
                </a:solidFill>
                <a:latin typeface="Calibri" panose="020F0502020204030204" pitchFamily="34" charset="0"/>
                <a:cs typeface="Calibri" panose="020F0502020204030204" pitchFamily="34" charset="0"/>
              </a:rPr>
              <a:t> </a:t>
            </a:r>
            <a:r>
              <a:rPr lang="en-US" sz="6600" b="1" dirty="0" err="1">
                <a:solidFill>
                  <a:srgbClr val="0070C0"/>
                </a:solidFill>
                <a:latin typeface="Calibri" panose="020F0502020204030204" pitchFamily="34" charset="0"/>
                <a:cs typeface="Calibri" panose="020F0502020204030204" pitchFamily="34" charset="0"/>
              </a:rPr>
              <a:t>hề</a:t>
            </a:r>
            <a:endParaRPr lang="en-US" sz="6600" b="1"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198290" y="3429000"/>
            <a:ext cx="7478349" cy="2308324"/>
          </a:xfrm>
          <a:prstGeom prst="rect">
            <a:avLst/>
          </a:prstGeom>
          <a:noFill/>
        </p:spPr>
        <p:txBody>
          <a:bodyPr wrap="square" rtlCol="0">
            <a:spAutoFit/>
          </a:bodyPr>
          <a:lstStyle/>
          <a:p>
            <a:pPr lvl="0" algn="ctr"/>
            <a:r>
              <a:rPr lang="vi-VN" sz="4800" dirty="0">
                <a:solidFill>
                  <a:prstClr val="black"/>
                </a:solidFill>
              </a:rPr>
              <a:t>nhân vật rối nước được làm bằng gỗ, đóng vai gây cười trong các vở diễn.</a:t>
            </a: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7807378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994406" cy="851297"/>
            <a:chOff x="570523" y="916682"/>
            <a:chExt cx="9003895" cy="851297"/>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455969" cy="851297"/>
            </a:xfrm>
            <a:prstGeom prst="roundRect">
              <a:avLst/>
            </a:prstGeom>
            <a:solidFill>
              <a:srgbClr val="E0FFC1"/>
            </a:solidFill>
            <a:ln w="38100">
              <a:solidFill>
                <a:srgbClr val="00B050"/>
              </a:solidFill>
            </a:ln>
          </p:spPr>
          <p:txBody>
            <a:bodyPr wrap="square" rtlCol="0">
              <a:spAutoFit/>
            </a:bodyPr>
            <a:lstStyle/>
            <a:p>
              <a:pPr algn="ctr"/>
              <a:r>
                <a:rPr lang="en-US" sz="4400" b="1" dirty="0">
                  <a:latin typeface="Calibri" panose="020F0502020204030204" pitchFamily="34" charset="0"/>
                  <a:ea typeface="Roboto" panose="02000000000000000000" pitchFamily="2" charset="0"/>
                  <a:cs typeface="Calibri" panose="020F0502020204030204" pitchFamily="34" charset="0"/>
                </a:rPr>
                <a:t>Ở </a:t>
              </a:r>
              <a:r>
                <a:rPr lang="en-US" sz="4400" b="1" dirty="0" err="1">
                  <a:latin typeface="Calibri" panose="020F0502020204030204" pitchFamily="34" charset="0"/>
                  <a:ea typeface="Roboto" panose="02000000000000000000" pitchFamily="2" charset="0"/>
                  <a:cs typeface="Calibri" panose="020F0502020204030204" pitchFamily="34" charset="0"/>
                </a:rPr>
                <a:t>cảnh</a:t>
              </a:r>
              <a:r>
                <a:rPr lang="en-US" sz="4400" b="1" dirty="0">
                  <a:latin typeface="Calibri" panose="020F0502020204030204" pitchFamily="34" charset="0"/>
                  <a:ea typeface="Roboto" panose="02000000000000000000" pitchFamily="2" charset="0"/>
                  <a:cs typeface="Calibri" panose="020F0502020204030204" pitchFamily="34" charset="0"/>
                </a:rPr>
                <a:t> 1, </a:t>
              </a:r>
              <a:r>
                <a:rPr lang="en-US" sz="4400" b="1" dirty="0" err="1">
                  <a:latin typeface="Calibri" panose="020F0502020204030204" pitchFamily="34" charset="0"/>
                  <a:ea typeface="Roboto" panose="02000000000000000000" pitchFamily="2" charset="0"/>
                  <a:cs typeface="Calibri" panose="020F0502020204030204" pitchFamily="34" charset="0"/>
                </a:rPr>
                <a:t>lí</a:t>
              </a:r>
              <a:r>
                <a:rPr lang="en-US" sz="4400" b="1" dirty="0">
                  <a:latin typeface="Calibri" panose="020F0502020204030204" pitchFamily="34" charset="0"/>
                  <a:ea typeface="Roboto" panose="02000000000000000000" pitchFamily="2" charset="0"/>
                  <a:cs typeface="Calibri" panose="020F0502020204030204" pitchFamily="34" charset="0"/>
                </a:rPr>
                <a:t> do </a:t>
              </a:r>
              <a:r>
                <a:rPr lang="en-US" sz="4400" b="1" dirty="0" err="1">
                  <a:latin typeface="Calibri" panose="020F0502020204030204" pitchFamily="34" charset="0"/>
                  <a:ea typeface="Roboto" panose="02000000000000000000" pitchFamily="2" charset="0"/>
                  <a:cs typeface="Calibri" panose="020F0502020204030204" pitchFamily="34" charset="0"/>
                </a:rPr>
                <a:t>anh</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Tễu</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tìm</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gặp</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ông</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quản</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là</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gì</a:t>
              </a:r>
              <a:r>
                <a:rPr lang="en-US" sz="4400" b="1" dirty="0">
                  <a:latin typeface="Calibri" panose="020F0502020204030204" pitchFamily="34" charset="0"/>
                  <a:ea typeface="Roboto" panose="02000000000000000000" pitchFamily="2" charset="0"/>
                  <a:cs typeface="Calibri" panose="020F0502020204030204" pitchFamily="34" charset="0"/>
                </a:rPr>
                <a:t>?</a:t>
              </a: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342619" y="2786239"/>
            <a:ext cx="11506761" cy="3507343"/>
            <a:chOff x="-4918542" y="4782794"/>
            <a:chExt cx="11506761" cy="3507343"/>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0911173" cy="3507343"/>
            </a:xfrm>
            <a:prstGeom prst="roundRect">
              <a:avLst/>
            </a:prstGeom>
            <a:solidFill>
              <a:srgbClr val="FFEBFF"/>
            </a:solidFill>
            <a:ln w="38100">
              <a:solidFill>
                <a:srgbClr val="FF5050"/>
              </a:solidFill>
            </a:ln>
          </p:spPr>
          <p:txBody>
            <a:bodyPr wrap="square" rtlCol="0">
              <a:spAutoFit/>
            </a:bodyPr>
            <a:lstStyle/>
            <a:p>
              <a:pPr algn="just"/>
              <a:r>
                <a:rPr lang="vi-VN" sz="4000" b="1" dirty="0">
                  <a:ea typeface="Roboto" panose="02000000000000000000" pitchFamily="2" charset="0"/>
                </a:rPr>
                <a:t>Ở cảnh 1, lí do anh Tễu tìm gặp ông quản là vì anh thích ca hát mà tướng mạo khó coi, “bụng trống chầu, đầu cá trê”, vào phường mong được giấu mặt mình, trình mặt rối mà hát sau bức mành.</a:t>
              </a:r>
              <a:endParaRPr lang="en-US" sz="4000" dirty="0">
                <a:ea typeface="Roboto" panose="02000000000000000000" pitchFamily="2"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2354817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641086" cy="1328023"/>
            <a:chOff x="570523" y="916682"/>
            <a:chExt cx="8738667" cy="1328023"/>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190741"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 lời chào hỏi, giới thiệu, trò chuyện với ông quản, em thấy anh Tễu là người thế nào?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8939" y="1985096"/>
            <a:ext cx="11849381" cy="4392692"/>
            <a:chOff x="-4918542" y="4782794"/>
            <a:chExt cx="11849381" cy="4392692"/>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1253793" cy="4392692"/>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 lời chào hỏi, giới thiệu, trò chuyện với ông quản, em thấy anh Tễu là người thật thà, hoạt bát, ngộ nghĩnh./ Qua lời chào hỏi, giới thiệu, trò chuyện với ông quản, em thấy anh Tễu là người ngoan ngoãn, lễ độ, biết dạ thưa, trình bày lí do rõ ràng. Mục đích của anh Tễu đến với phường rối nước là mục đích tốt, không nhằm lợi dụng, sớm nắng một chiều.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391199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Rounded Corners 21">
            <a:extLst>
              <a:ext uri="{FF2B5EF4-FFF2-40B4-BE49-F238E27FC236}">
                <a16:creationId xmlns:a16="http://schemas.microsoft.com/office/drawing/2014/main" id="{B18173C9-5987-13DC-32D0-C97D35C22E5F}"/>
              </a:ext>
            </a:extLst>
          </p:cNvPr>
          <p:cNvSpPr/>
          <p:nvPr/>
        </p:nvSpPr>
        <p:spPr>
          <a:xfrm>
            <a:off x="256673" y="212485"/>
            <a:ext cx="11689047" cy="6517499"/>
          </a:xfrm>
          <a:prstGeom prst="roundRect">
            <a:avLst>
              <a:gd name="adj" fmla="val 6997"/>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27">
            <a:extLst>
              <a:ext uri="{FF2B5EF4-FFF2-40B4-BE49-F238E27FC236}">
                <a16:creationId xmlns:a16="http://schemas.microsoft.com/office/drawing/2014/main" id="{CCFB778B-605B-4FD5-23B0-1ED5353167EB}"/>
              </a:ext>
            </a:extLst>
          </p:cNvPr>
          <p:cNvSpPr txBox="1"/>
          <p:nvPr/>
        </p:nvSpPr>
        <p:spPr>
          <a:xfrm>
            <a:off x="548490" y="1488717"/>
            <a:ext cx="11195040" cy="4401205"/>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 Đọc đúng và diễn cảm văn bản kịch Sự tích chú Tễu, biết thể hiện giọng đọc phù hợp với kịch (lời đối thoại của nhân vật); biết nhấn giọng vào những từ ngữ cần thiết để thể hiện ngữ điệu của lời nói, cảm xúc của nhân vật.</a:t>
            </a:r>
          </a:p>
          <a:p>
            <a:pPr algn="just"/>
            <a:r>
              <a:rPr lang="vi-VN" sz="2800" dirty="0">
                <a:latin typeface="Calibri" panose="020F0502020204030204" pitchFamily="34" charset="0"/>
                <a:cs typeface="Calibri" panose="020F0502020204030204" pitchFamily="34" charset="0"/>
              </a:rPr>
              <a:t>- Đọc hiểu: </a:t>
            </a:r>
          </a:p>
          <a:p>
            <a:pPr algn="just"/>
            <a:r>
              <a:rPr lang="vi-VN" sz="2800" dirty="0">
                <a:latin typeface="Calibri" panose="020F0502020204030204" pitchFamily="34" charset="0"/>
                <a:cs typeface="Calibri" panose="020F0502020204030204" pitchFamily="34" charset="0"/>
              </a:rPr>
              <a:t>+ Nhận biết được nội dung cuộc trò chuyện của 2 nhân vật trong vở kịch (ông quản phường múa rối và nhân vật anh trai làng, tức chú Tễu), cảm nhận được suy nghĩ, cảm xúc của các nhân vật trong mỗi cảnh của vở kịch. </a:t>
            </a:r>
          </a:p>
          <a:p>
            <a:pPr algn="just"/>
            <a:r>
              <a:rPr lang="vi-VN" sz="2800" dirty="0">
                <a:latin typeface="Calibri" panose="020F0502020204030204" pitchFamily="34" charset="0"/>
                <a:cs typeface="Calibri" panose="020F0502020204030204" pitchFamily="34" charset="0"/>
              </a:rPr>
              <a:t>+ Hiểu ý nghĩa của kịch bản: </a:t>
            </a:r>
            <a:r>
              <a:rPr lang="vi-VN" sz="2800" i="1" dirty="0">
                <a:latin typeface="Calibri" panose="020F0502020204030204" pitchFamily="34" charset="0"/>
                <a:cs typeface="Calibri" panose="020F0502020204030204" pitchFamily="34" charset="0"/>
              </a:rPr>
              <a:t>Đưa ra một cách giải thích về sự xuất hiện của nhân vật chú Tễu được yêu thích trong các vở múa rối nước.</a:t>
            </a:r>
          </a:p>
        </p:txBody>
      </p:sp>
      <p:pic>
        <p:nvPicPr>
          <p:cNvPr id="2" name="Picture 1">
            <a:extLst>
              <a:ext uri="{FF2B5EF4-FFF2-40B4-BE49-F238E27FC236}">
                <a16:creationId xmlns:a16="http://schemas.microsoft.com/office/drawing/2014/main" id="{F9C7AED4-92D3-22F7-4D36-C10648E698FC}"/>
              </a:ext>
            </a:extLst>
          </p:cNvPr>
          <p:cNvPicPr>
            <a:picLocks noChangeAspect="1"/>
          </p:cNvPicPr>
          <p:nvPr/>
        </p:nvPicPr>
        <p:blipFill>
          <a:blip r:embed="rId3"/>
          <a:stretch>
            <a:fillRect/>
          </a:stretch>
        </p:blipFill>
        <p:spPr>
          <a:xfrm>
            <a:off x="3459351" y="93990"/>
            <a:ext cx="5401524" cy="2219136"/>
          </a:xfrm>
          <a:prstGeom prst="rect">
            <a:avLst/>
          </a:prstGeom>
        </p:spPr>
      </p:pic>
    </p:spTree>
    <p:extLst>
      <p:ext uri="{BB962C8B-B14F-4D97-AF65-F5344CB8AC3E}">
        <p14:creationId xmlns:p14="http://schemas.microsoft.com/office/powerpoint/2010/main" val="394423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641086" cy="1328023"/>
            <a:chOff x="570523" y="916682"/>
            <a:chExt cx="8738667" cy="1328023"/>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190741"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Theo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sao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quản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dạy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Tễu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diễn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quân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rối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pic>
        <p:nvPicPr>
          <p:cNvPr id="6" name="Picture 5">
            <a:extLst>
              <a:ext uri="{FF2B5EF4-FFF2-40B4-BE49-F238E27FC236}">
                <a16:creationId xmlns:a16="http://schemas.microsoft.com/office/drawing/2014/main" id="{71B8FF1B-EF01-2206-32AB-E4E0BA352C4A}"/>
              </a:ext>
            </a:extLst>
          </p:cNvPr>
          <p:cNvPicPr>
            <a:picLocks noChangeAspect="1"/>
          </p:cNvPicPr>
          <p:nvPr/>
        </p:nvPicPr>
        <p:blipFill>
          <a:blip r:embed="rId6"/>
          <a:stretch>
            <a:fillRect/>
          </a:stretch>
        </p:blipFill>
        <p:spPr>
          <a:xfrm>
            <a:off x="1943735" y="1770062"/>
            <a:ext cx="8020050" cy="2200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C47054FA-CDC3-EE42-4EA1-BE5463347674}"/>
              </a:ext>
            </a:extLst>
          </p:cNvPr>
          <p:cNvGrpSpPr/>
          <p:nvPr/>
        </p:nvGrpSpPr>
        <p:grpSpPr>
          <a:xfrm>
            <a:off x="108939" y="4393016"/>
            <a:ext cx="11849381" cy="1940957"/>
            <a:chOff x="-4918542" y="4782794"/>
            <a:chExt cx="11849381" cy="1940957"/>
          </a:xfrm>
        </p:grpSpPr>
        <p:sp>
          <p:nvSpPr>
            <p:cNvPr id="8" name="TextBox 7">
              <a:extLst>
                <a:ext uri="{FF2B5EF4-FFF2-40B4-BE49-F238E27FC236}">
                  <a16:creationId xmlns:a16="http://schemas.microsoft.com/office/drawing/2014/main" id="{81D706FF-BA25-97F2-01DF-24DF1FBAFCA5}"/>
                </a:ext>
              </a:extLst>
            </p:cNvPr>
            <p:cNvSpPr txBox="1"/>
            <p:nvPr/>
          </p:nvSpPr>
          <p:spPr>
            <a:xfrm>
              <a:off x="-4322954" y="4782794"/>
              <a:ext cx="11253793" cy="1940957"/>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Theo em, ông quản dạy cho anh Tễu diễn những quân rối hề vì những quân này đem lại tiếng cười mua vui cho làng xóm.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2BFE9624-5CD1-FDED-C35A-243DC57608C1}"/>
                </a:ext>
              </a:extLst>
            </p:cNvPr>
            <p:cNvPicPr>
              <a:picLocks noChangeAspect="1"/>
            </p:cNvPicPr>
            <p:nvPr/>
          </p:nvPicPr>
          <p:blipFill>
            <a:blip r:embed="rId7"/>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12496827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CD3BAA-5C23-4A4B-CD70-FA4B197927B4}"/>
              </a:ext>
            </a:extLst>
          </p:cNvPr>
          <p:cNvGrpSpPr/>
          <p:nvPr/>
        </p:nvGrpSpPr>
        <p:grpSpPr>
          <a:xfrm>
            <a:off x="2051176" y="2919663"/>
            <a:ext cx="7844590" cy="2967790"/>
            <a:chOff x="2839452" y="2919663"/>
            <a:chExt cx="7844590" cy="2967790"/>
          </a:xfrm>
        </p:grpSpPr>
        <p:sp>
          <p:nvSpPr>
            <p:cNvPr id="8" name="Rectangle: Rounded Corners 7">
              <a:extLst>
                <a:ext uri="{FF2B5EF4-FFF2-40B4-BE49-F238E27FC236}">
                  <a16:creationId xmlns:a16="http://schemas.microsoft.com/office/drawing/2014/main" id="{9DB200E4-1A6B-7549-7ABD-0F4110A6558A}"/>
                </a:ext>
              </a:extLst>
            </p:cNvPr>
            <p:cNvSpPr/>
            <p:nvPr/>
          </p:nvSpPr>
          <p:spPr>
            <a:xfrm>
              <a:off x="2839452" y="2919663"/>
              <a:ext cx="7844590" cy="296779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28C2D55-D9C1-B019-80C7-877F9146D595}"/>
                </a:ext>
              </a:extLst>
            </p:cNvPr>
            <p:cNvSpPr/>
            <p:nvPr/>
          </p:nvSpPr>
          <p:spPr>
            <a:xfrm>
              <a:off x="3084510" y="3224463"/>
              <a:ext cx="7310774" cy="227507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2">
              <a:extLst>
                <a:ext uri="{FF2B5EF4-FFF2-40B4-BE49-F238E27FC236}">
                  <a16:creationId xmlns:a16="http://schemas.microsoft.com/office/drawing/2014/main" id="{D50FA9AC-7C3D-FB37-8007-C156A2C7021D}"/>
                </a:ext>
              </a:extLst>
            </p:cNvPr>
            <p:cNvSpPr txBox="1"/>
            <p:nvPr/>
          </p:nvSpPr>
          <p:spPr>
            <a:xfrm>
              <a:off x="3551447" y="3467865"/>
              <a:ext cx="6390989" cy="1323439"/>
            </a:xfrm>
            <a:prstGeom prst="rect">
              <a:avLst/>
            </a:prstGeom>
            <a:noFill/>
          </p:spPr>
          <p:txBody>
            <a:bodyPr wrap="square">
              <a:spAutoFit/>
            </a:bodyPr>
            <a:lstStyle/>
            <a:p>
              <a:pPr marL="342900" marR="0" lvl="0" indent="-342900" algn="just">
                <a:spcBef>
                  <a:spcPts val="0"/>
                </a:spcBef>
                <a:spcAft>
                  <a:spcPts val="0"/>
                </a:spcAft>
                <a:buFont typeface="Wingdings" panose="05000000000000000000" pitchFamily="2"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Anh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Tễu</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xin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chủ</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vào</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đoàn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rối</a:t>
              </a: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8222C149-EB15-5CA5-7DAD-33A74EA1DF86}"/>
              </a:ext>
            </a:extLst>
          </p:cNvPr>
          <p:cNvPicPr>
            <a:picLocks noChangeAspect="1"/>
          </p:cNvPicPr>
          <p:nvPr/>
        </p:nvPicPr>
        <p:blipFill>
          <a:blip r:embed="rId3"/>
          <a:stretch>
            <a:fillRect/>
          </a:stretch>
        </p:blipFill>
        <p:spPr>
          <a:xfrm>
            <a:off x="72102" y="1082994"/>
            <a:ext cx="12119898" cy="1420491"/>
          </a:xfrm>
          <a:prstGeom prst="rect">
            <a:avLst/>
          </a:prstGeom>
        </p:spPr>
      </p:pic>
    </p:spTree>
    <p:extLst>
      <p:ext uri="{BB962C8B-B14F-4D97-AF65-F5344CB8AC3E}">
        <p14:creationId xmlns:p14="http://schemas.microsoft.com/office/powerpoint/2010/main" val="1739823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2106165" cy="1157764"/>
            <a:chOff x="570523" y="916682"/>
            <a:chExt cx="9087790" cy="1157764"/>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539864" cy="115776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cảnh 2, điều gì khiến anh Tễu có những xáo trộn trong tâm tư? Vì sao ông quản khích lệ anh Tễu đi theo tâm nguyện của mình?</a:t>
              </a:r>
              <a:endPar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1600" y="1830849"/>
            <a:ext cx="11506761" cy="2281476"/>
            <a:chOff x="-4918542" y="4782794"/>
            <a:chExt cx="11506761" cy="2281476"/>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0911173" cy="228147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cảnh 2, điều khiến anh Tễu có những xáo trộn trong tâm tư là vì anh mơ thấy một nơi có nhà thuỷ đình rộng mênh mông, thoả sức ngân nga cho tròn vành rõ chữ. Ở đó có nhiều người đẹp như tiên đang múa ca, vẫy gọi anh Tễu.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grpSp>
        <p:nvGrpSpPr>
          <p:cNvPr id="5" name="Group 4">
            <a:extLst>
              <a:ext uri="{FF2B5EF4-FFF2-40B4-BE49-F238E27FC236}">
                <a16:creationId xmlns:a16="http://schemas.microsoft.com/office/drawing/2014/main" id="{FFB2E762-ED55-A592-9C1F-D8E07A08A9E9}"/>
              </a:ext>
            </a:extLst>
          </p:cNvPr>
          <p:cNvGrpSpPr/>
          <p:nvPr/>
        </p:nvGrpSpPr>
        <p:grpSpPr>
          <a:xfrm>
            <a:off x="121920" y="4482609"/>
            <a:ext cx="11506761" cy="1736646"/>
            <a:chOff x="-4918542" y="4782794"/>
            <a:chExt cx="11506761" cy="1736646"/>
          </a:xfrm>
        </p:grpSpPr>
        <p:sp>
          <p:nvSpPr>
            <p:cNvPr id="7" name="TextBox 6">
              <a:extLst>
                <a:ext uri="{FF2B5EF4-FFF2-40B4-BE49-F238E27FC236}">
                  <a16:creationId xmlns:a16="http://schemas.microsoft.com/office/drawing/2014/main" id="{03C67262-0149-82A7-7C1E-8D482D8100D9}"/>
                </a:ext>
              </a:extLst>
            </p:cNvPr>
            <p:cNvSpPr txBox="1"/>
            <p:nvPr/>
          </p:nvSpPr>
          <p:spPr>
            <a:xfrm>
              <a:off x="-4322954" y="4782794"/>
              <a:ext cx="10911173" cy="173664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Ông quản khích lệ anh Tễu đi theo tâm nguyện của mình vì ông biết anh đã giác ngộ, tìm ra được con đường riêng của anh. Ông tôn trọng ý kiến của 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A1125968-1C36-6581-CC6E-95096AB96151}"/>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3496171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2106165" cy="1157764"/>
            <a:chOff x="570523" y="916682"/>
            <a:chExt cx="9087790" cy="1157764"/>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539864" cy="115776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giải thích thế nào về sự xuất hiện nhân vật chú Tễu trong các vở rối nước?</a:t>
              </a:r>
              <a:endPar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1600" y="1830849"/>
            <a:ext cx="11877040" cy="4699159"/>
            <a:chOff x="-4918542" y="4782794"/>
            <a:chExt cx="11877040" cy="4699159"/>
          </a:xfrm>
        </p:grpSpPr>
        <p:sp>
          <p:nvSpPr>
            <p:cNvPr id="19" name="TextBox 18">
              <a:extLst>
                <a:ext uri="{FF2B5EF4-FFF2-40B4-BE49-F238E27FC236}">
                  <a16:creationId xmlns:a16="http://schemas.microsoft.com/office/drawing/2014/main" id="{16EC9F7B-1EDA-ED96-BDD5-7E8AE96A84B3}"/>
                </a:ext>
              </a:extLst>
            </p:cNvPr>
            <p:cNvSpPr txBox="1"/>
            <p:nvPr/>
          </p:nvSpPr>
          <p:spPr>
            <a:xfrm>
              <a:off x="-4542622" y="4782794"/>
              <a:ext cx="11501120" cy="4699159"/>
            </a:xfrm>
            <a:prstGeom prst="roundRect">
              <a:avLst/>
            </a:prstGeom>
            <a:solidFill>
              <a:srgbClr val="FFEBFF"/>
            </a:solidFill>
            <a:ln w="38100">
              <a:solidFill>
                <a:srgbClr val="FF505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qua lời nói của ông quản và anh Tễu cho ta thấy được sự xuất hiện nhân vật chú Tễu trong các vở rối nước đối với màn rối nước là một nhân vật vui vẻ, đem lại tiếng cười cho mọi người.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giải thích sự xuất hiện nhân vật chú Tễu trong các vở rối nước là: Sau khi anh Tễu rời phường rối nước, ông quản phường xin anh lấy chính hình mẫu anh khắc tạc thành một quân rối mới, thay anh Tễu ở lại múa cá với bạn nghề trong phường. Do vậy đây là một nhân vật được hình tượng hóa từ một con người có thật, mang nhiều ý nghĩa.</a:t>
              </a: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1191307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CD3BAA-5C23-4A4B-CD70-FA4B197927B4}"/>
              </a:ext>
            </a:extLst>
          </p:cNvPr>
          <p:cNvGrpSpPr/>
          <p:nvPr/>
        </p:nvGrpSpPr>
        <p:grpSpPr>
          <a:xfrm>
            <a:off x="1371600" y="2794848"/>
            <a:ext cx="10378443" cy="2967790"/>
            <a:chOff x="2839452" y="2919663"/>
            <a:chExt cx="7844590" cy="2967790"/>
          </a:xfrm>
        </p:grpSpPr>
        <p:sp>
          <p:nvSpPr>
            <p:cNvPr id="8" name="Rectangle: Rounded Corners 7">
              <a:extLst>
                <a:ext uri="{FF2B5EF4-FFF2-40B4-BE49-F238E27FC236}">
                  <a16:creationId xmlns:a16="http://schemas.microsoft.com/office/drawing/2014/main" id="{9DB200E4-1A6B-7549-7ABD-0F4110A6558A}"/>
                </a:ext>
              </a:extLst>
            </p:cNvPr>
            <p:cNvSpPr/>
            <p:nvPr/>
          </p:nvSpPr>
          <p:spPr>
            <a:xfrm>
              <a:off x="2839452" y="2919663"/>
              <a:ext cx="7844590" cy="296779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28C2D55-D9C1-B019-80C7-877F9146D595}"/>
                </a:ext>
              </a:extLst>
            </p:cNvPr>
            <p:cNvSpPr/>
            <p:nvPr/>
          </p:nvSpPr>
          <p:spPr>
            <a:xfrm>
              <a:off x="3168869" y="3224463"/>
              <a:ext cx="7226415" cy="227507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2">
              <a:extLst>
                <a:ext uri="{FF2B5EF4-FFF2-40B4-BE49-F238E27FC236}">
                  <a16:creationId xmlns:a16="http://schemas.microsoft.com/office/drawing/2014/main" id="{D50FA9AC-7C3D-FB37-8007-C156A2C7021D}"/>
                </a:ext>
              </a:extLst>
            </p:cNvPr>
            <p:cNvSpPr txBox="1"/>
            <p:nvPr/>
          </p:nvSpPr>
          <p:spPr>
            <a:xfrm>
              <a:off x="3306194" y="3350612"/>
              <a:ext cx="6911105" cy="1843582"/>
            </a:xfrm>
            <a:prstGeom prst="rect">
              <a:avLst/>
            </a:prstGeom>
            <a:noFill/>
          </p:spPr>
          <p:txBody>
            <a:bodyPr wrap="square">
              <a:spAutoFit/>
            </a:bodyPr>
            <a:lstStyle/>
            <a:p>
              <a:pPr marL="342900" marR="0" lvl="0" indent="-342900" algn="ctr">
                <a:lnSpc>
                  <a:spcPct val="150000"/>
                </a:lnSpc>
                <a:spcBef>
                  <a:spcPts val="0"/>
                </a:spcBef>
                <a:spcAft>
                  <a:spcPts val="0"/>
                </a:spcAft>
                <a:buFont typeface="Wingdings" panose="05000000000000000000" pitchFamily="2" charset="2"/>
                <a:buChar char=""/>
                <a:tabLst>
                  <a:tab pos="266700" algn="l"/>
                </a:tabLst>
              </a:pP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Anh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Tễu</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xin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chủ</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nghỉ</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theo</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khát</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vọng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mình</a:t>
              </a: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3B407FC3-23B6-7BC4-6393-3DC5B34A792D}"/>
              </a:ext>
            </a:extLst>
          </p:cNvPr>
          <p:cNvPicPr>
            <a:picLocks noChangeAspect="1"/>
          </p:cNvPicPr>
          <p:nvPr/>
        </p:nvPicPr>
        <p:blipFill>
          <a:blip r:embed="rId3"/>
          <a:stretch>
            <a:fillRect/>
          </a:stretch>
        </p:blipFill>
        <p:spPr>
          <a:xfrm>
            <a:off x="625331" y="1022034"/>
            <a:ext cx="12119898" cy="1420491"/>
          </a:xfrm>
          <a:prstGeom prst="rect">
            <a:avLst/>
          </a:prstGeom>
        </p:spPr>
      </p:pic>
    </p:spTree>
    <p:extLst>
      <p:ext uri="{BB962C8B-B14F-4D97-AF65-F5344CB8AC3E}">
        <p14:creationId xmlns:p14="http://schemas.microsoft.com/office/powerpoint/2010/main" val="127683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6EC9F7B-1EDA-ED96-BDD5-7E8AE96A84B3}"/>
              </a:ext>
            </a:extLst>
          </p:cNvPr>
          <p:cNvSpPr txBox="1"/>
          <p:nvPr/>
        </p:nvSpPr>
        <p:spPr>
          <a:xfrm>
            <a:off x="2737802" y="2443282"/>
            <a:ext cx="9362758" cy="3779758"/>
          </a:xfrm>
          <a:prstGeom prst="roundRect">
            <a:avLst/>
          </a:prstGeom>
          <a:solidFill>
            <a:srgbClr val="FFEBFF"/>
          </a:solidFill>
          <a:ln w="38100">
            <a:solidFill>
              <a:srgbClr val="FF5050"/>
            </a:solidFill>
          </a:ln>
        </p:spPr>
        <p:txBody>
          <a:bodyPr wrap="square" rtlCol="0">
            <a:spAutoFit/>
          </a:bodyPr>
          <a:lstStyle/>
          <a:p>
            <a:pPr algn="just"/>
            <a:r>
              <a:rPr lang="en-US" sz="5400" b="1" dirty="0" err="1">
                <a:latin typeface="Calibri" panose="020F0502020204030204" pitchFamily="34" charset="0"/>
                <a:ea typeface="Roboto" panose="02000000000000000000" pitchFamily="2" charset="0"/>
                <a:cs typeface="Calibri" panose="020F0502020204030204" pitchFamily="34" charset="0"/>
              </a:rPr>
              <a:t>Bài</a:t>
            </a:r>
            <a:r>
              <a:rPr lang="en-US" sz="5400" b="1" dirty="0">
                <a:latin typeface="Calibri" panose="020F0502020204030204" pitchFamily="34" charset="0"/>
                <a:ea typeface="Roboto" panose="02000000000000000000" pitchFamily="2" charset="0"/>
                <a:cs typeface="Calibri" panose="020F0502020204030204" pitchFamily="34" charset="0"/>
              </a:rPr>
              <a:t> </a:t>
            </a:r>
            <a:r>
              <a:rPr lang="en-US" sz="5400" b="1" dirty="0" err="1">
                <a:latin typeface="Calibri" panose="020F0502020204030204" pitchFamily="34" charset="0"/>
                <a:ea typeface="Roboto" panose="02000000000000000000" pitchFamily="2" charset="0"/>
                <a:cs typeface="Calibri" panose="020F0502020204030204" pitchFamily="34" charset="0"/>
              </a:rPr>
              <a:t>đọc</a:t>
            </a:r>
            <a:r>
              <a:rPr lang="en-US" sz="5400" b="1" dirty="0">
                <a:latin typeface="Calibri" panose="020F0502020204030204" pitchFamily="34" charset="0"/>
                <a:ea typeface="Roboto" panose="02000000000000000000" pitchFamily="2" charset="0"/>
                <a:cs typeface="Calibri" panose="020F0502020204030204" pitchFamily="34" charset="0"/>
              </a:rPr>
              <a:t> đ</a:t>
            </a:r>
            <a:r>
              <a:rPr lang="vi-VN" sz="5400" b="1" dirty="0">
                <a:latin typeface="Calibri" panose="020F0502020204030204" pitchFamily="34" charset="0"/>
                <a:ea typeface="Roboto" panose="02000000000000000000" pitchFamily="2" charset="0"/>
                <a:cs typeface="Calibri" panose="020F0502020204030204" pitchFamily="34" charset="0"/>
              </a:rPr>
              <a:t>ưa ra một cách giải thích về sự xuất hiện của nhân vật chú Tễu được yêu thích trong các vở múa rối nước.</a:t>
            </a:r>
            <a:endParaRPr lang="en-US" sz="5400" dirty="0">
              <a:latin typeface="Calibri" panose="020F0502020204030204" pitchFamily="34" charset="0"/>
              <a:ea typeface="Roboto" panose="02000000000000000000" pitchFamily="2" charset="0"/>
              <a:cs typeface="Calibri" panose="020F0502020204030204" pitchFamily="34" charset="0"/>
            </a:endParaRPr>
          </a:p>
        </p:txBody>
      </p:sp>
      <p:pic>
        <p:nvPicPr>
          <p:cNvPr id="7" name="Picture 6" descr="A couple of cartoon characters&#10;&#10;Description automatically generated">
            <a:extLst>
              <a:ext uri="{FF2B5EF4-FFF2-40B4-BE49-F238E27FC236}">
                <a16:creationId xmlns:a16="http://schemas.microsoft.com/office/drawing/2014/main" id="{F7D8CA88-4C31-31A7-B8A4-B89771546B2E}"/>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a:off x="0" y="3375477"/>
            <a:ext cx="3018225" cy="3152274"/>
          </a:xfrm>
          <a:prstGeom prst="rect">
            <a:avLst/>
          </a:prstGeom>
        </p:spPr>
      </p:pic>
      <p:grpSp>
        <p:nvGrpSpPr>
          <p:cNvPr id="5" name="Group 4">
            <a:extLst>
              <a:ext uri="{FF2B5EF4-FFF2-40B4-BE49-F238E27FC236}">
                <a16:creationId xmlns:a16="http://schemas.microsoft.com/office/drawing/2014/main" id="{002075F4-E216-66AC-BD72-1DC6689F6460}"/>
              </a:ext>
            </a:extLst>
          </p:cNvPr>
          <p:cNvGrpSpPr/>
          <p:nvPr/>
        </p:nvGrpSpPr>
        <p:grpSpPr>
          <a:xfrm>
            <a:off x="241960" y="368613"/>
            <a:ext cx="11564534" cy="1419576"/>
            <a:chOff x="204637" y="128514"/>
            <a:chExt cx="11564534" cy="1419576"/>
          </a:xfrm>
        </p:grpSpPr>
        <p:grpSp>
          <p:nvGrpSpPr>
            <p:cNvPr id="6" name="Group 5">
              <a:extLst>
                <a:ext uri="{FF2B5EF4-FFF2-40B4-BE49-F238E27FC236}">
                  <a16:creationId xmlns:a16="http://schemas.microsoft.com/office/drawing/2014/main" id="{4E0CD704-FFAD-A455-6F46-BB229B5E09D2}"/>
                </a:ext>
              </a:extLst>
            </p:cNvPr>
            <p:cNvGrpSpPr/>
            <p:nvPr/>
          </p:nvGrpSpPr>
          <p:grpSpPr>
            <a:xfrm>
              <a:off x="204637" y="526534"/>
              <a:ext cx="11449298" cy="1021556"/>
              <a:chOff x="1473880" y="926145"/>
              <a:chExt cx="8594697" cy="1021556"/>
            </a:xfrm>
          </p:grpSpPr>
          <p:sp>
            <p:nvSpPr>
              <p:cNvPr id="10" name="TextBox 9">
                <a:extLst>
                  <a:ext uri="{FF2B5EF4-FFF2-40B4-BE49-F238E27FC236}">
                    <a16:creationId xmlns:a16="http://schemas.microsoft.com/office/drawing/2014/main" id="{751FDDCD-A839-56B8-63B5-1A7A71657D64}"/>
                  </a:ext>
                </a:extLst>
              </p:cNvPr>
              <p:cNvSpPr txBox="1"/>
              <p:nvPr/>
            </p:nvSpPr>
            <p:spPr>
              <a:xfrm>
                <a:off x="1861906" y="926145"/>
                <a:ext cx="8206671" cy="1021556"/>
              </a:xfrm>
              <a:prstGeom prst="roundRect">
                <a:avLst/>
              </a:prstGeom>
              <a:solidFill>
                <a:srgbClr val="E0FFC1"/>
              </a:solidFill>
              <a:ln w="38100">
                <a:solidFill>
                  <a:srgbClr val="00B050"/>
                </a:solidFill>
              </a:ln>
            </p:spPr>
            <p:txBody>
              <a:bodyPr wrap="square" rtlCol="0">
                <a:spAutoFit/>
              </a:bodyPr>
              <a:lstStyle/>
              <a:p>
                <a:pPr algn="just"/>
                <a:r>
                  <a:rPr lang="en-US" sz="3600" b="1">
                    <a:latin typeface="Calibri" panose="020F0502020204030204" pitchFamily="34" charset="0"/>
                    <a:ea typeface="Roboto" panose="02000000000000000000" pitchFamily="2" charset="0"/>
                    <a:cs typeface="Calibri" panose="020F0502020204030204" pitchFamily="34" charset="0"/>
                  </a:rPr>
                  <a:t>  </a:t>
                </a:r>
                <a:r>
                  <a:rPr lang="en-US" sz="5400" b="1">
                    <a:latin typeface="Calibri" panose="020F0502020204030204" pitchFamily="34" charset="0"/>
                    <a:ea typeface="Roboto" panose="02000000000000000000" pitchFamily="2" charset="0"/>
                    <a:cs typeface="Calibri" panose="020F0502020204030204" pitchFamily="34" charset="0"/>
                  </a:rPr>
                  <a:t>Nội dung chính của bài đọc là gì?</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a:extLst>
                  <a:ext uri="{FF2B5EF4-FFF2-40B4-BE49-F238E27FC236}">
                    <a16:creationId xmlns:a16="http://schemas.microsoft.com/office/drawing/2014/main" id="{1BFA76A1-3F04-787A-565E-127EDE1D14A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9" name="Picture 2">
              <a:extLst>
                <a:ext uri="{FF2B5EF4-FFF2-40B4-BE49-F238E27FC236}">
                  <a16:creationId xmlns:a16="http://schemas.microsoft.com/office/drawing/2014/main" id="{158A6377-DB66-A66F-7CD0-CAB35384404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09909" y="128514"/>
              <a:ext cx="1859262" cy="604260"/>
            </a:xfrm>
            <a:prstGeom prst="rect">
              <a:avLst/>
            </a:prstGeom>
          </p:spPr>
        </p:pic>
      </p:grpSp>
    </p:spTree>
    <p:extLst>
      <p:ext uri="{BB962C8B-B14F-4D97-AF65-F5344CB8AC3E}">
        <p14:creationId xmlns:p14="http://schemas.microsoft.com/office/powerpoint/2010/main" val="2135169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75371A23-356F-7B03-F9BA-85D3F2D8FDDF}"/>
              </a:ext>
            </a:extLst>
          </p:cNvPr>
          <p:cNvPicPr>
            <a:picLocks noChangeAspect="1"/>
          </p:cNvPicPr>
          <p:nvPr/>
        </p:nvPicPr>
        <p:blipFill>
          <a:blip r:embed="rId3"/>
          <a:srcRect/>
          <a:stretch>
            <a:fillRect/>
          </a:stretch>
        </p:blipFill>
        <p:spPr>
          <a:xfrm>
            <a:off x="9373333" y="1847947"/>
            <a:ext cx="2113977" cy="4474025"/>
          </a:xfrm>
          <a:prstGeom prst="rect">
            <a:avLst/>
          </a:prstGeom>
        </p:spPr>
      </p:pic>
      <p:pic>
        <p:nvPicPr>
          <p:cNvPr id="7" name="Picture 20">
            <a:extLst>
              <a:ext uri="{FF2B5EF4-FFF2-40B4-BE49-F238E27FC236}">
                <a16:creationId xmlns:a16="http://schemas.microsoft.com/office/drawing/2014/main" id="{D3A9CC56-C294-D40F-12FB-B7ED184FBE61}"/>
              </a:ext>
            </a:extLst>
          </p:cNvPr>
          <p:cNvPicPr>
            <a:picLocks noChangeAspect="1"/>
          </p:cNvPicPr>
          <p:nvPr/>
        </p:nvPicPr>
        <p:blipFill>
          <a:blip r:embed="rId4"/>
          <a:srcRect/>
          <a:stretch>
            <a:fillRect/>
          </a:stretch>
        </p:blipFill>
        <p:spPr>
          <a:xfrm>
            <a:off x="893538" y="1517403"/>
            <a:ext cx="1743470" cy="4441962"/>
          </a:xfrm>
          <a:prstGeom prst="rect">
            <a:avLst/>
          </a:prstGeom>
        </p:spPr>
      </p:pic>
      <p:pic>
        <p:nvPicPr>
          <p:cNvPr id="5" name="Picture 4">
            <a:extLst>
              <a:ext uri="{FF2B5EF4-FFF2-40B4-BE49-F238E27FC236}">
                <a16:creationId xmlns:a16="http://schemas.microsoft.com/office/drawing/2014/main" id="{1C066608-DC5D-BC64-8E66-32619675AC1E}"/>
              </a:ext>
            </a:extLst>
          </p:cNvPr>
          <p:cNvPicPr>
            <a:picLocks noChangeAspect="1"/>
          </p:cNvPicPr>
          <p:nvPr/>
        </p:nvPicPr>
        <p:blipFill>
          <a:blip r:embed="rId5"/>
          <a:stretch>
            <a:fillRect/>
          </a:stretch>
        </p:blipFill>
        <p:spPr>
          <a:xfrm>
            <a:off x="499387" y="1792082"/>
            <a:ext cx="11193226" cy="3273836"/>
          </a:xfrm>
          <a:prstGeom prst="rect">
            <a:avLst/>
          </a:prstGeom>
        </p:spPr>
      </p:pic>
    </p:spTree>
    <p:extLst>
      <p:ext uri="{BB962C8B-B14F-4D97-AF65-F5344CB8AC3E}">
        <p14:creationId xmlns:p14="http://schemas.microsoft.com/office/powerpoint/2010/main" val="12675312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01CBF6-16D8-9341-3E69-DBDC4520420A}"/>
              </a:ext>
            </a:extLst>
          </p:cNvPr>
          <p:cNvGrpSpPr/>
          <p:nvPr/>
        </p:nvGrpSpPr>
        <p:grpSpPr>
          <a:xfrm>
            <a:off x="879913" y="608048"/>
            <a:ext cx="10432172" cy="1133435"/>
            <a:chOff x="1565003" y="926145"/>
            <a:chExt cx="7831167" cy="1133435"/>
          </a:xfrm>
        </p:grpSpPr>
        <p:sp>
          <p:nvSpPr>
            <p:cNvPr id="4" name="TextBox 3">
              <a:extLst>
                <a:ext uri="{FF2B5EF4-FFF2-40B4-BE49-F238E27FC236}">
                  <a16:creationId xmlns:a16="http://schemas.microsoft.com/office/drawing/2014/main" id="{EC38039F-4B20-3F73-3EEC-7D0A086BBFC4}"/>
                </a:ext>
              </a:extLst>
            </p:cNvPr>
            <p:cNvSpPr txBox="1"/>
            <p:nvPr/>
          </p:nvSpPr>
          <p:spPr>
            <a:xfrm>
              <a:off x="1861907" y="926145"/>
              <a:ext cx="7534263" cy="783193"/>
            </a:xfrm>
            <a:prstGeom prst="roundRect">
              <a:avLst/>
            </a:prstGeom>
            <a:solidFill>
              <a:schemeClr val="accent4">
                <a:lumMod val="20000"/>
                <a:lumOff val="80000"/>
              </a:schemeClr>
            </a:solidFill>
            <a:ln w="38100">
              <a:solidFill>
                <a:schemeClr val="accent2"/>
              </a:solidFill>
            </a:ln>
          </p:spPr>
          <p:txBody>
            <a:bodyPr wrap="square" rtlCol="0">
              <a:spAutoFit/>
            </a:bodyPr>
            <a:lstStyle/>
            <a:p>
              <a:pPr algn="ctr"/>
              <a:r>
                <a:rPr lang="en-US" sz="4000" b="1">
                  <a:solidFill>
                    <a:schemeClr val="bg2">
                      <a:lumMod val="10000"/>
                    </a:schemeClr>
                  </a:solidFill>
                  <a:ea typeface="Roboto" panose="02000000000000000000" pitchFamily="2" charset="0"/>
                </a:rPr>
                <a:t>  </a:t>
              </a:r>
              <a:r>
                <a:rPr lang="en-US" sz="4000" b="1">
                  <a:solidFill>
                    <a:schemeClr val="bg2">
                      <a:lumMod val="10000"/>
                    </a:schemeClr>
                  </a:solidFill>
                </a:rPr>
                <a:t>Nhắc lại giọng đọc của bài đọc</a:t>
              </a:r>
              <a:endParaRPr lang="vi-VN" sz="4000" b="1" dirty="0">
                <a:solidFill>
                  <a:schemeClr val="bg2">
                    <a:lumMod val="10000"/>
                  </a:schemeClr>
                </a:solidFill>
              </a:endParaRPr>
            </a:p>
          </p:txBody>
        </p:sp>
        <p:pic>
          <p:nvPicPr>
            <p:cNvPr id="9" name="Picture 8">
              <a:extLst>
                <a:ext uri="{FF2B5EF4-FFF2-40B4-BE49-F238E27FC236}">
                  <a16:creationId xmlns:a16="http://schemas.microsoft.com/office/drawing/2014/main" id="{2C11603B-9290-C0D7-27CE-5B6593AC4C0F}"/>
                </a:ext>
              </a:extLst>
            </p:cNvPr>
            <p:cNvPicPr>
              <a:picLocks noChangeAspect="1"/>
            </p:cNvPicPr>
            <p:nvPr/>
          </p:nvPicPr>
          <p:blipFill>
            <a:blip r:embed="rId4"/>
            <a:stretch>
              <a:fillRect/>
            </a:stretch>
          </p:blipFill>
          <p:spPr>
            <a:xfrm>
              <a:off x="1565003" y="1256940"/>
              <a:ext cx="593808" cy="802640"/>
            </a:xfrm>
            <a:prstGeom prst="rect">
              <a:avLst/>
            </a:prstGeom>
          </p:spPr>
        </p:pic>
      </p:grpSp>
      <p:grpSp>
        <p:nvGrpSpPr>
          <p:cNvPr id="2" name="Group 1">
            <a:extLst>
              <a:ext uri="{FF2B5EF4-FFF2-40B4-BE49-F238E27FC236}">
                <a16:creationId xmlns:a16="http://schemas.microsoft.com/office/drawing/2014/main" id="{405913CB-A2D2-61E2-0F61-C2777EBF22A7}"/>
              </a:ext>
            </a:extLst>
          </p:cNvPr>
          <p:cNvGrpSpPr/>
          <p:nvPr/>
        </p:nvGrpSpPr>
        <p:grpSpPr>
          <a:xfrm>
            <a:off x="469180" y="2015095"/>
            <a:ext cx="11253639" cy="3461146"/>
            <a:chOff x="469180" y="1595437"/>
            <a:chExt cx="11253639" cy="3461146"/>
          </a:xfrm>
        </p:grpSpPr>
        <p:sp>
          <p:nvSpPr>
            <p:cNvPr id="5" name="Rectangle: Rounded Corners 4">
              <a:extLst>
                <a:ext uri="{FF2B5EF4-FFF2-40B4-BE49-F238E27FC236}">
                  <a16:creationId xmlns:a16="http://schemas.microsoft.com/office/drawing/2014/main" id="{950534EE-30D3-02A0-7D53-3E951E0C54F4}"/>
                </a:ext>
              </a:extLst>
            </p:cNvPr>
            <p:cNvSpPr/>
            <p:nvPr/>
          </p:nvSpPr>
          <p:spPr>
            <a:xfrm>
              <a:off x="469180" y="1595437"/>
              <a:ext cx="11253639" cy="3461146"/>
            </a:xfrm>
            <a:prstGeom prst="roundRect">
              <a:avLst/>
            </a:prstGeom>
            <a:solidFill>
              <a:schemeClr val="bg1"/>
            </a:solid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5">
              <a:extLst>
                <a:ext uri="{FF2B5EF4-FFF2-40B4-BE49-F238E27FC236}">
                  <a16:creationId xmlns:a16="http://schemas.microsoft.com/office/drawing/2014/main" id="{72E612DF-40A1-B86B-6888-0308B64C100D}"/>
                </a:ext>
              </a:extLst>
            </p:cNvPr>
            <p:cNvGrpSpPr/>
            <p:nvPr/>
          </p:nvGrpSpPr>
          <p:grpSpPr>
            <a:xfrm>
              <a:off x="743674" y="1772814"/>
              <a:ext cx="10930166" cy="3007618"/>
              <a:chOff x="-12457" y="1891052"/>
              <a:chExt cx="10930166" cy="3007618"/>
            </a:xfrm>
          </p:grpSpPr>
          <p:sp>
            <p:nvSpPr>
              <p:cNvPr id="12" name="TextBox 11">
                <a:extLst>
                  <a:ext uri="{FF2B5EF4-FFF2-40B4-BE49-F238E27FC236}">
                    <a16:creationId xmlns:a16="http://schemas.microsoft.com/office/drawing/2014/main" id="{43A714CC-FD16-26A0-0DAD-A6A171CB5B1C}"/>
                  </a:ext>
                </a:extLst>
              </p:cNvPr>
              <p:cNvSpPr txBox="1"/>
              <p:nvPr/>
            </p:nvSpPr>
            <p:spPr>
              <a:xfrm>
                <a:off x="688626" y="1891052"/>
                <a:ext cx="10229083" cy="3007618"/>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Đọc giọng chậm, buồn thể hiện tâm trạng của các bạn nhỏ khi thấy đồng cỏ có nguy cơ trở thành bãi rác.</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Đọc giọng nhanh, vui tươi thể hiện tâm trạng của các bạn nhỏ khi nghĩ ra ý tưởng.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Biết đổi giọng nhân vật, giọng kể chuyện khi đọc lời thoại,…</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B4B38546-7601-5C8B-09AB-F0ABDDA343B0}"/>
                  </a:ext>
                </a:extLst>
              </p:cNvPr>
              <p:cNvPicPr>
                <a:picLocks noChangeAspect="1"/>
              </p:cNvPicPr>
              <p:nvPr/>
            </p:nvPicPr>
            <p:blipFill>
              <a:blip r:embed="rId5"/>
              <a:stretch>
                <a:fillRect/>
              </a:stretch>
            </p:blipFill>
            <p:spPr>
              <a:xfrm>
                <a:off x="-12457" y="2064646"/>
                <a:ext cx="701083" cy="701083"/>
              </a:xfrm>
              <a:prstGeom prst="rect">
                <a:avLst/>
              </a:prstGeom>
            </p:spPr>
          </p:pic>
        </p:grpSp>
        <p:pic>
          <p:nvPicPr>
            <p:cNvPr id="7" name="Picture 6">
              <a:extLst>
                <a:ext uri="{FF2B5EF4-FFF2-40B4-BE49-F238E27FC236}">
                  <a16:creationId xmlns:a16="http://schemas.microsoft.com/office/drawing/2014/main" id="{C0AD2489-0303-D5D8-4130-DBC85C4F8830}"/>
                </a:ext>
              </a:extLst>
            </p:cNvPr>
            <p:cNvPicPr>
              <a:picLocks noChangeAspect="1"/>
            </p:cNvPicPr>
            <p:nvPr/>
          </p:nvPicPr>
          <p:blipFill>
            <a:blip r:embed="rId6"/>
            <a:stretch>
              <a:fillRect/>
            </a:stretch>
          </p:blipFill>
          <p:spPr>
            <a:xfrm>
              <a:off x="767830" y="3423298"/>
              <a:ext cx="701083" cy="701083"/>
            </a:xfrm>
            <a:prstGeom prst="rect">
              <a:avLst/>
            </a:prstGeom>
          </p:spPr>
        </p:pic>
      </p:grpSp>
    </p:spTree>
    <p:extLst>
      <p:ext uri="{BB962C8B-B14F-4D97-AF65-F5344CB8AC3E}">
        <p14:creationId xmlns:p14="http://schemas.microsoft.com/office/powerpoint/2010/main" val="238470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0464DE05-7EE6-59B8-8D91-C61BB5918194}"/>
              </a:ext>
            </a:extLst>
          </p:cNvPr>
          <p:cNvGrpSpPr/>
          <p:nvPr/>
        </p:nvGrpSpPr>
        <p:grpSpPr>
          <a:xfrm>
            <a:off x="2293029" y="2419629"/>
            <a:ext cx="7605941" cy="3519995"/>
            <a:chOff x="6095999" y="3246131"/>
            <a:chExt cx="6436537" cy="2638871"/>
          </a:xfrm>
        </p:grpSpPr>
        <p:sp>
          <p:nvSpPr>
            <p:cNvPr id="3" name="Rectangle: Rounded Corners 75">
              <a:extLst>
                <a:ext uri="{FF2B5EF4-FFF2-40B4-BE49-F238E27FC236}">
                  <a16:creationId xmlns:a16="http://schemas.microsoft.com/office/drawing/2014/main" id="{C55F875B-C09E-CEF1-B1E6-A9C09A0CA946}"/>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nhịp.</a:t>
              </a:r>
              <a:endParaRPr kumimoji="0" lang="vi-VN"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A931BE4B-1550-4AE5-52C7-CA9275DD39BC}"/>
                </a:ext>
              </a:extLst>
            </p:cNvPr>
            <p:cNvGrpSpPr/>
            <p:nvPr/>
          </p:nvGrpSpPr>
          <p:grpSpPr>
            <a:xfrm>
              <a:off x="8506875" y="4110928"/>
              <a:ext cx="1628460" cy="469964"/>
              <a:chOff x="3335839" y="4303415"/>
              <a:chExt cx="1628460" cy="469964"/>
            </a:xfrm>
          </p:grpSpPr>
          <p:pic>
            <p:nvPicPr>
              <p:cNvPr id="42" name="Picture 63">
                <a:extLst>
                  <a:ext uri="{FF2B5EF4-FFF2-40B4-BE49-F238E27FC236}">
                    <a16:creationId xmlns:a16="http://schemas.microsoft.com/office/drawing/2014/main" id="{854C0210-FC1D-4D14-F9DA-006406D711E9}"/>
                  </a:ext>
                </a:extLst>
              </p:cNvPr>
              <p:cNvPicPr>
                <a:picLocks noChangeAspect="1"/>
              </p:cNvPicPr>
              <p:nvPr/>
            </p:nvPicPr>
            <p:blipFill>
              <a:blip r:embed="rId4"/>
              <a:stretch>
                <a:fillRect/>
              </a:stretch>
            </p:blipFill>
            <p:spPr>
              <a:xfrm>
                <a:off x="3892514" y="4303416"/>
                <a:ext cx="515110" cy="469963"/>
              </a:xfrm>
              <a:prstGeom prst="rect">
                <a:avLst/>
              </a:prstGeom>
            </p:spPr>
          </p:pic>
          <p:pic>
            <p:nvPicPr>
              <p:cNvPr id="43" name="Picture 64">
                <a:extLst>
                  <a:ext uri="{FF2B5EF4-FFF2-40B4-BE49-F238E27FC236}">
                    <a16:creationId xmlns:a16="http://schemas.microsoft.com/office/drawing/2014/main" id="{BF7CA80B-83D7-909F-29BA-83C62F9A187D}"/>
                  </a:ext>
                </a:extLst>
              </p:cNvPr>
              <p:cNvPicPr>
                <a:picLocks noChangeAspect="1"/>
              </p:cNvPicPr>
              <p:nvPr/>
            </p:nvPicPr>
            <p:blipFill>
              <a:blip r:embed="rId5"/>
              <a:stretch>
                <a:fillRect/>
              </a:stretch>
            </p:blipFill>
            <p:spPr>
              <a:xfrm>
                <a:off x="3335839" y="4303415"/>
                <a:ext cx="515110" cy="469963"/>
              </a:xfrm>
              <a:prstGeom prst="rect">
                <a:avLst/>
              </a:prstGeom>
            </p:spPr>
          </p:pic>
          <p:pic>
            <p:nvPicPr>
              <p:cNvPr id="44" name="Picture 65">
                <a:extLst>
                  <a:ext uri="{FF2B5EF4-FFF2-40B4-BE49-F238E27FC236}">
                    <a16:creationId xmlns:a16="http://schemas.microsoft.com/office/drawing/2014/main" id="{71487540-142D-E0F7-0818-E1A8816483AF}"/>
                  </a:ext>
                </a:extLst>
              </p:cNvPr>
              <p:cNvPicPr>
                <a:picLocks noChangeAspect="1"/>
              </p:cNvPicPr>
              <p:nvPr/>
            </p:nvPicPr>
            <p:blipFill>
              <a:blip r:embed="rId6"/>
              <a:stretch>
                <a:fillRect/>
              </a:stretch>
            </p:blipFill>
            <p:spPr>
              <a:xfrm>
                <a:off x="4449189" y="4303416"/>
                <a:ext cx="515110" cy="469963"/>
              </a:xfrm>
              <a:prstGeom prst="rect">
                <a:avLst/>
              </a:prstGeom>
            </p:spPr>
          </p:pic>
        </p:grpSp>
        <p:grpSp>
          <p:nvGrpSpPr>
            <p:cNvPr id="7" name="Group 67">
              <a:extLst>
                <a:ext uri="{FF2B5EF4-FFF2-40B4-BE49-F238E27FC236}">
                  <a16:creationId xmlns:a16="http://schemas.microsoft.com/office/drawing/2014/main" id="{54800456-3328-B777-28BC-A1AD56F790BF}"/>
                </a:ext>
              </a:extLst>
            </p:cNvPr>
            <p:cNvGrpSpPr/>
            <p:nvPr/>
          </p:nvGrpSpPr>
          <p:grpSpPr>
            <a:xfrm>
              <a:off x="8621616" y="4602563"/>
              <a:ext cx="1628458" cy="469963"/>
              <a:chOff x="3343889" y="4219325"/>
              <a:chExt cx="1628458" cy="469963"/>
            </a:xfrm>
          </p:grpSpPr>
          <p:pic>
            <p:nvPicPr>
              <p:cNvPr id="39" name="Picture 68">
                <a:extLst>
                  <a:ext uri="{FF2B5EF4-FFF2-40B4-BE49-F238E27FC236}">
                    <a16:creationId xmlns:a16="http://schemas.microsoft.com/office/drawing/2014/main" id="{3281FAB1-1853-E115-173D-B76F79C1DE82}"/>
                  </a:ext>
                </a:extLst>
              </p:cNvPr>
              <p:cNvPicPr>
                <a:picLocks noChangeAspect="1"/>
              </p:cNvPicPr>
              <p:nvPr/>
            </p:nvPicPr>
            <p:blipFill>
              <a:blip r:embed="rId4"/>
              <a:stretch>
                <a:fillRect/>
              </a:stretch>
            </p:blipFill>
            <p:spPr>
              <a:xfrm>
                <a:off x="3900563" y="4219325"/>
                <a:ext cx="515110" cy="469963"/>
              </a:xfrm>
              <a:prstGeom prst="rect">
                <a:avLst/>
              </a:prstGeom>
            </p:spPr>
          </p:pic>
          <p:pic>
            <p:nvPicPr>
              <p:cNvPr id="40" name="Picture 69">
                <a:extLst>
                  <a:ext uri="{FF2B5EF4-FFF2-40B4-BE49-F238E27FC236}">
                    <a16:creationId xmlns:a16="http://schemas.microsoft.com/office/drawing/2014/main" id="{B221D97C-1D48-1CE0-4705-6CCFC560B45E}"/>
                  </a:ext>
                </a:extLst>
              </p:cNvPr>
              <p:cNvPicPr>
                <a:picLocks noChangeAspect="1"/>
              </p:cNvPicPr>
              <p:nvPr/>
            </p:nvPicPr>
            <p:blipFill>
              <a:blip r:embed="rId5"/>
              <a:stretch>
                <a:fillRect/>
              </a:stretch>
            </p:blipFill>
            <p:spPr>
              <a:xfrm>
                <a:off x="3343889" y="4219325"/>
                <a:ext cx="515110" cy="469963"/>
              </a:xfrm>
              <a:prstGeom prst="rect">
                <a:avLst/>
              </a:prstGeom>
            </p:spPr>
          </p:pic>
          <p:pic>
            <p:nvPicPr>
              <p:cNvPr id="41" name="Picture 70">
                <a:extLst>
                  <a:ext uri="{FF2B5EF4-FFF2-40B4-BE49-F238E27FC236}">
                    <a16:creationId xmlns:a16="http://schemas.microsoft.com/office/drawing/2014/main" id="{55F13BED-B87D-1932-C597-D7CA3928EAD2}"/>
                  </a:ext>
                </a:extLst>
              </p:cNvPr>
              <p:cNvPicPr>
                <a:picLocks noChangeAspect="1"/>
              </p:cNvPicPr>
              <p:nvPr/>
            </p:nvPicPr>
            <p:blipFill>
              <a:blip r:embed="rId6"/>
              <a:stretch>
                <a:fillRect/>
              </a:stretch>
            </p:blipFill>
            <p:spPr>
              <a:xfrm>
                <a:off x="4457237" y="4219325"/>
                <a:ext cx="515110" cy="469963"/>
              </a:xfrm>
              <a:prstGeom prst="rect">
                <a:avLst/>
              </a:prstGeom>
            </p:spPr>
          </p:pic>
        </p:grpSp>
        <p:grpSp>
          <p:nvGrpSpPr>
            <p:cNvPr id="9" name="Group 71">
              <a:extLst>
                <a:ext uri="{FF2B5EF4-FFF2-40B4-BE49-F238E27FC236}">
                  <a16:creationId xmlns:a16="http://schemas.microsoft.com/office/drawing/2014/main" id="{81241041-BB51-D584-B4CD-DF546D5D964E}"/>
                </a:ext>
              </a:extLst>
            </p:cNvPr>
            <p:cNvGrpSpPr/>
            <p:nvPr/>
          </p:nvGrpSpPr>
          <p:grpSpPr>
            <a:xfrm>
              <a:off x="10483665" y="5102993"/>
              <a:ext cx="1583310" cy="469963"/>
              <a:chOff x="3681554" y="4133870"/>
              <a:chExt cx="1583310" cy="469963"/>
            </a:xfrm>
          </p:grpSpPr>
          <p:pic>
            <p:nvPicPr>
              <p:cNvPr id="11" name="Picture 72">
                <a:extLst>
                  <a:ext uri="{FF2B5EF4-FFF2-40B4-BE49-F238E27FC236}">
                    <a16:creationId xmlns:a16="http://schemas.microsoft.com/office/drawing/2014/main" id="{64DF508D-0A10-D02D-594E-90F7F27BEA3F}"/>
                  </a:ext>
                </a:extLst>
              </p:cNvPr>
              <p:cNvPicPr>
                <a:picLocks noChangeAspect="1"/>
              </p:cNvPicPr>
              <p:nvPr/>
            </p:nvPicPr>
            <p:blipFill>
              <a:blip r:embed="rId4"/>
              <a:stretch>
                <a:fillRect/>
              </a:stretch>
            </p:blipFill>
            <p:spPr>
              <a:xfrm>
                <a:off x="4238226" y="4133870"/>
                <a:ext cx="469963" cy="469963"/>
              </a:xfrm>
              <a:prstGeom prst="rect">
                <a:avLst/>
              </a:prstGeom>
            </p:spPr>
          </p:pic>
          <p:pic>
            <p:nvPicPr>
              <p:cNvPr id="37" name="Picture 73">
                <a:extLst>
                  <a:ext uri="{FF2B5EF4-FFF2-40B4-BE49-F238E27FC236}">
                    <a16:creationId xmlns:a16="http://schemas.microsoft.com/office/drawing/2014/main" id="{E7B630B0-C237-AC2D-1CDD-735F8745CD73}"/>
                  </a:ext>
                </a:extLst>
              </p:cNvPr>
              <p:cNvPicPr>
                <a:picLocks noChangeAspect="1"/>
              </p:cNvPicPr>
              <p:nvPr/>
            </p:nvPicPr>
            <p:blipFill>
              <a:blip r:embed="rId5"/>
              <a:stretch>
                <a:fillRect/>
              </a:stretch>
            </p:blipFill>
            <p:spPr>
              <a:xfrm>
                <a:off x="3681554" y="4133870"/>
                <a:ext cx="469963" cy="469963"/>
              </a:xfrm>
              <a:prstGeom prst="rect">
                <a:avLst/>
              </a:prstGeom>
            </p:spPr>
          </p:pic>
          <p:pic>
            <p:nvPicPr>
              <p:cNvPr id="38" name="Picture 74">
                <a:extLst>
                  <a:ext uri="{FF2B5EF4-FFF2-40B4-BE49-F238E27FC236}">
                    <a16:creationId xmlns:a16="http://schemas.microsoft.com/office/drawing/2014/main" id="{BF58C83B-761C-5235-25A4-A1C752BA31B3}"/>
                  </a:ext>
                </a:extLst>
              </p:cNvPr>
              <p:cNvPicPr>
                <a:picLocks noChangeAspect="1"/>
              </p:cNvPicPr>
              <p:nvPr/>
            </p:nvPicPr>
            <p:blipFill>
              <a:blip r:embed="rId6"/>
              <a:stretch>
                <a:fillRect/>
              </a:stretch>
            </p:blipFill>
            <p:spPr>
              <a:xfrm>
                <a:off x="4794901" y="4133870"/>
                <a:ext cx="469963" cy="469963"/>
              </a:xfrm>
              <a:prstGeom prst="rect">
                <a:avLst/>
              </a:prstGeom>
            </p:spPr>
          </p:pic>
        </p:grpSp>
        <p:sp>
          <p:nvSpPr>
            <p:cNvPr id="10" name="Rectangle: Rounded Corners 36">
              <a:extLst>
                <a:ext uri="{FF2B5EF4-FFF2-40B4-BE49-F238E27FC236}">
                  <a16:creationId xmlns:a16="http://schemas.microsoft.com/office/drawing/2014/main" id="{5297363E-DF3C-C361-4BEC-9E21288723BC}"/>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48" name="Picture 6">
            <a:extLst>
              <a:ext uri="{FF2B5EF4-FFF2-40B4-BE49-F238E27FC236}">
                <a16:creationId xmlns:a16="http://schemas.microsoft.com/office/drawing/2014/main" id="{C8D7FB5C-1798-58A3-55E8-AFFDB1892CF6}"/>
              </a:ext>
            </a:extLst>
          </p:cNvPr>
          <p:cNvPicPr>
            <a:picLocks noChangeAspect="1"/>
          </p:cNvPicPr>
          <p:nvPr/>
        </p:nvPicPr>
        <p:blipFill>
          <a:blip r:embed="rId7"/>
          <a:srcRect/>
          <a:stretch>
            <a:fillRect/>
          </a:stretch>
        </p:blipFill>
        <p:spPr>
          <a:xfrm>
            <a:off x="12700" y="4021327"/>
            <a:ext cx="2630751" cy="2794953"/>
          </a:xfrm>
          <a:prstGeom prst="rect">
            <a:avLst/>
          </a:prstGeom>
        </p:spPr>
      </p:pic>
      <p:pic>
        <p:nvPicPr>
          <p:cNvPr id="49" name="Picture 7">
            <a:extLst>
              <a:ext uri="{FF2B5EF4-FFF2-40B4-BE49-F238E27FC236}">
                <a16:creationId xmlns:a16="http://schemas.microsoft.com/office/drawing/2014/main" id="{22055CDA-6498-3AFC-DFAD-3073235286AB}"/>
              </a:ext>
            </a:extLst>
          </p:cNvPr>
          <p:cNvPicPr>
            <a:picLocks noChangeAspect="1"/>
          </p:cNvPicPr>
          <p:nvPr/>
        </p:nvPicPr>
        <p:blipFill>
          <a:blip r:embed="rId8"/>
          <a:srcRect/>
          <a:stretch>
            <a:fillRect/>
          </a:stretch>
        </p:blipFill>
        <p:spPr>
          <a:xfrm>
            <a:off x="9663007" y="3487092"/>
            <a:ext cx="2430969" cy="3077175"/>
          </a:xfrm>
          <a:prstGeom prst="rect">
            <a:avLst/>
          </a:prstGeom>
        </p:spPr>
      </p:pic>
      <p:pic>
        <p:nvPicPr>
          <p:cNvPr id="5" name="Picture 4">
            <a:extLst>
              <a:ext uri="{FF2B5EF4-FFF2-40B4-BE49-F238E27FC236}">
                <a16:creationId xmlns:a16="http://schemas.microsoft.com/office/drawing/2014/main" id="{F3209D24-E797-B8D7-8192-C6A34327B362}"/>
              </a:ext>
            </a:extLst>
          </p:cNvPr>
          <p:cNvPicPr>
            <a:picLocks noChangeAspect="1"/>
          </p:cNvPicPr>
          <p:nvPr/>
        </p:nvPicPr>
        <p:blipFill>
          <a:blip r:embed="rId9"/>
          <a:stretch>
            <a:fillRect/>
          </a:stretch>
        </p:blipFill>
        <p:spPr>
          <a:xfrm>
            <a:off x="330693" y="430700"/>
            <a:ext cx="12058933" cy="1932599"/>
          </a:xfrm>
          <a:prstGeom prst="rect">
            <a:avLst/>
          </a:prstGeom>
        </p:spPr>
      </p:pic>
    </p:spTree>
    <p:extLst>
      <p:ext uri="{BB962C8B-B14F-4D97-AF65-F5344CB8AC3E}">
        <p14:creationId xmlns:p14="http://schemas.microsoft.com/office/powerpoint/2010/main" val="3587398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80000">
                                          <p:cBhvr additive="base">
                                            <p:cTn id="7" dur="1000" fill="hold"/>
                                            <p:tgtEl>
                                              <p:spTgt spid="48"/>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80000">
                                          <p:cBhvr additive="base">
                                            <p:cTn id="11" dur="1000" fill="hold"/>
                                            <p:tgtEl>
                                              <p:spTgt spid="49"/>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ppt_x"/>
                                              </p:val>
                                            </p:tav>
                                            <p:tav tm="100000">
                                              <p:val>
                                                <p:strVal val="#ppt_x"/>
                                              </p:val>
                                            </p:tav>
                                          </p:tavLst>
                                        </p:anim>
                                        <p:anim calcmode="lin" valueType="num">
                                          <p:cBhvr additive="base">
                                            <p:cTn id="13" dur="1000" fill="hold"/>
                                            <p:tgtEl>
                                              <p:spTgt spid="4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1000" fill="hold"/>
                                            <p:tgtEl>
                                              <p:spTgt spid="49"/>
                                            </p:tgtEl>
                                            <p:attrNameLst>
                                              <p:attrName>ppt_x</p:attrName>
                                            </p:attrNameLst>
                                          </p:cBhvr>
                                          <p:tavLst>
                                            <p:tav tm="0">
                                              <p:val>
                                                <p:strVal val="#ppt_x"/>
                                              </p:val>
                                            </p:tav>
                                            <p:tav tm="100000">
                                              <p:val>
                                                <p:strVal val="#ppt_x"/>
                                              </p:val>
                                            </p:tav>
                                          </p:tavLst>
                                        </p:anim>
                                        <p:anim calcmode="lin" valueType="num">
                                          <p:cBhvr additive="base">
                                            <p:cTn id="17"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9E7ED8E3-7484-47E0-FADF-B1E2EF27615A}"/>
              </a:ext>
            </a:extLst>
          </p:cNvPr>
          <p:cNvPicPr>
            <a:picLocks noChangeAspect="1"/>
          </p:cNvPicPr>
          <p:nvPr/>
        </p:nvPicPr>
        <p:blipFill>
          <a:blip r:embed="rId5"/>
          <a:srcRect/>
          <a:stretch>
            <a:fillRect/>
          </a:stretch>
        </p:blipFill>
        <p:spPr>
          <a:xfrm>
            <a:off x="524309" y="1503188"/>
            <a:ext cx="6321482" cy="5494421"/>
          </a:xfrm>
          <a:prstGeom prst="rect">
            <a:avLst/>
          </a:prstGeom>
        </p:spPr>
      </p:pic>
      <p:pic>
        <p:nvPicPr>
          <p:cNvPr id="3" name="Picture 2">
            <a:extLst>
              <a:ext uri="{FF2B5EF4-FFF2-40B4-BE49-F238E27FC236}">
                <a16:creationId xmlns:a16="http://schemas.microsoft.com/office/drawing/2014/main" id="{47EEBBDB-D616-8D3B-9C15-9FFD1F9C8B5E}"/>
              </a:ext>
            </a:extLst>
          </p:cNvPr>
          <p:cNvPicPr>
            <a:picLocks noChangeAspect="1"/>
          </p:cNvPicPr>
          <p:nvPr/>
        </p:nvPicPr>
        <p:blipFill>
          <a:blip r:embed="rId6"/>
          <a:stretch>
            <a:fillRect/>
          </a:stretch>
        </p:blipFill>
        <p:spPr>
          <a:xfrm>
            <a:off x="145260" y="486608"/>
            <a:ext cx="12046740" cy="1292464"/>
          </a:xfrm>
          <a:prstGeom prst="rect">
            <a:avLst/>
          </a:prstGeom>
        </p:spPr>
      </p:pic>
    </p:spTree>
    <p:controls>
      <mc:AlternateContent xmlns:mc="http://schemas.openxmlformats.org/markup-compatibility/2006">
        <mc:Choice xmlns:v="urn:schemas-microsoft-com:vml" Requires="v">
          <p:control spid="2051" name="TextBox1" r:id="rId2" imgW="4851360" imgH="1238400"/>
        </mc:Choice>
        <mc:Fallback>
          <p:control name="TextBox1" r:id="rId2" imgW="4851360" imgH="1238400">
            <p:pic>
              <p:nvPicPr>
                <p:cNvPr id="13" name="TextBox1">
                  <a:extLst>
                    <a:ext uri="{FF2B5EF4-FFF2-40B4-BE49-F238E27FC236}">
                      <a16:creationId xmlns:a16="http://schemas.microsoft.com/office/drawing/2014/main" id="{0043F032-9570-E06B-8AE1-46B7D5BDE429}"/>
                    </a:ext>
                  </a:extLst>
                </p:cNvPr>
                <p:cNvPicPr>
                  <a:picLocks/>
                </p:cNvPicPr>
                <p:nvPr/>
              </p:nvPicPr>
              <p:blipFill>
                <a:blip r:embed="rId7"/>
                <a:stretch>
                  <a:fillRect/>
                </a:stretch>
              </p:blipFill>
              <p:spPr>
                <a:xfrm>
                  <a:off x="7072801" y="3007953"/>
                  <a:ext cx="4850611" cy="1242446"/>
                </a:xfrm>
                <a:prstGeom prst="rect">
                  <a:avLst/>
                </a:prstGeom>
              </p:spPr>
            </p:pic>
          </p:control>
        </mc:Fallback>
      </mc:AlternateContent>
    </p:controls>
    <p:extLst>
      <p:ext uri="{BB962C8B-B14F-4D97-AF65-F5344CB8AC3E}">
        <p14:creationId xmlns:p14="http://schemas.microsoft.com/office/powerpoint/2010/main" val="1031212036"/>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291FF39F-9460-145D-00F7-AF4191618EB1}"/>
              </a:ext>
            </a:extLst>
          </p:cNvPr>
          <p:cNvPicPr>
            <a:picLocks noChangeAspect="1"/>
          </p:cNvPicPr>
          <p:nvPr/>
        </p:nvPicPr>
        <p:blipFill>
          <a:blip r:embed="rId4"/>
          <a:srcRect/>
          <a:stretch>
            <a:fillRect/>
          </a:stretch>
        </p:blipFill>
        <p:spPr>
          <a:xfrm>
            <a:off x="9373333" y="1847947"/>
            <a:ext cx="2113977" cy="4474025"/>
          </a:xfrm>
          <a:prstGeom prst="rect">
            <a:avLst/>
          </a:prstGeom>
        </p:spPr>
      </p:pic>
      <p:pic>
        <p:nvPicPr>
          <p:cNvPr id="7" name="Picture 20">
            <a:extLst>
              <a:ext uri="{FF2B5EF4-FFF2-40B4-BE49-F238E27FC236}">
                <a16:creationId xmlns:a16="http://schemas.microsoft.com/office/drawing/2014/main" id="{2B6F554F-4535-BAA3-07F3-09088EF6AD10}"/>
              </a:ext>
            </a:extLst>
          </p:cNvPr>
          <p:cNvPicPr>
            <a:picLocks noChangeAspect="1"/>
          </p:cNvPicPr>
          <p:nvPr/>
        </p:nvPicPr>
        <p:blipFill>
          <a:blip r:embed="rId5"/>
          <a:srcRect/>
          <a:stretch>
            <a:fillRect/>
          </a:stretch>
        </p:blipFill>
        <p:spPr>
          <a:xfrm>
            <a:off x="893538" y="1517403"/>
            <a:ext cx="1743470" cy="4441962"/>
          </a:xfrm>
          <a:prstGeom prst="rect">
            <a:avLst/>
          </a:prstGeom>
        </p:spPr>
      </p:pic>
      <p:pic>
        <p:nvPicPr>
          <p:cNvPr id="4" name="Picture 3">
            <a:extLst>
              <a:ext uri="{FF2B5EF4-FFF2-40B4-BE49-F238E27FC236}">
                <a16:creationId xmlns:a16="http://schemas.microsoft.com/office/drawing/2014/main" id="{C42CB965-2B31-4D6F-3E8D-4694752A3FAD}"/>
              </a:ext>
            </a:extLst>
          </p:cNvPr>
          <p:cNvPicPr>
            <a:picLocks noChangeAspect="1"/>
          </p:cNvPicPr>
          <p:nvPr/>
        </p:nvPicPr>
        <p:blipFill>
          <a:blip r:embed="rId6"/>
          <a:stretch>
            <a:fillRect/>
          </a:stretch>
        </p:blipFill>
        <p:spPr>
          <a:xfrm>
            <a:off x="84083" y="2528328"/>
            <a:ext cx="12192000" cy="2846832"/>
          </a:xfrm>
          <a:prstGeom prst="rect">
            <a:avLst/>
          </a:prstGeom>
        </p:spPr>
      </p:pic>
    </p:spTree>
    <p:extLst>
      <p:ext uri="{BB962C8B-B14F-4D97-AF65-F5344CB8AC3E}">
        <p14:creationId xmlns:p14="http://schemas.microsoft.com/office/powerpoint/2010/main" val="2814861874"/>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B2C6E138-2BB7-1588-4F93-C5423597E4F8}"/>
              </a:ext>
            </a:extLst>
          </p:cNvPr>
          <p:cNvPicPr>
            <a:picLocks noChangeAspect="1"/>
          </p:cNvPicPr>
          <p:nvPr/>
        </p:nvPicPr>
        <p:blipFill>
          <a:blip r:embed="rId3"/>
          <a:srcRect/>
          <a:stretch>
            <a:fillRect/>
          </a:stretch>
        </p:blipFill>
        <p:spPr>
          <a:xfrm>
            <a:off x="9373333" y="2383975"/>
            <a:ext cx="2113977" cy="4474025"/>
          </a:xfrm>
          <a:prstGeom prst="rect">
            <a:avLst/>
          </a:prstGeom>
        </p:spPr>
      </p:pic>
      <p:pic>
        <p:nvPicPr>
          <p:cNvPr id="12" name="Picture 20">
            <a:extLst>
              <a:ext uri="{FF2B5EF4-FFF2-40B4-BE49-F238E27FC236}">
                <a16:creationId xmlns:a16="http://schemas.microsoft.com/office/drawing/2014/main" id="{84127360-4D4F-FBB6-7D1E-E93854190472}"/>
              </a:ext>
            </a:extLst>
          </p:cNvPr>
          <p:cNvPicPr>
            <a:picLocks noChangeAspect="1"/>
          </p:cNvPicPr>
          <p:nvPr/>
        </p:nvPicPr>
        <p:blipFill>
          <a:blip r:embed="rId4"/>
          <a:srcRect/>
          <a:stretch>
            <a:fillRect/>
          </a:stretch>
        </p:blipFill>
        <p:spPr>
          <a:xfrm>
            <a:off x="7515055" y="2416038"/>
            <a:ext cx="1743470" cy="444196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3DA6A50C-4A59-AC27-B655-B8D41E42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258" y="2574471"/>
            <a:ext cx="6419644" cy="1688738"/>
          </a:xfrm>
          <a:prstGeom prst="rect">
            <a:avLst/>
          </a:prstGeom>
        </p:spPr>
      </p:pic>
    </p:spTree>
    <p:extLst>
      <p:ext uri="{BB962C8B-B14F-4D97-AF65-F5344CB8AC3E}">
        <p14:creationId xmlns:p14="http://schemas.microsoft.com/office/powerpoint/2010/main" val="7404145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9F226946-F11C-4C31-126B-26ACF503FB8E}"/>
              </a:ext>
            </a:extLst>
          </p:cNvPr>
          <p:cNvGrpSpPr/>
          <p:nvPr/>
        </p:nvGrpSpPr>
        <p:grpSpPr>
          <a:xfrm>
            <a:off x="405234" y="147081"/>
            <a:ext cx="11381530" cy="1600438"/>
            <a:chOff x="1446879" y="926145"/>
            <a:chExt cx="9312296" cy="1600438"/>
          </a:xfrm>
        </p:grpSpPr>
        <p:sp>
          <p:nvSpPr>
            <p:cNvPr id="3" name="TextBox 2">
              <a:extLst>
                <a:ext uri="{FF2B5EF4-FFF2-40B4-BE49-F238E27FC236}">
                  <a16:creationId xmlns:a16="http://schemas.microsoft.com/office/drawing/2014/main" id="{10849B1D-C827-8BEA-5BB7-BBBD57B944CA}"/>
                </a:ext>
              </a:extLst>
            </p:cNvPr>
            <p:cNvSpPr txBox="1"/>
            <p:nvPr/>
          </p:nvSpPr>
          <p:spPr>
            <a:xfrm>
              <a:off x="1861905" y="926145"/>
              <a:ext cx="8897270" cy="1600438"/>
            </a:xfrm>
            <a:prstGeom prst="roundRect">
              <a:avLst/>
            </a:prstGeom>
            <a:solidFill>
              <a:srgbClr val="E0FFC1"/>
            </a:solidFill>
            <a:ln w="38100">
              <a:solidFill>
                <a:srgbClr val="00B050"/>
              </a:solidFill>
            </a:ln>
          </p:spPr>
          <p:txBody>
            <a:bodyPr wrap="square" rtlCol="0">
              <a:spAutoFit/>
            </a:bodyPr>
            <a:lstStyle/>
            <a:p>
              <a:pPr algn="just"/>
              <a:r>
                <a:rPr lang="en-US" sz="4400" b="1" dirty="0">
                  <a:latin typeface="Calibri" panose="020F0502020204030204" pitchFamily="34" charset="0"/>
                  <a:ea typeface="Roboto" panose="02000000000000000000" pitchFamily="2" charset="0"/>
                  <a:cs typeface="Calibri" panose="020F0502020204030204" pitchFamily="34" charset="0"/>
                </a:rPr>
                <a:t>1. </a:t>
              </a:r>
              <a:r>
                <a:rPr lang="vi-VN" sz="4400" b="1" dirty="0">
                  <a:latin typeface="Calibri" panose="020F0502020204030204" pitchFamily="34" charset="0"/>
                  <a:ea typeface="Roboto" panose="02000000000000000000" pitchFamily="2" charset="0"/>
                  <a:cs typeface="Calibri" panose="020F0502020204030204" pitchFamily="34" charset="0"/>
                </a:rPr>
                <a:t>Xếp các từ có tiếng tâm dưới đây vào nhóm thích hợp.</a:t>
              </a:r>
              <a:endParaRPr lang="en-US" sz="4400" b="1" dirty="0">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67516C0E-57CF-CE7F-D8AD-6802B359531B}"/>
                </a:ext>
              </a:extLst>
            </p:cNvPr>
            <p:cNvPicPr>
              <a:picLocks noChangeAspect="1"/>
            </p:cNvPicPr>
            <p:nvPr/>
          </p:nvPicPr>
          <p:blipFill>
            <a:blip r:embed="rId3"/>
            <a:stretch>
              <a:fillRect/>
            </a:stretch>
          </p:blipFill>
          <p:spPr>
            <a:xfrm>
              <a:off x="1446879" y="984525"/>
              <a:ext cx="703924" cy="802640"/>
            </a:xfrm>
            <a:prstGeom prst="rect">
              <a:avLst/>
            </a:prstGeom>
          </p:spPr>
        </p:pic>
      </p:grpSp>
      <p:sp>
        <p:nvSpPr>
          <p:cNvPr id="5" name="Rectangle: Rounded Corners 21">
            <a:extLst>
              <a:ext uri="{FF2B5EF4-FFF2-40B4-BE49-F238E27FC236}">
                <a16:creationId xmlns:a16="http://schemas.microsoft.com/office/drawing/2014/main" id="{7D377D30-3A7B-8D16-CA51-5CF412C18623}"/>
              </a:ext>
            </a:extLst>
          </p:cNvPr>
          <p:cNvSpPr/>
          <p:nvPr/>
        </p:nvSpPr>
        <p:spPr>
          <a:xfrm>
            <a:off x="668597" y="2086653"/>
            <a:ext cx="213556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tư</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7" name="Rectangle: Rounded Corners 21">
            <a:extLst>
              <a:ext uri="{FF2B5EF4-FFF2-40B4-BE49-F238E27FC236}">
                <a16:creationId xmlns:a16="http://schemas.microsoft.com/office/drawing/2014/main" id="{894A1147-F600-00E3-98B6-8DB1F23E614B}"/>
              </a:ext>
            </a:extLst>
          </p:cNvPr>
          <p:cNvSpPr/>
          <p:nvPr/>
        </p:nvSpPr>
        <p:spPr>
          <a:xfrm>
            <a:off x="3106997" y="2096813"/>
            <a:ext cx="32226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nguyện</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8" name="Rectangle: Rounded Corners 21">
            <a:extLst>
              <a:ext uri="{FF2B5EF4-FFF2-40B4-BE49-F238E27FC236}">
                <a16:creationId xmlns:a16="http://schemas.microsoft.com/office/drawing/2014/main" id="{0675403E-D16F-0BE0-3618-BDCAC0AA8FFE}"/>
              </a:ext>
            </a:extLst>
          </p:cNvPr>
          <p:cNvSpPr/>
          <p:nvPr/>
        </p:nvSpPr>
        <p:spPr>
          <a:xfrm>
            <a:off x="6683317" y="20764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bão</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9" name="Rectangle: Rounded Corners 21">
            <a:extLst>
              <a:ext uri="{FF2B5EF4-FFF2-40B4-BE49-F238E27FC236}">
                <a16:creationId xmlns:a16="http://schemas.microsoft.com/office/drawing/2014/main" id="{B5FF3878-F590-EFF2-1245-3EBD93D80E56}"/>
              </a:ext>
            </a:extLst>
          </p:cNvPr>
          <p:cNvSpPr/>
          <p:nvPr/>
        </p:nvSpPr>
        <p:spPr>
          <a:xfrm>
            <a:off x="9497637" y="208665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điểm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0" name="Rectangle: Rounded Corners 21">
            <a:extLst>
              <a:ext uri="{FF2B5EF4-FFF2-40B4-BE49-F238E27FC236}">
                <a16:creationId xmlns:a16="http://schemas.microsoft.com/office/drawing/2014/main" id="{26CB7C1E-2C65-9026-E812-773B5E297B79}"/>
              </a:ext>
            </a:extLst>
          </p:cNvPr>
          <p:cNvSpPr/>
          <p:nvPr/>
        </p:nvSpPr>
        <p:spPr>
          <a:xfrm>
            <a:off x="477521" y="3234733"/>
            <a:ext cx="2346960"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trạng</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4" name="Rectangle: Rounded Corners 21">
            <a:extLst>
              <a:ext uri="{FF2B5EF4-FFF2-40B4-BE49-F238E27FC236}">
                <a16:creationId xmlns:a16="http://schemas.microsoft.com/office/drawing/2014/main" id="{5231EEAB-D39A-7D55-D27E-1CEB8579A37D}"/>
              </a:ext>
            </a:extLst>
          </p:cNvPr>
          <p:cNvSpPr/>
          <p:nvPr/>
        </p:nvSpPr>
        <p:spPr>
          <a:xfrm>
            <a:off x="3127317" y="3244893"/>
            <a:ext cx="32226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huyết</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6" name="Rectangle: Rounded Corners 21">
            <a:extLst>
              <a:ext uri="{FF2B5EF4-FFF2-40B4-BE49-F238E27FC236}">
                <a16:creationId xmlns:a16="http://schemas.microsoft.com/office/drawing/2014/main" id="{9F3B2FD3-DA27-31BE-05CB-CBEF7F553303}"/>
              </a:ext>
            </a:extLst>
          </p:cNvPr>
          <p:cNvSpPr/>
          <p:nvPr/>
        </p:nvSpPr>
        <p:spPr>
          <a:xfrm>
            <a:off x="6703637" y="322457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trung</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7" name="Rectangle: Rounded Corners 21">
            <a:extLst>
              <a:ext uri="{FF2B5EF4-FFF2-40B4-BE49-F238E27FC236}">
                <a16:creationId xmlns:a16="http://schemas.microsoft.com/office/drawing/2014/main" id="{B7FFAEB3-A69C-6ADA-FCDB-BF9B2080AB2B}"/>
              </a:ext>
            </a:extLst>
          </p:cNvPr>
          <p:cNvSpPr/>
          <p:nvPr/>
        </p:nvSpPr>
        <p:spPr>
          <a:xfrm>
            <a:off x="9517957" y="323473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lương</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A28ED039-956D-EEFA-CD31-7FB382BC1D53}"/>
              </a:ext>
            </a:extLst>
          </p:cNvPr>
          <p:cNvPicPr>
            <a:picLocks noChangeAspect="1"/>
          </p:cNvPicPr>
          <p:nvPr/>
        </p:nvPicPr>
        <p:blipFill>
          <a:blip r:embed="rId4"/>
          <a:stretch>
            <a:fillRect/>
          </a:stretch>
        </p:blipFill>
        <p:spPr>
          <a:xfrm>
            <a:off x="1810702" y="4312602"/>
            <a:ext cx="8753475" cy="1666875"/>
          </a:xfrm>
          <a:prstGeom prst="rect">
            <a:avLst/>
          </a:prstGeom>
        </p:spPr>
      </p:pic>
    </p:spTree>
    <p:extLst>
      <p:ext uri="{BB962C8B-B14F-4D97-AF65-F5344CB8AC3E}">
        <p14:creationId xmlns:p14="http://schemas.microsoft.com/office/powerpoint/2010/main" val="568547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4"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495ED92C-8016-8D6F-A7D3-210CF9BB137C}"/>
              </a:ext>
            </a:extLst>
          </p:cNvPr>
          <p:cNvPicPr>
            <a:picLocks noChangeAspect="1"/>
          </p:cNvPicPr>
          <p:nvPr/>
        </p:nvPicPr>
        <p:blipFill>
          <a:blip r:embed="rId3"/>
          <a:stretch>
            <a:fillRect/>
          </a:stretch>
        </p:blipFill>
        <p:spPr>
          <a:xfrm>
            <a:off x="1698942" y="370522"/>
            <a:ext cx="8753475" cy="1666875"/>
          </a:xfrm>
          <a:prstGeom prst="rect">
            <a:avLst/>
          </a:prstGeom>
        </p:spPr>
      </p:pic>
      <p:sp>
        <p:nvSpPr>
          <p:cNvPr id="11" name="Rectangle: Rounded Corners 21">
            <a:extLst>
              <a:ext uri="{FF2B5EF4-FFF2-40B4-BE49-F238E27FC236}">
                <a16:creationId xmlns:a16="http://schemas.microsoft.com/office/drawing/2014/main" id="{27DB58BC-4D46-9FCB-715A-ADFB7F0555E0}"/>
              </a:ext>
            </a:extLst>
          </p:cNvPr>
          <p:cNvSpPr/>
          <p:nvPr/>
        </p:nvSpPr>
        <p:spPr>
          <a:xfrm>
            <a:off x="729557" y="23812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bão</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2" name="Rectangle: Rounded Corners 21">
            <a:extLst>
              <a:ext uri="{FF2B5EF4-FFF2-40B4-BE49-F238E27FC236}">
                <a16:creationId xmlns:a16="http://schemas.microsoft.com/office/drawing/2014/main" id="{7AA9EB1C-B6D3-D3D1-3240-71963854997C}"/>
              </a:ext>
            </a:extLst>
          </p:cNvPr>
          <p:cNvSpPr/>
          <p:nvPr/>
        </p:nvSpPr>
        <p:spPr>
          <a:xfrm>
            <a:off x="3401637" y="239145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điểm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5" name="Rectangle: Rounded Corners 21">
            <a:extLst>
              <a:ext uri="{FF2B5EF4-FFF2-40B4-BE49-F238E27FC236}">
                <a16:creationId xmlns:a16="http://schemas.microsoft.com/office/drawing/2014/main" id="{F26233F9-5B94-2755-7F86-0141FC5E9F05}"/>
              </a:ext>
            </a:extLst>
          </p:cNvPr>
          <p:cNvSpPr/>
          <p:nvPr/>
        </p:nvSpPr>
        <p:spPr>
          <a:xfrm>
            <a:off x="2060517" y="33972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trung</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8" name="Rectangle: Rounded Corners 21">
            <a:extLst>
              <a:ext uri="{FF2B5EF4-FFF2-40B4-BE49-F238E27FC236}">
                <a16:creationId xmlns:a16="http://schemas.microsoft.com/office/drawing/2014/main" id="{7C92C652-3A4A-744A-F443-68CCC1DF70F7}"/>
              </a:ext>
            </a:extLst>
          </p:cNvPr>
          <p:cNvSpPr/>
          <p:nvPr/>
        </p:nvSpPr>
        <p:spPr>
          <a:xfrm>
            <a:off x="6632517" y="2442253"/>
            <a:ext cx="1851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tư</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0" name="Rectangle: Rounded Corners 21">
            <a:extLst>
              <a:ext uri="{FF2B5EF4-FFF2-40B4-BE49-F238E27FC236}">
                <a16:creationId xmlns:a16="http://schemas.microsoft.com/office/drawing/2014/main" id="{734A6568-D8DF-3203-5D77-D03FBE175909}"/>
              </a:ext>
            </a:extLst>
          </p:cNvPr>
          <p:cNvSpPr/>
          <p:nvPr/>
        </p:nvSpPr>
        <p:spPr>
          <a:xfrm>
            <a:off x="8910320" y="2452413"/>
            <a:ext cx="2915919"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nguyện</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1" name="Rectangle: Rounded Corners 21">
            <a:extLst>
              <a:ext uri="{FF2B5EF4-FFF2-40B4-BE49-F238E27FC236}">
                <a16:creationId xmlns:a16="http://schemas.microsoft.com/office/drawing/2014/main" id="{9DA81FD4-8089-33DF-042C-7F6A7868A5B1}"/>
              </a:ext>
            </a:extLst>
          </p:cNvPr>
          <p:cNvSpPr/>
          <p:nvPr/>
        </p:nvSpPr>
        <p:spPr>
          <a:xfrm>
            <a:off x="7963477" y="3458253"/>
            <a:ext cx="2613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huyết</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E5DF8B57-DC70-0972-4836-D09E278B6876}"/>
              </a:ext>
            </a:extLst>
          </p:cNvPr>
          <p:cNvSpPr/>
          <p:nvPr/>
        </p:nvSpPr>
        <p:spPr>
          <a:xfrm>
            <a:off x="7922837" y="4484413"/>
            <a:ext cx="2613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lương</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68263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8" grpId="0" animBg="1"/>
      <p:bldP spid="20"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9F226946-F11C-4C31-126B-26ACF503FB8E}"/>
              </a:ext>
            </a:extLst>
          </p:cNvPr>
          <p:cNvGrpSpPr/>
          <p:nvPr/>
        </p:nvGrpSpPr>
        <p:grpSpPr>
          <a:xfrm>
            <a:off x="405234" y="147081"/>
            <a:ext cx="11654685" cy="861020"/>
            <a:chOff x="1446879" y="926145"/>
            <a:chExt cx="9535790" cy="861020"/>
          </a:xfrm>
        </p:grpSpPr>
        <p:sp>
          <p:nvSpPr>
            <p:cNvPr id="3" name="TextBox 2">
              <a:extLst>
                <a:ext uri="{FF2B5EF4-FFF2-40B4-BE49-F238E27FC236}">
                  <a16:creationId xmlns:a16="http://schemas.microsoft.com/office/drawing/2014/main" id="{10849B1D-C827-8BEA-5BB7-BBBD57B944CA}"/>
                </a:ext>
              </a:extLst>
            </p:cNvPr>
            <p:cNvSpPr txBox="1"/>
            <p:nvPr/>
          </p:nvSpPr>
          <p:spPr>
            <a:xfrm>
              <a:off x="1861905" y="926145"/>
              <a:ext cx="9120764" cy="78319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2.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Đặt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với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1 – 2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mỗi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nhóm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tập</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1.</a:t>
              </a:r>
            </a:p>
          </p:txBody>
        </p:sp>
        <p:pic>
          <p:nvPicPr>
            <p:cNvPr id="4" name="Picture 3">
              <a:extLst>
                <a:ext uri="{FF2B5EF4-FFF2-40B4-BE49-F238E27FC236}">
                  <a16:creationId xmlns:a16="http://schemas.microsoft.com/office/drawing/2014/main" id="{67516C0E-57CF-CE7F-D8AD-6802B359531B}"/>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6" name="TextBox 5">
            <a:extLst>
              <a:ext uri="{FF2B5EF4-FFF2-40B4-BE49-F238E27FC236}">
                <a16:creationId xmlns:a16="http://schemas.microsoft.com/office/drawing/2014/main" id="{E5875ED4-B9D5-1407-27F1-ED5CBA34997F}"/>
              </a:ext>
            </a:extLst>
          </p:cNvPr>
          <p:cNvSpPr txBox="1"/>
          <p:nvPr/>
        </p:nvSpPr>
        <p:spPr>
          <a:xfrm>
            <a:off x="1026160" y="1066800"/>
            <a:ext cx="10515600" cy="2527680"/>
          </a:xfrm>
          <a:prstGeom prst="rect">
            <a:avLst/>
          </a:prstGeom>
          <a:noFill/>
        </p:spPr>
        <p:txBody>
          <a:bodyPr wrap="square" rtlCol="0">
            <a:spAutoFit/>
          </a:bodyPr>
          <a:lstStyle/>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Với </a:t>
            </a:r>
            <a:r>
              <a:rPr lang="nl-NL" sz="2800" i="1" dirty="0">
                <a:solidFill>
                  <a:srgbClr val="FF0000"/>
                </a:solidFill>
                <a:effectLst/>
                <a:latin typeface="Cambria" panose="02040503050406030204" pitchFamily="18" charset="0"/>
                <a:ea typeface="Cambria" panose="02040503050406030204" pitchFamily="18" charset="0"/>
              </a:rPr>
              <a:t>tâm </a:t>
            </a:r>
            <a:r>
              <a:rPr lang="nl-NL" sz="2800" dirty="0">
                <a:solidFill>
                  <a:srgbClr val="FF0000"/>
                </a:solidFill>
                <a:effectLst/>
                <a:latin typeface="Cambria" panose="02040503050406030204" pitchFamily="18" charset="0"/>
                <a:ea typeface="Cambria" panose="02040503050406030204" pitchFamily="18" charset="0"/>
              </a:rPr>
              <a:t>có nghĩa là chính giữa:</a:t>
            </a:r>
            <a:endParaRPr lang="en-US" sz="2800" dirty="0">
              <a:solidFill>
                <a:srgbClr val="FF0000"/>
              </a:solidFill>
              <a:effectLst/>
              <a:latin typeface="Cambria" panose="02040503050406030204" pitchFamily="18" charset="0"/>
              <a:ea typeface="Cambria" panose="02040503050406030204" pitchFamily="18" charset="0"/>
            </a:endParaRPr>
          </a:p>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Tâm bão hiện đang nằm lệch về phía Đông nước ta.</a:t>
            </a:r>
            <a:endParaRPr lang="en-US" sz="2800" dirty="0">
              <a:solidFill>
                <a:srgbClr val="FF0000"/>
              </a:solidFill>
              <a:effectLst/>
              <a:latin typeface="Cambria" panose="02040503050406030204" pitchFamily="18" charset="0"/>
              <a:ea typeface="Cambria" panose="02040503050406030204" pitchFamily="18" charset="0"/>
            </a:endParaRPr>
          </a:p>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Hà Nội là trung tâm văn hoá lớn nhất miền Bắc nước ta nói riêng, của cả nước nói chung.</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Quận Hoàn Kiếm là trung tâm của thành phố Hà Nội.</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0F59169-4079-0A55-0593-FA12499928E4}"/>
              </a:ext>
            </a:extLst>
          </p:cNvPr>
          <p:cNvSpPr txBox="1"/>
          <p:nvPr/>
        </p:nvSpPr>
        <p:spPr>
          <a:xfrm>
            <a:off x="944880" y="3718560"/>
            <a:ext cx="10800080" cy="3023200"/>
          </a:xfrm>
          <a:prstGeom prst="rect">
            <a:avLst/>
          </a:prstGeom>
          <a:noFill/>
        </p:spPr>
        <p:txBody>
          <a:bodyPr wrap="square" rtlCol="0">
            <a:spAutoFit/>
          </a:bodyPr>
          <a:lstStyle/>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Với tâm có nghĩa là tình cảm, ý chí:</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Thầy giáo của tôi là một người tâm huyết</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với nghề.</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Lương tâm của tôi không cho phép làm những điều sai trái với đạo đức. </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Ngày đầu tiên đi học, tâm trạng em rất bồi hồi.</a:t>
            </a:r>
          </a:p>
        </p:txBody>
      </p:sp>
    </p:spTree>
    <p:extLst>
      <p:ext uri="{BB962C8B-B14F-4D97-AF65-F5344CB8AC3E}">
        <p14:creationId xmlns:p14="http://schemas.microsoft.com/office/powerpoint/2010/main" val="692352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down)">
                                      <p:cBhvr>
                                        <p:cTn id="18" dur="500"/>
                                        <p:tgtEl>
                                          <p:spTgt spid="6">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down)">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B38F45-C3ED-5A44-ED71-578DF5A9B3E2}"/>
              </a:ext>
            </a:extLst>
          </p:cNvPr>
          <p:cNvPicPr>
            <a:picLocks noChangeAspect="1"/>
          </p:cNvPicPr>
          <p:nvPr/>
        </p:nvPicPr>
        <p:blipFill>
          <a:blip r:embed="rId4"/>
          <a:stretch>
            <a:fillRect/>
          </a:stretch>
        </p:blipFill>
        <p:spPr>
          <a:xfrm>
            <a:off x="2039906" y="1268744"/>
            <a:ext cx="7742591" cy="5505165"/>
          </a:xfrm>
          <a:prstGeom prst="rect">
            <a:avLst/>
          </a:prstGeom>
        </p:spPr>
      </p:pic>
      <p:pic>
        <p:nvPicPr>
          <p:cNvPr id="3" name="Picture 6">
            <a:extLst>
              <a:ext uri="{FF2B5EF4-FFF2-40B4-BE49-F238E27FC236}">
                <a16:creationId xmlns:a16="http://schemas.microsoft.com/office/drawing/2014/main" id="{DBEE2543-E053-4411-9CFE-FC0EC69B1E9B}"/>
              </a:ext>
            </a:extLst>
          </p:cNvPr>
          <p:cNvPicPr>
            <a:picLocks noChangeAspect="1"/>
          </p:cNvPicPr>
          <p:nvPr/>
        </p:nvPicPr>
        <p:blipFill>
          <a:blip r:embed="rId5"/>
          <a:srcRect/>
          <a:stretch>
            <a:fillRect/>
          </a:stretch>
        </p:blipFill>
        <p:spPr>
          <a:xfrm>
            <a:off x="12700" y="4021327"/>
            <a:ext cx="2630751" cy="2794953"/>
          </a:xfrm>
          <a:prstGeom prst="rect">
            <a:avLst/>
          </a:prstGeom>
        </p:spPr>
      </p:pic>
      <p:pic>
        <p:nvPicPr>
          <p:cNvPr id="4" name="Picture 7">
            <a:extLst>
              <a:ext uri="{FF2B5EF4-FFF2-40B4-BE49-F238E27FC236}">
                <a16:creationId xmlns:a16="http://schemas.microsoft.com/office/drawing/2014/main" id="{6AA754D6-F302-433A-A631-31C1B16210F4}"/>
              </a:ext>
            </a:extLst>
          </p:cNvPr>
          <p:cNvPicPr>
            <a:picLocks noChangeAspect="1"/>
          </p:cNvPicPr>
          <p:nvPr/>
        </p:nvPicPr>
        <p:blipFill>
          <a:blip r:embed="rId6"/>
          <a:srcRect/>
          <a:stretch>
            <a:fillRect/>
          </a:stretch>
        </p:blipFill>
        <p:spPr>
          <a:xfrm>
            <a:off x="9625658" y="3429000"/>
            <a:ext cx="2430969" cy="307717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4" fill="hold" nodeType="afterEffect" p14:presetBounceEnd="80000">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14:bounceEnd="80000">
                                          <p:cBhvr additive="base">
                                            <p:cTn id="14" dur="10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15" dur="10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80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80000">
                                          <p:cBhvr additive="base">
                                            <p:cTn id="18" dur="10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56129CFC-A140-B534-4AAD-253EC96790E8}"/>
              </a:ext>
            </a:extLst>
          </p:cNvPr>
          <p:cNvGrpSpPr/>
          <p:nvPr/>
        </p:nvGrpSpPr>
        <p:grpSpPr>
          <a:xfrm>
            <a:off x="916446" y="1666585"/>
            <a:ext cx="3172408" cy="1636095"/>
            <a:chOff x="139959" y="1387023"/>
            <a:chExt cx="3172408" cy="1636095"/>
          </a:xfrm>
        </p:grpSpPr>
        <p:sp>
          <p:nvSpPr>
            <p:cNvPr id="11" name="Rectangle: Rounded Corners 14">
              <a:extLst>
                <a:ext uri="{FF2B5EF4-FFF2-40B4-BE49-F238E27FC236}">
                  <a16:creationId xmlns:a16="http://schemas.microsoft.com/office/drawing/2014/main" id="{28443D3A-9AAF-C696-1F81-27A83573AFF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0">
              <a:extLst>
                <a:ext uri="{FF2B5EF4-FFF2-40B4-BE49-F238E27FC236}">
                  <a16:creationId xmlns:a16="http://schemas.microsoft.com/office/drawing/2014/main" id="{D3D9C30C-43EB-392B-62E1-FEA3EC4F17A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5" name="Group 11">
            <a:extLst>
              <a:ext uri="{FF2B5EF4-FFF2-40B4-BE49-F238E27FC236}">
                <a16:creationId xmlns:a16="http://schemas.microsoft.com/office/drawing/2014/main" id="{6D1FFB7E-C09A-5324-3FC8-DF95F088DE83}"/>
              </a:ext>
            </a:extLst>
          </p:cNvPr>
          <p:cNvGrpSpPr/>
          <p:nvPr/>
        </p:nvGrpSpPr>
        <p:grpSpPr>
          <a:xfrm>
            <a:off x="4231483" y="1743222"/>
            <a:ext cx="3397434" cy="1559458"/>
            <a:chOff x="4424729" y="3902060"/>
            <a:chExt cx="3397434" cy="1559458"/>
          </a:xfrm>
        </p:grpSpPr>
        <p:sp>
          <p:nvSpPr>
            <p:cNvPr id="16" name="Rectangle: Rounded Corners 20">
              <a:extLst>
                <a:ext uri="{FF2B5EF4-FFF2-40B4-BE49-F238E27FC236}">
                  <a16:creationId xmlns:a16="http://schemas.microsoft.com/office/drawing/2014/main" id="{0741E72B-D181-EE03-6952-F916A72F9E7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7" name="Picture 13">
              <a:extLst>
                <a:ext uri="{FF2B5EF4-FFF2-40B4-BE49-F238E27FC236}">
                  <a16:creationId xmlns:a16="http://schemas.microsoft.com/office/drawing/2014/main" id="{2CC0B733-3226-3CFD-5E04-4046A8C8A69D}"/>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8" name="Group 14">
            <a:extLst>
              <a:ext uri="{FF2B5EF4-FFF2-40B4-BE49-F238E27FC236}">
                <a16:creationId xmlns:a16="http://schemas.microsoft.com/office/drawing/2014/main" id="{272DEB1E-CE23-BA4D-FD9E-57E60AB2CD7A}"/>
              </a:ext>
            </a:extLst>
          </p:cNvPr>
          <p:cNvGrpSpPr/>
          <p:nvPr/>
        </p:nvGrpSpPr>
        <p:grpSpPr>
          <a:xfrm>
            <a:off x="7831878" y="1927802"/>
            <a:ext cx="3329164" cy="1371679"/>
            <a:chOff x="8110962" y="1828720"/>
            <a:chExt cx="3329164" cy="1371679"/>
          </a:xfrm>
        </p:grpSpPr>
        <p:sp>
          <p:nvSpPr>
            <p:cNvPr id="19" name="Rectangle: Rounded Corners 26">
              <a:extLst>
                <a:ext uri="{FF2B5EF4-FFF2-40B4-BE49-F238E27FC236}">
                  <a16:creationId xmlns:a16="http://schemas.microsoft.com/office/drawing/2014/main" id="{17A7714E-5278-EBBF-B65A-8178FE1FF2DB}"/>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20" name="Picture 16">
              <a:extLst>
                <a:ext uri="{FF2B5EF4-FFF2-40B4-BE49-F238E27FC236}">
                  <a16:creationId xmlns:a16="http://schemas.microsoft.com/office/drawing/2014/main" id="{82F1CC7D-C186-64FB-4E01-F7E424093EEA}"/>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21" name="Group 35">
            <a:extLst>
              <a:ext uri="{FF2B5EF4-FFF2-40B4-BE49-F238E27FC236}">
                <a16:creationId xmlns:a16="http://schemas.microsoft.com/office/drawing/2014/main" id="{74FA6DCB-356E-8AE8-1632-AFCF75D38622}"/>
              </a:ext>
            </a:extLst>
          </p:cNvPr>
          <p:cNvGrpSpPr/>
          <p:nvPr/>
        </p:nvGrpSpPr>
        <p:grpSpPr>
          <a:xfrm>
            <a:off x="3937123" y="3372315"/>
            <a:ext cx="4600214" cy="3462362"/>
            <a:chOff x="3853543" y="4366486"/>
            <a:chExt cx="3728365" cy="2664818"/>
          </a:xfrm>
        </p:grpSpPr>
        <p:pic>
          <p:nvPicPr>
            <p:cNvPr id="22" name="Picture 23">
              <a:extLst>
                <a:ext uri="{FF2B5EF4-FFF2-40B4-BE49-F238E27FC236}">
                  <a16:creationId xmlns:a16="http://schemas.microsoft.com/office/drawing/2014/main" id="{6D8492B9-05F6-B1F5-E022-EB49943EF862}"/>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3" name="Picture 2">
              <a:extLst>
                <a:ext uri="{FF2B5EF4-FFF2-40B4-BE49-F238E27FC236}">
                  <a16:creationId xmlns:a16="http://schemas.microsoft.com/office/drawing/2014/main" id="{9A79F1D9-D10F-29FE-9D6B-CA189A38A288}"/>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 name="Picture 1">
            <a:extLst>
              <a:ext uri="{FF2B5EF4-FFF2-40B4-BE49-F238E27FC236}">
                <a16:creationId xmlns:a16="http://schemas.microsoft.com/office/drawing/2014/main" id="{0FDC6523-7638-6279-8D74-F24090EFB623}"/>
              </a:ext>
            </a:extLst>
          </p:cNvPr>
          <p:cNvPicPr>
            <a:picLocks noChangeAspect="1"/>
          </p:cNvPicPr>
          <p:nvPr/>
        </p:nvPicPr>
        <p:blipFill>
          <a:blip r:embed="rId9"/>
          <a:stretch>
            <a:fillRect/>
          </a:stretch>
        </p:blipFill>
        <p:spPr>
          <a:xfrm>
            <a:off x="3451930" y="167835"/>
            <a:ext cx="4267570" cy="2347163"/>
          </a:xfrm>
          <a:prstGeom prst="rect">
            <a:avLst/>
          </a:prstGeom>
        </p:spPr>
      </p:pic>
    </p:spTree>
    <p:extLst>
      <p:ext uri="{BB962C8B-B14F-4D97-AF65-F5344CB8AC3E}">
        <p14:creationId xmlns:p14="http://schemas.microsoft.com/office/powerpoint/2010/main" val="317684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72000">
                                          <p:cBhvr additive="base">
                                            <p:cTn id="22" dur="10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000" fill="hold"/>
                                            <p:tgtEl>
                                              <p:spTgt spid="18"/>
                                            </p:tgtEl>
                                            <p:attrNameLst>
                                              <p:attrName>ppt_x</p:attrName>
                                            </p:attrNameLst>
                                          </p:cBhvr>
                                          <p:tavLst>
                                            <p:tav tm="0">
                                              <p:val>
                                                <p:strVal val="#ppt_x"/>
                                              </p:val>
                                            </p:tav>
                                            <p:tav tm="100000">
                                              <p:val>
                                                <p:strVal val="#ppt_x"/>
                                              </p:val>
                                            </p:tav>
                                          </p:tavLst>
                                        </p:anim>
                                        <p:anim calcmode="lin" valueType="num">
                                          <p:cBhvr additive="base">
                                            <p:cTn id="2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7" name="Hình ảnh 41" descr="Ảnh có chứa hình vẽ, Tác phẩm nghệ thuật của trẻ con, minh họa, phim hoạt hình&#10;&#10;Mô tả được tạo tự động">
            <a:extLst>
              <a:ext uri="{FF2B5EF4-FFF2-40B4-BE49-F238E27FC236}">
                <a16:creationId xmlns:a16="http://schemas.microsoft.com/office/drawing/2014/main" id="{5D0AA428-67C2-A0F2-0C83-819853932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373987" y="742324"/>
            <a:ext cx="1402724" cy="1301894"/>
          </a:xfrm>
          <a:prstGeom prst="rect">
            <a:avLst/>
          </a:prstGeom>
        </p:spPr>
      </p:pic>
      <p:grpSp>
        <p:nvGrpSpPr>
          <p:cNvPr id="8" name="Group 7">
            <a:extLst>
              <a:ext uri="{FF2B5EF4-FFF2-40B4-BE49-F238E27FC236}">
                <a16:creationId xmlns:a16="http://schemas.microsoft.com/office/drawing/2014/main" id="{6157467B-96DE-713A-72BD-A2BFDCA5B127}"/>
              </a:ext>
            </a:extLst>
          </p:cNvPr>
          <p:cNvGrpSpPr/>
          <p:nvPr/>
        </p:nvGrpSpPr>
        <p:grpSpPr>
          <a:xfrm>
            <a:off x="534340" y="1389115"/>
            <a:ext cx="11253639" cy="3306880"/>
            <a:chOff x="469180" y="1595437"/>
            <a:chExt cx="11253639" cy="3306880"/>
          </a:xfrm>
        </p:grpSpPr>
        <p:sp>
          <p:nvSpPr>
            <p:cNvPr id="10" name="Rectangle: Rounded Corners 9">
              <a:extLst>
                <a:ext uri="{FF2B5EF4-FFF2-40B4-BE49-F238E27FC236}">
                  <a16:creationId xmlns:a16="http://schemas.microsoft.com/office/drawing/2014/main" id="{F65CA465-CA3B-CD00-99B9-0A79336ED3E6}"/>
                </a:ext>
              </a:extLst>
            </p:cNvPr>
            <p:cNvSpPr/>
            <p:nvPr/>
          </p:nvSpPr>
          <p:spPr>
            <a:xfrm>
              <a:off x="469180" y="1595437"/>
              <a:ext cx="11253639" cy="3306880"/>
            </a:xfrm>
            <a:prstGeom prst="roundRect">
              <a:avLst/>
            </a:prstGeom>
            <a:solidFill>
              <a:schemeClr val="accent5">
                <a:lumMod val="20000"/>
                <a:lumOff val="80000"/>
              </a:schemeClr>
            </a:solid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2D692985-5F55-73AB-AA31-4E73CC543253}"/>
                </a:ext>
              </a:extLst>
            </p:cNvPr>
            <p:cNvGrpSpPr/>
            <p:nvPr/>
          </p:nvGrpSpPr>
          <p:grpSpPr>
            <a:xfrm>
              <a:off x="743674" y="1772814"/>
              <a:ext cx="10680494" cy="2586477"/>
              <a:chOff x="-12457" y="1891052"/>
              <a:chExt cx="10680494" cy="2586477"/>
            </a:xfrm>
          </p:grpSpPr>
          <p:sp>
            <p:nvSpPr>
              <p:cNvPr id="15" name="TextBox 14">
                <a:extLst>
                  <a:ext uri="{FF2B5EF4-FFF2-40B4-BE49-F238E27FC236}">
                    <a16:creationId xmlns:a16="http://schemas.microsoft.com/office/drawing/2014/main" id="{70B6876D-447F-C256-60FF-E87B7E376E02}"/>
                  </a:ext>
                </a:extLst>
              </p:cNvPr>
              <p:cNvSpPr txBox="1"/>
              <p:nvPr/>
            </p:nvSpPr>
            <p:spPr>
              <a:xfrm>
                <a:off x="688626" y="1891052"/>
                <a:ext cx="9979411" cy="2586477"/>
              </a:xfrm>
              <a:prstGeom prst="rect">
                <a:avLst/>
              </a:prstGeom>
              <a:noFill/>
            </p:spPr>
            <p:txBody>
              <a:bodyPr wrap="square" rtlCol="0">
                <a:spAutoFit/>
              </a:bodyPr>
              <a:lstStyle/>
              <a:p>
                <a:pPr marL="0" marR="0" algn="just">
                  <a:lnSpc>
                    <a:spcPct val="115000"/>
                  </a:lnSpc>
                  <a:spcBef>
                    <a:spcPts val="0"/>
                  </a:spcBef>
                  <a:spcAft>
                    <a:spcPts val="0"/>
                  </a:spcAft>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diễn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chung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hóm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hỉnh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truyền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nhấn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những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hoạt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động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hiện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tính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hước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chú</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Tễu</a:t>
                </a:r>
                <a:r>
                  <a:rPr lang="en-US" sz="3600" dirty="0">
                    <a:effectLst/>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6673625E-757F-DF4C-D6B1-F988E674341D}"/>
                  </a:ext>
                </a:extLst>
              </p:cNvPr>
              <p:cNvPicPr>
                <a:picLocks noChangeAspect="1"/>
              </p:cNvPicPr>
              <p:nvPr/>
            </p:nvPicPr>
            <p:blipFill>
              <a:blip r:embed="rId5"/>
              <a:stretch>
                <a:fillRect/>
              </a:stretch>
            </p:blipFill>
            <p:spPr>
              <a:xfrm>
                <a:off x="-12457" y="2064646"/>
                <a:ext cx="701083" cy="701083"/>
              </a:xfrm>
              <a:prstGeom prst="rect">
                <a:avLst/>
              </a:prstGeom>
            </p:spPr>
          </p:pic>
        </p:grpSp>
      </p:grpSp>
      <p:pic>
        <p:nvPicPr>
          <p:cNvPr id="20" name="Hình ảnh 41" descr="Ảnh có chứa hình vẽ, Tác phẩm nghệ thuật của trẻ con, minh họa, phim hoạt hình&#10;&#10;Mô tả được tạo tự động">
            <a:extLst>
              <a:ext uri="{FF2B5EF4-FFF2-40B4-BE49-F238E27FC236}">
                <a16:creationId xmlns:a16="http://schemas.microsoft.com/office/drawing/2014/main" id="{E300E47B-71EA-3F62-BF5F-7AFAC985B7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0545608" y="738168"/>
            <a:ext cx="1402724" cy="1301894"/>
          </a:xfrm>
          <a:prstGeom prst="rect">
            <a:avLst/>
          </a:prstGeom>
        </p:spPr>
      </p:pic>
      <p:pic>
        <p:nvPicPr>
          <p:cNvPr id="3" name="Picture 2">
            <a:extLst>
              <a:ext uri="{FF2B5EF4-FFF2-40B4-BE49-F238E27FC236}">
                <a16:creationId xmlns:a16="http://schemas.microsoft.com/office/drawing/2014/main" id="{5BFD2797-B42C-8296-4F9B-E52746CCA13D}"/>
              </a:ext>
            </a:extLst>
          </p:cNvPr>
          <p:cNvPicPr>
            <a:picLocks noChangeAspect="1"/>
          </p:cNvPicPr>
          <p:nvPr/>
        </p:nvPicPr>
        <p:blipFill>
          <a:blip r:embed="rId6"/>
          <a:stretch>
            <a:fillRect/>
          </a:stretch>
        </p:blipFill>
        <p:spPr>
          <a:xfrm>
            <a:off x="1075349" y="-391464"/>
            <a:ext cx="10047079" cy="2353260"/>
          </a:xfrm>
          <a:prstGeom prst="rect">
            <a:avLst/>
          </a:prstGeom>
        </p:spPr>
      </p:pic>
      <p:pic>
        <p:nvPicPr>
          <p:cNvPr id="13" name="Picture 12">
            <a:extLst>
              <a:ext uri="{FF2B5EF4-FFF2-40B4-BE49-F238E27FC236}">
                <a16:creationId xmlns:a16="http://schemas.microsoft.com/office/drawing/2014/main" id="{C5C84C57-1A5B-8C8C-4324-EE71C045685D}"/>
              </a:ext>
            </a:extLst>
          </p:cNvPr>
          <p:cNvPicPr>
            <a:picLocks noChangeAspect="1"/>
          </p:cNvPicPr>
          <p:nvPr/>
        </p:nvPicPr>
        <p:blipFill>
          <a:blip r:embed="rId7"/>
          <a:stretch>
            <a:fillRect/>
          </a:stretch>
        </p:blipFill>
        <p:spPr>
          <a:xfrm>
            <a:off x="4394643" y="4384395"/>
            <a:ext cx="3402710" cy="2563315"/>
          </a:xfrm>
          <a:prstGeom prst="rect">
            <a:avLst/>
          </a:prstGeom>
        </p:spPr>
      </p:pic>
    </p:spTree>
    <p:extLst>
      <p:ext uri="{BB962C8B-B14F-4D97-AF65-F5344CB8AC3E}">
        <p14:creationId xmlns:p14="http://schemas.microsoft.com/office/powerpoint/2010/main" val="4193691015"/>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solidFill>
            <a:schemeClr val="bg1">
              <a:alpha val="86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2">
            <a:extLst>
              <a:ext uri="{FF2B5EF4-FFF2-40B4-BE49-F238E27FC236}">
                <a16:creationId xmlns:a16="http://schemas.microsoft.com/office/drawing/2014/main" id="{3F2DF413-1138-C33C-147B-0B15711B0696}"/>
              </a:ext>
            </a:extLst>
          </p:cNvPr>
          <p:cNvSpPr txBox="1"/>
          <p:nvPr/>
        </p:nvSpPr>
        <p:spPr>
          <a:xfrm>
            <a:off x="882803" y="1060597"/>
            <a:ext cx="10594427" cy="1323439"/>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Nhân vật:</a:t>
            </a:r>
            <a:endParaRPr lang="vi-VN" sz="2000" dirty="0">
              <a:latin typeface="Cambria" panose="02040503050406030204" pitchFamily="18" charset="0"/>
              <a:ea typeface="Cambria" panose="02040503050406030204" pitchFamily="18" charset="0"/>
            </a:endParaRPr>
          </a:p>
          <a:p>
            <a:r>
              <a:rPr lang="vi-VN" sz="2000" dirty="0">
                <a:latin typeface="Cambria" panose="02040503050406030204" pitchFamily="18" charset="0"/>
                <a:ea typeface="Cambria" panose="02040503050406030204" pitchFamily="18" charset="0"/>
              </a:rPr>
              <a:t>1. Ông quản phường rối nước</a:t>
            </a:r>
          </a:p>
          <a:p>
            <a:r>
              <a:rPr lang="vi-VN" sz="2000" dirty="0">
                <a:latin typeface="Cambria" panose="02040503050406030204" pitchFamily="18" charset="0"/>
                <a:ea typeface="Cambria" panose="02040503050406030204" pitchFamily="18" charset="0"/>
              </a:rPr>
              <a:t>2. Tễu – anh trai làng</a:t>
            </a:r>
          </a:p>
          <a:p>
            <a:r>
              <a:rPr lang="vi-VN" sz="2000" b="1" dirty="0">
                <a:latin typeface="Cambria" panose="02040503050406030204" pitchFamily="18" charset="0"/>
                <a:ea typeface="Cambria" panose="02040503050406030204" pitchFamily="18" charset="0"/>
              </a:rPr>
              <a:t>Cảnh 1</a:t>
            </a:r>
            <a:r>
              <a:rPr lang="vi-VN" sz="2000"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Tại xưởng mộc phường rối nước.</a:t>
            </a:r>
            <a:endParaRPr lang="vi-VN" sz="20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D6172E4-4373-D6C2-26BA-7B4BB2F3514B}"/>
              </a:ext>
            </a:extLst>
          </p:cNvPr>
          <p:cNvPicPr>
            <a:picLocks noChangeAspect="1"/>
          </p:cNvPicPr>
          <p:nvPr/>
        </p:nvPicPr>
        <p:blipFill>
          <a:blip r:embed="rId3"/>
          <a:stretch>
            <a:fillRect/>
          </a:stretch>
        </p:blipFill>
        <p:spPr>
          <a:xfrm>
            <a:off x="3327991" y="104997"/>
            <a:ext cx="5650292" cy="1026861"/>
          </a:xfrm>
          <a:prstGeom prst="rect">
            <a:avLst/>
          </a:prstGeom>
        </p:spPr>
      </p:pic>
      <p:graphicFrame>
        <p:nvGraphicFramePr>
          <p:cNvPr id="11" name="Table 10">
            <a:extLst>
              <a:ext uri="{FF2B5EF4-FFF2-40B4-BE49-F238E27FC236}">
                <a16:creationId xmlns:a16="http://schemas.microsoft.com/office/drawing/2014/main" id="{AA1960CB-BFD3-B9E8-5A0F-047D8F2C0CF6}"/>
              </a:ext>
            </a:extLst>
          </p:cNvPr>
          <p:cNvGraphicFramePr>
            <a:graphicFrameLocks noGrp="1"/>
          </p:cNvGraphicFramePr>
          <p:nvPr>
            <p:extLst>
              <p:ext uri="{D42A27DB-BD31-4B8C-83A1-F6EECF244321}">
                <p14:modId xmlns:p14="http://schemas.microsoft.com/office/powerpoint/2010/main" val="1423597562"/>
              </p:ext>
            </p:extLst>
          </p:nvPr>
        </p:nvGraphicFramePr>
        <p:xfrm>
          <a:off x="669850" y="4460622"/>
          <a:ext cx="10962167" cy="2225040"/>
        </p:xfrm>
        <a:graphic>
          <a:graphicData uri="http://schemas.openxmlformats.org/drawingml/2006/table">
            <a:tbl>
              <a:tblPr/>
              <a:tblGrid>
                <a:gridCol w="1716965">
                  <a:extLst>
                    <a:ext uri="{9D8B030D-6E8A-4147-A177-3AD203B41FA5}">
                      <a16:colId xmlns:a16="http://schemas.microsoft.com/office/drawing/2014/main" val="2855285249"/>
                    </a:ext>
                  </a:extLst>
                </a:gridCol>
                <a:gridCol w="9245202">
                  <a:extLst>
                    <a:ext uri="{9D8B030D-6E8A-4147-A177-3AD203B41FA5}">
                      <a16:colId xmlns:a16="http://schemas.microsoft.com/office/drawing/2014/main" val="1799996511"/>
                    </a:ext>
                  </a:extLst>
                </a:gridCol>
              </a:tblGrid>
              <a:tr h="0">
                <a:tc>
                  <a:txBody>
                    <a:bodyPr/>
                    <a:lstStyle/>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txBody>
                  <a:tcPr>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Anh tìm ai?</a:t>
                      </a:r>
                    </a:p>
                    <a:p>
                      <a:pPr algn="just"/>
                      <a:r>
                        <a:rPr lang="vi-VN" sz="2000" dirty="0">
                          <a:solidFill>
                            <a:srgbClr val="000000"/>
                          </a:solidFill>
                          <a:effectLst/>
                          <a:latin typeface="Cambria" panose="02040503050406030204" pitchFamily="18" charset="0"/>
                          <a:ea typeface="Cambria" panose="02040503050406030204" pitchFamily="18" charset="0"/>
                        </a:rPr>
                        <a:t>– Dạ thưa, con tìm ông quản phường rối nước ạ.</a:t>
                      </a:r>
                    </a:p>
                    <a:p>
                      <a:pPr algn="just"/>
                      <a:r>
                        <a:rPr lang="vi-VN" sz="2000" dirty="0">
                          <a:solidFill>
                            <a:srgbClr val="000000"/>
                          </a:solidFill>
                          <a:effectLst/>
                          <a:latin typeface="Cambria" panose="02040503050406030204" pitchFamily="18" charset="0"/>
                          <a:ea typeface="Cambria" panose="02040503050406030204" pitchFamily="18" charset="0"/>
                        </a:rPr>
                        <a:t>– Là ta đây!</a:t>
                      </a:r>
                    </a:p>
                    <a:p>
                      <a:pPr algn="just"/>
                      <a:r>
                        <a:rPr lang="vi-VN" sz="2000" dirty="0">
                          <a:solidFill>
                            <a:srgbClr val="000000"/>
                          </a:solidFill>
                          <a:effectLst/>
                          <a:latin typeface="Cambria" panose="02040503050406030204" pitchFamily="18" charset="0"/>
                          <a:ea typeface="Cambria" panose="02040503050406030204" pitchFamily="18" charset="0"/>
                        </a:rPr>
                        <a:t>– Dạ, con tên Tễu. Đến xin học nghề.</a:t>
                      </a:r>
                    </a:p>
                    <a:p>
                      <a:pPr algn="just"/>
                      <a:r>
                        <a:rPr lang="vi-VN" sz="2000" dirty="0">
                          <a:solidFill>
                            <a:srgbClr val="000000"/>
                          </a:solidFill>
                          <a:effectLst/>
                          <a:latin typeface="Cambria" panose="02040503050406030204" pitchFamily="18" charset="0"/>
                          <a:ea typeface="Cambria" panose="02040503050406030204" pitchFamily="18" charset="0"/>
                        </a:rPr>
                        <a:t>– Tễu có nghĩa là cười. Tên đẹp đấy! Vì sao con muốn học nghề rồi nước?</a:t>
                      </a:r>
                    </a:p>
                    <a:p>
                      <a:pPr algn="just"/>
                      <a:r>
                        <a:rPr lang="vi-VN" sz="2000" dirty="0">
                          <a:solidFill>
                            <a:srgbClr val="000000"/>
                          </a:solidFill>
                          <a:effectLst/>
                          <a:latin typeface="Cambria" panose="02040503050406030204" pitchFamily="18" charset="0"/>
                          <a:ea typeface="Cambria" panose="02040503050406030204" pitchFamily="18" charset="0"/>
                        </a:rPr>
                        <a:t>– Con thích ca hát mà tướng mạo khó coi, "bụng trống chầu, đầu cá trê", vào phường ta mới mong được giấu mặt mình, trình mặt rối mà hát sau bức mành ạ.</a:t>
                      </a:r>
                    </a:p>
                  </a:txBody>
                  <a:tcPr>
                    <a:lnL>
                      <a:noFill/>
                    </a:lnL>
                    <a:lnR>
                      <a:noFill/>
                    </a:lnR>
                    <a:lnT>
                      <a:noFill/>
                    </a:lnT>
                    <a:lnB>
                      <a:noFill/>
                    </a:lnB>
                    <a:noFill/>
                  </a:tcPr>
                </a:tc>
                <a:extLst>
                  <a:ext uri="{0D108BD9-81ED-4DB2-BD59-A6C34878D82A}">
                    <a16:rowId xmlns:a16="http://schemas.microsoft.com/office/drawing/2014/main" val="592674519"/>
                  </a:ext>
                </a:extLst>
              </a:tr>
            </a:tbl>
          </a:graphicData>
        </a:graphic>
      </p:graphicFrame>
      <p:pic>
        <p:nvPicPr>
          <p:cNvPr id="15" name="Picture 14">
            <a:extLst>
              <a:ext uri="{FF2B5EF4-FFF2-40B4-BE49-F238E27FC236}">
                <a16:creationId xmlns:a16="http://schemas.microsoft.com/office/drawing/2014/main" id="{AF03B373-0383-66A5-8FEA-7D08A4543B62}"/>
              </a:ext>
            </a:extLst>
          </p:cNvPr>
          <p:cNvPicPr>
            <a:picLocks noChangeAspect="1"/>
          </p:cNvPicPr>
          <p:nvPr/>
        </p:nvPicPr>
        <p:blipFill>
          <a:blip r:embed="rId4"/>
          <a:stretch>
            <a:fillRect/>
          </a:stretch>
        </p:blipFill>
        <p:spPr>
          <a:xfrm>
            <a:off x="3934046" y="2349508"/>
            <a:ext cx="5050908" cy="2144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50269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solidFill>
            <a:schemeClr val="bg1">
              <a:alpha val="86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4" name="Table 3">
            <a:extLst>
              <a:ext uri="{FF2B5EF4-FFF2-40B4-BE49-F238E27FC236}">
                <a16:creationId xmlns:a16="http://schemas.microsoft.com/office/drawing/2014/main" id="{ED5236A6-76A8-A21A-158C-3B93BD0FEB74}"/>
              </a:ext>
            </a:extLst>
          </p:cNvPr>
          <p:cNvGraphicFramePr>
            <a:graphicFrameLocks noGrp="1"/>
          </p:cNvGraphicFramePr>
          <p:nvPr>
            <p:extLst>
              <p:ext uri="{D42A27DB-BD31-4B8C-83A1-F6EECF244321}">
                <p14:modId xmlns:p14="http://schemas.microsoft.com/office/powerpoint/2010/main" val="4183503323"/>
              </p:ext>
            </p:extLst>
          </p:nvPr>
        </p:nvGraphicFramePr>
        <p:xfrm>
          <a:off x="839972" y="321366"/>
          <a:ext cx="10983433" cy="2286000"/>
        </p:xfrm>
        <a:graphic>
          <a:graphicData uri="http://schemas.openxmlformats.org/drawingml/2006/table">
            <a:tbl>
              <a:tblPr/>
              <a:tblGrid>
                <a:gridCol w="1754372">
                  <a:extLst>
                    <a:ext uri="{9D8B030D-6E8A-4147-A177-3AD203B41FA5}">
                      <a16:colId xmlns:a16="http://schemas.microsoft.com/office/drawing/2014/main" val="1348959039"/>
                    </a:ext>
                  </a:extLst>
                </a:gridCol>
                <a:gridCol w="9229061">
                  <a:extLst>
                    <a:ext uri="{9D8B030D-6E8A-4147-A177-3AD203B41FA5}">
                      <a16:colId xmlns:a16="http://schemas.microsoft.com/office/drawing/2014/main" val="561363599"/>
                    </a:ext>
                  </a:extLst>
                </a:gridCol>
              </a:tblGrid>
              <a:tr h="0">
                <a:tc>
                  <a:txBody>
                    <a:bodyPr/>
                    <a:lstStyle/>
                    <a:p>
                      <a:pPr algn="just"/>
                      <a:r>
                        <a:rPr lang="en-US" sz="2400" i="1" dirty="0" err="1">
                          <a:solidFill>
                            <a:srgbClr val="000000"/>
                          </a:solidFill>
                          <a:effectLst/>
                          <a:latin typeface="Cambria" panose="02040503050406030204" pitchFamily="18" charset="0"/>
                          <a:ea typeface="Cambria" panose="02040503050406030204" pitchFamily="18" charset="0"/>
                        </a:rPr>
                        <a:t>Ông</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quản</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solidFill>
                          <a:srgbClr val="000000"/>
                        </a:solidFill>
                        <a:effectLst/>
                        <a:latin typeface="Cambria" panose="02040503050406030204" pitchFamily="18" charset="0"/>
                        <a:ea typeface="Cambria" panose="02040503050406030204" pitchFamily="18" charset="0"/>
                      </a:endParaRPr>
                    </a:p>
                    <a:p>
                      <a:pPr algn="just"/>
                      <a:r>
                        <a:rPr lang="en-US" sz="2400" i="1" dirty="0">
                          <a:solidFill>
                            <a:srgbClr val="000000"/>
                          </a:solidFill>
                          <a:effectLst/>
                          <a:latin typeface="Cambria" panose="02040503050406030204" pitchFamily="18" charset="0"/>
                          <a:ea typeface="Cambria" panose="02040503050406030204" pitchFamily="18" charset="0"/>
                        </a:rPr>
                        <a:t>Anh </a:t>
                      </a:r>
                      <a:r>
                        <a:rPr lang="en-US" sz="2400" i="1" dirty="0" err="1">
                          <a:solidFill>
                            <a:srgbClr val="000000"/>
                          </a:solidFill>
                          <a:effectLst/>
                          <a:latin typeface="Cambria" panose="02040503050406030204" pitchFamily="18" charset="0"/>
                          <a:ea typeface="Cambria" panose="02040503050406030204" pitchFamily="18" charset="0"/>
                        </a:rPr>
                        <a:t>Tễu</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solidFill>
                          <a:srgbClr val="000000"/>
                        </a:solidFill>
                        <a:effectLst/>
                        <a:latin typeface="Cambria" panose="02040503050406030204" pitchFamily="18" charset="0"/>
                        <a:ea typeface="Cambria" panose="02040503050406030204" pitchFamily="18" charset="0"/>
                      </a:endParaRPr>
                    </a:p>
                    <a:p>
                      <a:pPr algn="just"/>
                      <a:r>
                        <a:rPr lang="en-US" sz="2400" i="1" dirty="0">
                          <a:solidFill>
                            <a:srgbClr val="000000"/>
                          </a:solidFill>
                          <a:effectLst/>
                          <a:latin typeface="Cambria" panose="02040503050406030204" pitchFamily="18" charset="0"/>
                          <a:ea typeface="Cambria" panose="02040503050406030204" pitchFamily="18" charset="0"/>
                        </a:rPr>
                        <a:t> </a:t>
                      </a:r>
                      <a:endParaRPr lang="en-US" sz="2400" dirty="0">
                        <a:solidFill>
                          <a:srgbClr val="000000"/>
                        </a:solidFill>
                        <a:effectLst/>
                        <a:latin typeface="Cambria" panose="02040503050406030204" pitchFamily="18" charset="0"/>
                        <a:ea typeface="Cambria" panose="02040503050406030204" pitchFamily="18" charset="0"/>
                      </a:endParaRPr>
                    </a:p>
                    <a:p>
                      <a:pPr algn="just"/>
                      <a:r>
                        <a:rPr lang="en-US" sz="2400" i="1" dirty="0" err="1">
                          <a:solidFill>
                            <a:srgbClr val="000000"/>
                          </a:solidFill>
                          <a:effectLst/>
                          <a:latin typeface="Cambria" panose="02040503050406030204" pitchFamily="18" charset="0"/>
                          <a:ea typeface="Cambria" panose="02040503050406030204" pitchFamily="18" charset="0"/>
                        </a:rPr>
                        <a:t>Ông</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quản</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solidFill>
                          <a:srgbClr val="000000"/>
                        </a:solidFill>
                        <a:effectLst/>
                        <a:latin typeface="Cambria" panose="02040503050406030204" pitchFamily="18" charset="0"/>
                        <a:ea typeface="Cambria" panose="02040503050406030204" pitchFamily="18" charset="0"/>
                      </a:endParaRPr>
                    </a:p>
                  </a:txBody>
                  <a:tcPr>
                    <a:lnL>
                      <a:noFill/>
                    </a:lnL>
                    <a:lnR>
                      <a:noFill/>
                    </a:lnR>
                    <a:lnT>
                      <a:noFill/>
                    </a:lnT>
                    <a:lnB>
                      <a:noFill/>
                    </a:lnB>
                    <a:noFill/>
                  </a:tcPr>
                </a:tc>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 Ta thấy con ngộ nghĩnh, hoạt bát đầy chứ. Ai mách con tới đây?</a:t>
                      </a:r>
                    </a:p>
                    <a:p>
                      <a:pPr algn="just"/>
                      <a:r>
                        <a:rPr lang="vi-VN" sz="2400" dirty="0">
                          <a:solidFill>
                            <a:srgbClr val="000000"/>
                          </a:solidFill>
                          <a:effectLst/>
                          <a:latin typeface="Cambria" panose="02040503050406030204" pitchFamily="18" charset="0"/>
                          <a:ea typeface="Cambria" panose="02040503050406030204" pitchFamily="18" charset="0"/>
                        </a:rPr>
                        <a:t>– Mẹ con ạ. Mẹ con bảo tới đây “không đẹp nay thì đẹp mai, học cười má phấn có hai đồng tiền”.</a:t>
                      </a:r>
                    </a:p>
                    <a:p>
                      <a:pPr algn="just"/>
                      <a:r>
                        <a:rPr lang="vi-VN" sz="2400" dirty="0">
                          <a:solidFill>
                            <a:srgbClr val="000000"/>
                          </a:solidFill>
                          <a:effectLst/>
                          <a:latin typeface="Cambria" panose="02040503050406030204" pitchFamily="18" charset="0"/>
                          <a:ea typeface="Cambria" panose="02040503050406030204" pitchFamily="18" charset="0"/>
                        </a:rPr>
                        <a:t>– Ha ha! Phường ta đưa tiếng cười mua vui cho làng xóm. “Một nụ cười bằng mười thang thuốc bổ!”. Để ta dạy con diễn mấy quân hề. Tha hồ mà cười! Nào ta sang thuỷ đình ao làng để tập.</a:t>
                      </a:r>
                    </a:p>
                  </a:txBody>
                  <a:tcPr>
                    <a:lnL>
                      <a:noFill/>
                    </a:lnL>
                    <a:lnR>
                      <a:noFill/>
                    </a:lnR>
                    <a:lnT>
                      <a:noFill/>
                    </a:lnT>
                    <a:lnB>
                      <a:noFill/>
                    </a:lnB>
                    <a:noFill/>
                  </a:tcPr>
                </a:tc>
                <a:extLst>
                  <a:ext uri="{0D108BD9-81ED-4DB2-BD59-A6C34878D82A}">
                    <a16:rowId xmlns:a16="http://schemas.microsoft.com/office/drawing/2014/main" val="2203697847"/>
                  </a:ext>
                </a:extLst>
              </a:tr>
            </a:tbl>
          </a:graphicData>
        </a:graphic>
      </p:graphicFrame>
      <p:sp>
        <p:nvSpPr>
          <p:cNvPr id="6" name="TextBox 5">
            <a:extLst>
              <a:ext uri="{FF2B5EF4-FFF2-40B4-BE49-F238E27FC236}">
                <a16:creationId xmlns:a16="http://schemas.microsoft.com/office/drawing/2014/main" id="{C2A970E1-7E17-F230-1495-3CFF57851642}"/>
              </a:ext>
            </a:extLst>
          </p:cNvPr>
          <p:cNvSpPr txBox="1"/>
          <p:nvPr/>
        </p:nvSpPr>
        <p:spPr>
          <a:xfrm>
            <a:off x="903768" y="2626242"/>
            <a:ext cx="8133907" cy="523220"/>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Cảnh 2: Ba năm sau, ở thuỷ đình phường rối nước.</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949C733-5314-C53E-2853-AC87509E3BDB}"/>
              </a:ext>
            </a:extLst>
          </p:cNvPr>
          <p:cNvPicPr>
            <a:picLocks noChangeAspect="1"/>
          </p:cNvPicPr>
          <p:nvPr/>
        </p:nvPicPr>
        <p:blipFill>
          <a:blip r:embed="rId4"/>
          <a:stretch>
            <a:fillRect/>
          </a:stretch>
        </p:blipFill>
        <p:spPr>
          <a:xfrm>
            <a:off x="1861694" y="3422908"/>
            <a:ext cx="8277225" cy="3095625"/>
          </a:xfrm>
          <a:prstGeom prst="rect">
            <a:avLst/>
          </a:prstGeom>
        </p:spPr>
      </p:pic>
    </p:spTree>
    <p:extLst>
      <p:ext uri="{BB962C8B-B14F-4D97-AF65-F5344CB8AC3E}">
        <p14:creationId xmlns:p14="http://schemas.microsoft.com/office/powerpoint/2010/main" val="27420990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solidFill>
            <a:schemeClr val="bg1">
              <a:alpha val="86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2A970E1-7E17-F230-1495-3CFF57851642}"/>
              </a:ext>
            </a:extLst>
          </p:cNvPr>
          <p:cNvSpPr txBox="1"/>
          <p:nvPr/>
        </p:nvSpPr>
        <p:spPr>
          <a:xfrm>
            <a:off x="925033" y="3944680"/>
            <a:ext cx="10600660" cy="1200329"/>
          </a:xfrm>
          <a:prstGeom prst="rect">
            <a:avLst/>
          </a:prstGeom>
          <a:noFill/>
        </p:spPr>
        <p:txBody>
          <a:bodyPr wrap="square" rtlCol="0">
            <a:spAutoFit/>
          </a:bodyPr>
          <a:lstStyle/>
          <a:p>
            <a:pPr lvl="0"/>
            <a:r>
              <a:rPr lang="vi-VN" sz="2400" dirty="0">
                <a:solidFill>
                  <a:prstClr val="black"/>
                </a:solidFill>
                <a:latin typeface="Cambria" panose="02040503050406030204" pitchFamily="18" charset="0"/>
                <a:ea typeface="Cambria" panose="02040503050406030204" pitchFamily="18" charset="0"/>
              </a:rPr>
              <a:t>(Ngày tiễn chân anh Tễu, cả phường rối cùng hát “Hãy vui... i... a... là vui như chú Tễu...”.)</a:t>
            </a:r>
            <a:endParaRPr lang="en-US" sz="2400" dirty="0">
              <a:solidFill>
                <a:prstClr val="black"/>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Trần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Quốc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Toàn</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3E0032D9-5F79-F93E-9072-18ABDD343831}"/>
              </a:ext>
            </a:extLst>
          </p:cNvPr>
          <p:cNvGraphicFramePr>
            <a:graphicFrameLocks noGrp="1"/>
          </p:cNvGraphicFramePr>
          <p:nvPr>
            <p:extLst>
              <p:ext uri="{D42A27DB-BD31-4B8C-83A1-F6EECF244321}">
                <p14:modId xmlns:p14="http://schemas.microsoft.com/office/powerpoint/2010/main" val="114417889"/>
              </p:ext>
            </p:extLst>
          </p:nvPr>
        </p:nvGraphicFramePr>
        <p:xfrm>
          <a:off x="637954" y="368965"/>
          <a:ext cx="10792045" cy="3499953"/>
        </p:xfrm>
        <a:graphic>
          <a:graphicData uri="http://schemas.openxmlformats.org/drawingml/2006/table">
            <a:tbl>
              <a:tblPr/>
              <a:tblGrid>
                <a:gridCol w="1690320">
                  <a:extLst>
                    <a:ext uri="{9D8B030D-6E8A-4147-A177-3AD203B41FA5}">
                      <a16:colId xmlns:a16="http://schemas.microsoft.com/office/drawing/2014/main" val="700527696"/>
                    </a:ext>
                  </a:extLst>
                </a:gridCol>
                <a:gridCol w="9101725">
                  <a:extLst>
                    <a:ext uri="{9D8B030D-6E8A-4147-A177-3AD203B41FA5}">
                      <a16:colId xmlns:a16="http://schemas.microsoft.com/office/drawing/2014/main" val="1122492658"/>
                    </a:ext>
                  </a:extLst>
                </a:gridCol>
              </a:tblGrid>
              <a:tr h="864412">
                <a:tc>
                  <a:txBody>
                    <a:bodyPr/>
                    <a:lstStyle/>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 </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effectLst/>
                          <a:latin typeface="Cambria" panose="02040503050406030204" pitchFamily="18" charset="0"/>
                          <a:ea typeface="Cambria" panose="02040503050406030204" pitchFamily="18" charset="0"/>
                        </a:rPr>
                        <a:t> </a:t>
                      </a:r>
                    </a:p>
                  </a:txBody>
                  <a:tcPr marL="63063" marR="63063" marT="31531" marB="31531">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Con đã được hát ca thoả thích, vì sao sau các buổi diễn, ta thấy con đăm chiêu như vậy?</a:t>
                      </a:r>
                    </a:p>
                    <a:p>
                      <a:pPr algn="just"/>
                      <a:r>
                        <a:rPr lang="vi-VN" sz="2000" dirty="0">
                          <a:solidFill>
                            <a:srgbClr val="000000"/>
                          </a:solidFill>
                          <a:effectLst/>
                          <a:latin typeface="Cambria" panose="02040503050406030204" pitchFamily="18" charset="0"/>
                          <a:ea typeface="Cambria" panose="02040503050406030204" pitchFamily="18" charset="0"/>
                        </a:rPr>
                        <a:t>– Thưa ông quản! Gần đây, con thường mơ thấy một nơi có nhà thuỷ đình rộng mênh mông, thoả sức ngân nga cho tròn vành rõ chữ. Ở đó có nhiều người đẹp như tiên đang múa ca, vẫy gọi con...</a:t>
                      </a:r>
                    </a:p>
                  </a:txBody>
                  <a:tcPr marL="63063" marR="63063" marT="31531" marB="31531">
                    <a:lnL>
                      <a:noFill/>
                    </a:lnL>
                    <a:lnR>
                      <a:noFill/>
                    </a:lnR>
                    <a:lnT>
                      <a:noFill/>
                    </a:lnT>
                    <a:lnB>
                      <a:noFill/>
                    </a:lnB>
                    <a:noFill/>
                  </a:tcPr>
                </a:tc>
                <a:extLst>
                  <a:ext uri="{0D108BD9-81ED-4DB2-BD59-A6C34878D82A}">
                    <a16:rowId xmlns:a16="http://schemas.microsoft.com/office/drawing/2014/main" val="2029018677"/>
                  </a:ext>
                </a:extLst>
              </a:tr>
              <a:tr h="744279">
                <a:tc>
                  <a:txBody>
                    <a:bodyPr/>
                    <a:lstStyle/>
                    <a:p>
                      <a:pPr algn="just"/>
                      <a:r>
                        <a:rPr lang="en-US" sz="2000" i="1">
                          <a:solidFill>
                            <a:srgbClr val="000000"/>
                          </a:solidFill>
                          <a:effectLst/>
                          <a:latin typeface="Cambria" panose="02040503050406030204" pitchFamily="18" charset="0"/>
                          <a:ea typeface="Cambria" panose="02040503050406030204" pitchFamily="18" charset="0"/>
                        </a:rPr>
                        <a:t>Ông quản:</a:t>
                      </a:r>
                      <a:endParaRPr lang="en-US" sz="2000">
                        <a:solidFill>
                          <a:srgbClr val="000000"/>
                        </a:solidFill>
                        <a:effectLst/>
                        <a:latin typeface="Cambria" panose="02040503050406030204" pitchFamily="18" charset="0"/>
                        <a:ea typeface="Cambria" panose="02040503050406030204" pitchFamily="18" charset="0"/>
                      </a:endParaRPr>
                    </a:p>
                    <a:p>
                      <a:pPr algn="just"/>
                      <a:r>
                        <a:rPr lang="en-US" sz="2000" i="1">
                          <a:solidFill>
                            <a:srgbClr val="000000"/>
                          </a:solidFill>
                          <a:effectLst/>
                          <a:latin typeface="Cambria" panose="02040503050406030204" pitchFamily="18" charset="0"/>
                          <a:ea typeface="Cambria" panose="02040503050406030204" pitchFamily="18" charset="0"/>
                        </a:rPr>
                        <a:t> </a:t>
                      </a:r>
                      <a:endParaRPr lang="en-US" sz="2000">
                        <a:solidFill>
                          <a:srgbClr val="000000"/>
                        </a:solidFill>
                        <a:effectLst/>
                        <a:latin typeface="Cambria" panose="02040503050406030204" pitchFamily="18" charset="0"/>
                        <a:ea typeface="Cambria" panose="02040503050406030204" pitchFamily="18" charset="0"/>
                      </a:endParaRPr>
                    </a:p>
                    <a:p>
                      <a:pPr algn="just"/>
                      <a:r>
                        <a:rPr lang="en-US" sz="2000" i="1">
                          <a:solidFill>
                            <a:srgbClr val="000000"/>
                          </a:solidFill>
                          <a:effectLst/>
                          <a:latin typeface="Cambria" panose="02040503050406030204" pitchFamily="18" charset="0"/>
                          <a:ea typeface="Cambria" panose="02040503050406030204" pitchFamily="18" charset="0"/>
                        </a:rPr>
                        <a:t> </a:t>
                      </a:r>
                      <a:endParaRPr lang="en-US" sz="2000">
                        <a:solidFill>
                          <a:srgbClr val="000000"/>
                        </a:solidFill>
                        <a:effectLst/>
                        <a:latin typeface="Cambria" panose="02040503050406030204" pitchFamily="18" charset="0"/>
                        <a:ea typeface="Cambria" panose="02040503050406030204" pitchFamily="18" charset="0"/>
                      </a:endParaRPr>
                    </a:p>
                  </a:txBody>
                  <a:tcPr marL="63063" marR="63063" marT="31531" marB="31531">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Ta nghĩ đó chính là mong ước tìm cho nghề rối nước những tích trò hay hơn, những quân rối đẹp hơn! Con cứ đi theo tâm nguyện của mình. Chỉ xin con cho phường rối làng ta lấy chính con làm hình mẫu khắc tạc một quân rối mới, thay con ở lại múa ca với bạn nghề.</a:t>
                      </a:r>
                    </a:p>
                  </a:txBody>
                  <a:tcPr marL="63063" marR="63063" marT="31531" marB="31531">
                    <a:lnL>
                      <a:noFill/>
                    </a:lnL>
                    <a:lnR>
                      <a:noFill/>
                    </a:lnR>
                    <a:lnT>
                      <a:noFill/>
                    </a:lnT>
                    <a:lnB>
                      <a:noFill/>
                    </a:lnB>
                    <a:noFill/>
                  </a:tcPr>
                </a:tc>
                <a:extLst>
                  <a:ext uri="{0D108BD9-81ED-4DB2-BD59-A6C34878D82A}">
                    <a16:rowId xmlns:a16="http://schemas.microsoft.com/office/drawing/2014/main" val="2070045928"/>
                  </a:ext>
                </a:extLst>
              </a:tr>
              <a:tr h="630629">
                <a:tc>
                  <a:txBody>
                    <a:bodyPr/>
                    <a:lstStyle/>
                    <a:p>
                      <a:pPr algn="just"/>
                      <a:r>
                        <a:rPr lang="en-US" sz="2000" i="1">
                          <a:solidFill>
                            <a:srgbClr val="000000"/>
                          </a:solidFill>
                          <a:effectLst/>
                          <a:latin typeface="Cambria" panose="02040503050406030204" pitchFamily="18" charset="0"/>
                          <a:ea typeface="Cambria" panose="02040503050406030204" pitchFamily="18" charset="0"/>
                        </a:rPr>
                        <a:t>Anh Tễu:</a:t>
                      </a:r>
                      <a:endParaRPr lang="en-US" sz="2000">
                        <a:solidFill>
                          <a:srgbClr val="000000"/>
                        </a:solidFill>
                        <a:effectLst/>
                        <a:latin typeface="Cambria" panose="02040503050406030204" pitchFamily="18" charset="0"/>
                        <a:ea typeface="Cambria" panose="02040503050406030204" pitchFamily="18" charset="0"/>
                      </a:endParaRPr>
                    </a:p>
                  </a:txBody>
                  <a:tcPr marL="63063" marR="63063" marT="31531" marB="31531">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Xin vâng. Quân rối chú Tễu sẽ thay con ca hát với mọi người. Con xin cảm ơn!</a:t>
                      </a:r>
                    </a:p>
                  </a:txBody>
                  <a:tcPr marL="63063" marR="63063" marT="31531" marB="31531">
                    <a:lnL>
                      <a:noFill/>
                    </a:lnL>
                    <a:lnR>
                      <a:noFill/>
                    </a:lnR>
                    <a:lnT>
                      <a:noFill/>
                    </a:lnT>
                    <a:lnB>
                      <a:noFill/>
                    </a:lnB>
                    <a:noFill/>
                  </a:tcPr>
                </a:tc>
                <a:extLst>
                  <a:ext uri="{0D108BD9-81ED-4DB2-BD59-A6C34878D82A}">
                    <a16:rowId xmlns:a16="http://schemas.microsoft.com/office/drawing/2014/main" val="2443169066"/>
                  </a:ext>
                </a:extLst>
              </a:tr>
            </a:tbl>
          </a:graphicData>
        </a:graphic>
      </p:graphicFrame>
    </p:spTree>
    <p:extLst>
      <p:ext uri="{BB962C8B-B14F-4D97-AF65-F5344CB8AC3E}">
        <p14:creationId xmlns:p14="http://schemas.microsoft.com/office/powerpoint/2010/main" val="21342854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8B263-409D-3658-5CA0-DA2EAEE8B004}"/>
              </a:ext>
            </a:extLst>
          </p:cNvPr>
          <p:cNvGrpSpPr/>
          <p:nvPr/>
        </p:nvGrpSpPr>
        <p:grpSpPr>
          <a:xfrm>
            <a:off x="405234" y="147081"/>
            <a:ext cx="11381530" cy="861020"/>
            <a:chOff x="1446879" y="926145"/>
            <a:chExt cx="9312296" cy="861020"/>
          </a:xfrm>
        </p:grpSpPr>
        <p:sp>
          <p:nvSpPr>
            <p:cNvPr id="4" name="TextBox 3">
              <a:extLst>
                <a:ext uri="{FF2B5EF4-FFF2-40B4-BE49-F238E27FC236}">
                  <a16:creationId xmlns:a16="http://schemas.microsoft.com/office/drawing/2014/main" id="{02257ADA-818A-95F8-E2CE-98815EC78088}"/>
                </a:ext>
              </a:extLst>
            </p:cNvPr>
            <p:cNvSpPr txBox="1"/>
            <p:nvPr/>
          </p:nvSpPr>
          <p:spPr>
            <a:xfrm>
              <a:off x="1861905" y="926145"/>
              <a:ext cx="8897270" cy="851297"/>
            </a:xfrm>
            <a:prstGeom prst="roundRect">
              <a:avLst/>
            </a:prstGeom>
            <a:solidFill>
              <a:srgbClr val="E0FFC1"/>
            </a:solidFill>
            <a:ln w="38100">
              <a:solidFill>
                <a:srgbClr val="00B050"/>
              </a:solidFill>
            </a:ln>
          </p:spPr>
          <p:txBody>
            <a:bodyPr wrap="square" rtlCol="0">
              <a:spAutoFit/>
            </a:bodyPr>
            <a:lstStyle/>
            <a:p>
              <a:pPr algn="just"/>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Bài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đọc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được</a:t>
              </a:r>
              <a:r>
                <a:rPr lang="en-US" sz="4400" b="1" dirty="0">
                  <a:latin typeface="Cambria" panose="02040503050406030204" pitchFamily="18" charset="0"/>
                  <a:ea typeface="Cambria" panose="02040503050406030204" pitchFamily="18" charset="0"/>
                </a:rPr>
                <a:t> chia </a:t>
              </a:r>
              <a:r>
                <a:rPr lang="en-US" sz="4400" b="1" dirty="0" err="1">
                  <a:latin typeface="Cambria" panose="02040503050406030204" pitchFamily="18" charset="0"/>
                  <a:ea typeface="Cambria" panose="02040503050406030204" pitchFamily="18" charset="0"/>
                </a:rPr>
                <a:t>làm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mấy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cảnh</a:t>
              </a:r>
              <a:r>
                <a:rPr lang="en-US" sz="4400" b="1"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D8B0206-9BD8-0D0F-36BF-C433CB861DDE}"/>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2" name="TextBox 11">
            <a:extLst>
              <a:ext uri="{FF2B5EF4-FFF2-40B4-BE49-F238E27FC236}">
                <a16:creationId xmlns:a16="http://schemas.microsoft.com/office/drawing/2014/main" id="{A2E96DA3-4FF7-78AC-6FDF-92CDF7276206}"/>
              </a:ext>
            </a:extLst>
          </p:cNvPr>
          <p:cNvSpPr txBox="1"/>
          <p:nvPr/>
        </p:nvSpPr>
        <p:spPr>
          <a:xfrm>
            <a:off x="835402" y="1342021"/>
            <a:ext cx="9659877" cy="1328023"/>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vi-VN" sz="3600" b="1" dirty="0">
                <a:latin typeface="Cambria" panose="02040503050406030204" pitchFamily="18" charset="0"/>
                <a:ea typeface="Cambria" panose="02040503050406030204" pitchFamily="18" charset="0"/>
              </a:rPr>
              <a:t>Cảnh 1: </a:t>
            </a:r>
            <a:r>
              <a:rPr lang="vi-VN" sz="3600" dirty="0">
                <a:latin typeface="Cambria" panose="02040503050406030204" pitchFamily="18" charset="0"/>
                <a:ea typeface="Cambria" panose="02040503050406030204" pitchFamily="18" charset="0"/>
              </a:rPr>
              <a:t>Anh Tễu gặp ông quản phường múa rối nước để xin học nghề.</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57BBCF-5EF7-7DF9-8842-EE7A43BAE7EE}"/>
              </a:ext>
            </a:extLst>
          </p:cNvPr>
          <p:cNvSpPr txBox="1"/>
          <p:nvPr/>
        </p:nvSpPr>
        <p:spPr>
          <a:xfrm>
            <a:off x="2642293" y="2945464"/>
            <a:ext cx="9201530" cy="1328023"/>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en-US" sz="3600" b="1" dirty="0" err="1">
                <a:latin typeface="Cambria" panose="02040503050406030204" pitchFamily="18" charset="0"/>
                <a:ea typeface="Cambria" panose="02040503050406030204" pitchFamily="18" charset="0"/>
              </a:rPr>
              <a:t>Cảnh</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Cuộc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trò</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giữa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anh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Tễu</a:t>
            </a:r>
            <a:r>
              <a:rPr lang="en-US" sz="3600" dirty="0">
                <a:latin typeface="Cambria" panose="02040503050406030204" pitchFamily="18" charset="0"/>
                <a:ea typeface="Cambria" panose="02040503050406030204" pitchFamily="18" charset="0"/>
              </a:rPr>
              <a:t> 3 </a:t>
            </a: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anh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Tễu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giỏi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nghề</a:t>
            </a:r>
            <a:r>
              <a:rPr lang="en-US" sz="3600" dirty="0">
                <a:latin typeface="Cambria" panose="02040503050406030204" pitchFamily="18" charset="0"/>
                <a:ea typeface="Cambria" panose="02040503050406030204" pitchFamily="18" charset="0"/>
              </a:rPr>
              <a:t>.</a:t>
            </a:r>
          </a:p>
        </p:txBody>
      </p:sp>
      <p:pic>
        <p:nvPicPr>
          <p:cNvPr id="23" name="Picture 22" descr="A couple of cartoon characters&#10;&#10;Description automatically generated">
            <a:extLst>
              <a:ext uri="{FF2B5EF4-FFF2-40B4-BE49-F238E27FC236}">
                <a16:creationId xmlns:a16="http://schemas.microsoft.com/office/drawing/2014/main" id="{2AE538B3-F0B7-63BD-287E-E2330800917C}"/>
              </a:ext>
            </a:extLst>
          </p:cNvPr>
          <p:cNvPicPr>
            <a:picLocks noChangeAspect="1"/>
          </p:cNvPicPr>
          <p:nvPr/>
        </p:nvPicPr>
        <p:blipFill rotWithShape="1">
          <a:blip r:embed="rId6">
            <a:extLst>
              <a:ext uri="{28A0092B-C50C-407E-A947-70E740481C1C}">
                <a14:useLocalDpi xmlns:a14="http://schemas.microsoft.com/office/drawing/2010/main" val="0"/>
              </a:ext>
            </a:extLst>
          </a:blip>
          <a:srcRect r="47396"/>
          <a:stretch/>
        </p:blipFill>
        <p:spPr>
          <a:xfrm>
            <a:off x="405234" y="3652448"/>
            <a:ext cx="2987298" cy="3119973"/>
          </a:xfrm>
          <a:prstGeom prst="rect">
            <a:avLst/>
          </a:prstGeom>
        </p:spPr>
      </p:pic>
    </p:spTree>
    <p:extLst>
      <p:ext uri="{BB962C8B-B14F-4D97-AF65-F5344CB8AC3E}">
        <p14:creationId xmlns:p14="http://schemas.microsoft.com/office/powerpoint/2010/main" val="18431703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472</TotalTime>
  <Words>1651</Words>
  <Application>Microsoft Office PowerPoint</Application>
  <PresentationFormat>Widescreen</PresentationFormat>
  <Paragraphs>130</Paragraphs>
  <Slides>34</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Aptos</vt:lpstr>
      <vt:lpstr>Aptos Display</vt:lpstr>
      <vt:lpstr>Arial</vt:lpstr>
      <vt:lpstr>Calibri</vt:lpstr>
      <vt:lpstr>Calibri Light</vt:lpstr>
      <vt:lpstr>Cambria</vt:lpstr>
      <vt:lpstr>iCiel Pony</vt:lpstr>
      <vt:lpstr>Roboto</vt:lpstr>
      <vt:lpstr>Times New Roman</vt:lpstr>
      <vt:lpstr>Wingdings</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dc:creator>
  <dc:description>9Slide.vn</dc:description>
  <cp:lastModifiedBy>Admin</cp:lastModifiedBy>
  <cp:revision>48</cp:revision>
  <dcterms:created xsi:type="dcterms:W3CDTF">2023-10-14T15:45:52Z</dcterms:created>
  <dcterms:modified xsi:type="dcterms:W3CDTF">2025-04-13T10:02:38Z</dcterms:modified>
  <cp:category>9Slide.vn</cp:category>
</cp:coreProperties>
</file>