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357" r:id="rId4"/>
    <p:sldId id="277" r:id="rId5"/>
    <p:sldId id="360" r:id="rId6"/>
    <p:sldId id="258" r:id="rId7"/>
    <p:sldId id="257" r:id="rId8"/>
    <p:sldId id="259" r:id="rId9"/>
    <p:sldId id="260" r:id="rId10"/>
    <p:sldId id="261" r:id="rId11"/>
    <p:sldId id="295" r:id="rId12"/>
    <p:sldId id="296" r:id="rId13"/>
    <p:sldId id="297" r:id="rId14"/>
    <p:sldId id="361" r:id="rId15"/>
    <p:sldId id="362" r:id="rId16"/>
    <p:sldId id="363" r:id="rId17"/>
    <p:sldId id="364" r:id="rId18"/>
    <p:sldId id="365" r:id="rId19"/>
    <p:sldId id="366" r:id="rId20"/>
    <p:sldId id="367" r:id="rId21"/>
    <p:sldId id="368" r:id="rId22"/>
    <p:sldId id="30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9B7"/>
    <a:srgbClr val="FFDE93"/>
    <a:srgbClr val="FFD271"/>
    <a:srgbClr val="FEFF86"/>
    <a:srgbClr val="FDFFAE"/>
    <a:srgbClr val="D1DA6F"/>
    <a:srgbClr val="BEAEE2"/>
    <a:srgbClr val="F7DBF0"/>
    <a:srgbClr val="FD9291"/>
    <a:srgbClr val="FF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87698" autoAdjust="0"/>
  </p:normalViewPr>
  <p:slideViewPr>
    <p:cSldViewPr snapToGrid="0">
      <p:cViewPr varScale="1">
        <p:scale>
          <a:sx n="64" d="100"/>
          <a:sy n="64" d="100"/>
        </p:scale>
        <p:origin x="86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CF8D8-26FE-4933-BC23-27CBFB6953CE}"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91AF7-BCDA-4A84-A0B4-0369BE34CBE4}" type="slidenum">
              <a:rPr lang="en-US" smtClean="0"/>
              <a:t>‹#›</a:t>
            </a:fld>
            <a:endParaRPr lang="en-US"/>
          </a:p>
        </p:txBody>
      </p:sp>
    </p:spTree>
    <p:extLst>
      <p:ext uri="{BB962C8B-B14F-4D97-AF65-F5344CB8AC3E}">
        <p14:creationId xmlns:p14="http://schemas.microsoft.com/office/powerpoint/2010/main" val="2978352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75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33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2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cua</a:t>
            </a:r>
            <a:r>
              <a:rPr lang="en-US" dirty="0"/>
              <a:t> </a:t>
            </a:r>
            <a:r>
              <a:rPr lang="en-US" dirty="0" err="1"/>
              <a:t>để</a:t>
            </a:r>
            <a:r>
              <a:rPr lang="en-US" dirty="0"/>
              <a:t> </a:t>
            </a:r>
            <a:r>
              <a:rPr lang="en-US" dirty="0" err="1"/>
              <a:t>trở</a:t>
            </a:r>
            <a:r>
              <a:rPr lang="en-US" dirty="0"/>
              <a:t>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36CFB5-7E7E-4DCE-8964-02D9A567A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557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4042177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036005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47043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398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9945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925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5475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2932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2923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6806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879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3052143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4721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4536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487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3316472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14604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1508812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50454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20967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392025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CCD4659-9E97-4345-831C-F076DBEDE279}" type="datetimeFigureOut">
              <a:rPr lang="en-US" smtClean="0"/>
              <a:t>4/13/2025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8BE53D-34EE-4B37-9E10-53578144FFFC}" type="slidenum">
              <a:rPr lang="en-US" smtClean="0"/>
              <a:t>‹#›</a:t>
            </a:fld>
            <a:endParaRPr lang="en-US"/>
          </a:p>
        </p:txBody>
      </p:sp>
    </p:spTree>
    <p:extLst>
      <p:ext uri="{BB962C8B-B14F-4D97-AF65-F5344CB8AC3E}">
        <p14:creationId xmlns:p14="http://schemas.microsoft.com/office/powerpoint/2010/main" val="231008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4F9BD023-92A2-3997-20BE-5F46B1D9F9F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4470" y="67660"/>
            <a:ext cx="1727360" cy="1727360"/>
          </a:xfrm>
          <a:prstGeom prst="rect">
            <a:avLst/>
          </a:prstGeom>
        </p:spPr>
      </p:pic>
    </p:spTree>
    <p:extLst>
      <p:ext uri="{BB962C8B-B14F-4D97-AF65-F5344CB8AC3E}">
        <p14:creationId xmlns:p14="http://schemas.microsoft.com/office/powerpoint/2010/main" val="1270449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065FD197-E003-6528-FDA1-A4FE8788B8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4470" y="67660"/>
            <a:ext cx="1727360" cy="1727360"/>
          </a:xfrm>
          <a:prstGeom prst="rect">
            <a:avLst/>
          </a:prstGeom>
        </p:spPr>
      </p:pic>
    </p:spTree>
    <p:extLst>
      <p:ext uri="{BB962C8B-B14F-4D97-AF65-F5344CB8AC3E}">
        <p14:creationId xmlns:p14="http://schemas.microsoft.com/office/powerpoint/2010/main" val="3204547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2.svg"/><Relationship Id="rId3" Type="http://schemas.openxmlformats.org/officeDocument/2006/relationships/slideLayout" Target="../slideLayouts/slideLayout18.xml"/><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20.svg"/><Relationship Id="rId5" Type="http://schemas.openxmlformats.org/officeDocument/2006/relationships/image" Target="../media/image11.gif"/><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8.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4.png"/><Relationship Id="rId18" Type="http://schemas.openxmlformats.org/officeDocument/2006/relationships/slide" Target="slide9.xml"/><Relationship Id="rId3" Type="http://schemas.openxmlformats.org/officeDocument/2006/relationships/image" Target="../media/image10.jpeg"/><Relationship Id="rId21" Type="http://schemas.openxmlformats.org/officeDocument/2006/relationships/image" Target="../media/image23.gif"/><Relationship Id="rId7" Type="http://schemas.microsoft.com/office/2007/relationships/hdphoto" Target="../media/hdphoto3.wdp"/><Relationship Id="rId12" Type="http://schemas.openxmlformats.org/officeDocument/2006/relationships/slide" Target="slide7.xml"/><Relationship Id="rId17" Type="http://schemas.openxmlformats.org/officeDocument/2006/relationships/image" Target="../media/image20.svg"/><Relationship Id="rId2" Type="http://schemas.openxmlformats.org/officeDocument/2006/relationships/audio" Target="../media/audio1.wav"/><Relationship Id="rId16" Type="http://schemas.openxmlformats.org/officeDocument/2006/relationships/image" Target="../media/image15.png"/><Relationship Id="rId20" Type="http://schemas.microsoft.com/office/2007/relationships/hdphoto" Target="../media/hdphoto4.wdp"/><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13.png"/><Relationship Id="rId5" Type="http://schemas.openxmlformats.org/officeDocument/2006/relationships/image" Target="../media/image19.png"/><Relationship Id="rId15" Type="http://schemas.openxmlformats.org/officeDocument/2006/relationships/slide" Target="slide6.xml"/><Relationship Id="rId10" Type="http://schemas.openxmlformats.org/officeDocument/2006/relationships/slide" Target="slide8.xml"/><Relationship Id="rId19" Type="http://schemas.openxmlformats.org/officeDocument/2006/relationships/image" Target="../media/image22.png"/><Relationship Id="rId4" Type="http://schemas.openxmlformats.org/officeDocument/2006/relationships/image" Target="../media/image11.gif"/><Relationship Id="rId9" Type="http://schemas.openxmlformats.org/officeDocument/2006/relationships/image" Target="../media/image12.png"/><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25.png"/><Relationship Id="rId10" Type="http://schemas.openxmlformats.org/officeDocument/2006/relationships/image" Target="../media/image17.png"/><Relationship Id="rId4" Type="http://schemas.openxmlformats.org/officeDocument/2006/relationships/image" Target="../media/image24.jpe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25.png"/><Relationship Id="rId10" Type="http://schemas.openxmlformats.org/officeDocument/2006/relationships/image" Target="../media/image17.png"/><Relationship Id="rId4" Type="http://schemas.openxmlformats.org/officeDocument/2006/relationships/image" Target="../media/image24.jpe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25.png"/><Relationship Id="rId10" Type="http://schemas.openxmlformats.org/officeDocument/2006/relationships/image" Target="../media/image17.png"/><Relationship Id="rId4" Type="http://schemas.openxmlformats.org/officeDocument/2006/relationships/image" Target="../media/image24.jpe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25.png"/><Relationship Id="rId10" Type="http://schemas.openxmlformats.org/officeDocument/2006/relationships/image" Target="../media/image17.png"/><Relationship Id="rId4" Type="http://schemas.openxmlformats.org/officeDocument/2006/relationships/image" Target="../media/image24.jpe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462" y1="77060" x2="58078" y2="76616"/>
                        <a14:foregroundMark x1="40428" y1="54685" x2="57593" y2="57391"/>
                        <a14:foregroundMark x1="66438" y1="46082" x2="61228" y2="49960"/>
                        <a14:foregroundMark x1="54685" y1="76817" x2="57391" y2="76373"/>
                        <a14:foregroundMark x1="59208" y1="56502" x2="56018" y2="60097"/>
                      </a14:backgroundRemoval>
                    </a14:imgEffect>
                  </a14:imgLayer>
                </a14:imgProps>
              </a:ext>
              <a:ext uri="{28A0092B-C50C-407E-A947-70E740481C1C}">
                <a14:useLocalDpi xmlns:a14="http://schemas.microsoft.com/office/drawing/2010/main" val="0"/>
              </a:ext>
            </a:extLst>
          </a:blip>
          <a:stretch>
            <a:fillRect/>
          </a:stretch>
        </p:blipFill>
        <p:spPr>
          <a:xfrm>
            <a:off x="8114340" y="2647589"/>
            <a:ext cx="4835471" cy="4835471"/>
          </a:xfrm>
          <a:prstGeom prst="rect">
            <a:avLst/>
          </a:prstGeom>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ackgroundRemoval t="9984" b="100000" l="9994" r="89974">
                        <a14:foregroundMark x1="42335" y1="23808" x2="34929" y2="41431"/>
                      </a14:backgroundRemoval>
                    </a14:imgEffect>
                  </a14:imgLayer>
                </a14:imgProps>
              </a:ext>
              <a:ext uri="{28A0092B-C50C-407E-A947-70E740481C1C}">
                <a14:useLocalDpi xmlns:a14="http://schemas.microsoft.com/office/drawing/2010/main" val="0"/>
              </a:ext>
            </a:extLst>
          </a:blip>
          <a:stretch>
            <a:fillRect/>
          </a:stretch>
        </p:blipFill>
        <p:spPr>
          <a:xfrm>
            <a:off x="-350812" y="3015990"/>
            <a:ext cx="4830076" cy="3864061"/>
          </a:xfrm>
          <a:prstGeom prst="rect">
            <a:avLst/>
          </a:prstGeom>
        </p:spPr>
      </p:pic>
      <p:pic>
        <p:nvPicPr>
          <p:cNvPr id="2" name="Picture 1">
            <a:extLst>
              <a:ext uri="{FF2B5EF4-FFF2-40B4-BE49-F238E27FC236}">
                <a16:creationId xmlns:a16="http://schemas.microsoft.com/office/drawing/2014/main" id="{8E976342-63D5-66B3-4185-0580382304B0}"/>
              </a:ext>
            </a:extLst>
          </p:cNvPr>
          <p:cNvPicPr>
            <a:picLocks noChangeAspect="1"/>
          </p:cNvPicPr>
          <p:nvPr/>
        </p:nvPicPr>
        <p:blipFill>
          <a:blip r:embed="rId7"/>
          <a:stretch>
            <a:fillRect/>
          </a:stretch>
        </p:blipFill>
        <p:spPr>
          <a:xfrm>
            <a:off x="2534460" y="1883589"/>
            <a:ext cx="7675529" cy="1719221"/>
          </a:xfrm>
          <a:prstGeom prst="rect">
            <a:avLst/>
          </a:prstGeom>
        </p:spPr>
      </p:pic>
    </p:spTree>
    <p:extLst>
      <p:ext uri="{BB962C8B-B14F-4D97-AF65-F5344CB8AC3E}">
        <p14:creationId xmlns:p14="http://schemas.microsoft.com/office/powerpoint/2010/main" val="34561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22"/>
                                        </p:tgtEl>
                                        <p:attrNameLst>
                                          <p:attrName>r</p:attrName>
                                        </p:attrNameLst>
                                      </p:cBhvr>
                                    </p:animRot>
                                    <p:animRot by="-240000">
                                      <p:cBhvr>
                                        <p:cTn id="16" dur="200" fill="hold">
                                          <p:stCondLst>
                                            <p:cond delay="200"/>
                                          </p:stCondLst>
                                        </p:cTn>
                                        <p:tgtEl>
                                          <p:spTgt spid="22"/>
                                        </p:tgtEl>
                                        <p:attrNameLst>
                                          <p:attrName>r</p:attrName>
                                        </p:attrNameLst>
                                      </p:cBhvr>
                                    </p:animRot>
                                    <p:animRot by="240000">
                                      <p:cBhvr>
                                        <p:cTn id="17" dur="200" fill="hold">
                                          <p:stCondLst>
                                            <p:cond delay="400"/>
                                          </p:stCondLst>
                                        </p:cTn>
                                        <p:tgtEl>
                                          <p:spTgt spid="22"/>
                                        </p:tgtEl>
                                        <p:attrNameLst>
                                          <p:attrName>r</p:attrName>
                                        </p:attrNameLst>
                                      </p:cBhvr>
                                    </p:animRot>
                                    <p:animRot by="-240000">
                                      <p:cBhvr>
                                        <p:cTn id="18" dur="200" fill="hold">
                                          <p:stCondLst>
                                            <p:cond delay="600"/>
                                          </p:stCondLst>
                                        </p:cTn>
                                        <p:tgtEl>
                                          <p:spTgt spid="22"/>
                                        </p:tgtEl>
                                        <p:attrNameLst>
                                          <p:attrName>r</p:attrName>
                                        </p:attrNameLst>
                                      </p:cBhvr>
                                    </p:animRot>
                                    <p:animRot by="120000">
                                      <p:cBhvr>
                                        <p:cTn id="19" dur="200" fill="hold">
                                          <p:stCondLst>
                                            <p:cond delay="800"/>
                                          </p:stCondLst>
                                        </p:cTn>
                                        <p:tgtEl>
                                          <p:spTgt spid="22"/>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21"/>
                                        </p:tgtEl>
                                        <p:attrNameLst>
                                          <p:attrName>r</p:attrName>
                                        </p:attrNameLst>
                                      </p:cBhvr>
                                    </p:animRot>
                                    <p:animRot by="-240000">
                                      <p:cBhvr>
                                        <p:cTn id="22" dur="200" fill="hold">
                                          <p:stCondLst>
                                            <p:cond delay="200"/>
                                          </p:stCondLst>
                                        </p:cTn>
                                        <p:tgtEl>
                                          <p:spTgt spid="21"/>
                                        </p:tgtEl>
                                        <p:attrNameLst>
                                          <p:attrName>r</p:attrName>
                                        </p:attrNameLst>
                                      </p:cBhvr>
                                    </p:animRot>
                                    <p:animRot by="240000">
                                      <p:cBhvr>
                                        <p:cTn id="23" dur="200" fill="hold">
                                          <p:stCondLst>
                                            <p:cond delay="400"/>
                                          </p:stCondLst>
                                        </p:cTn>
                                        <p:tgtEl>
                                          <p:spTgt spid="21"/>
                                        </p:tgtEl>
                                        <p:attrNameLst>
                                          <p:attrName>r</p:attrName>
                                        </p:attrNameLst>
                                      </p:cBhvr>
                                    </p:animRot>
                                    <p:animRot by="-240000">
                                      <p:cBhvr>
                                        <p:cTn id="24" dur="200" fill="hold">
                                          <p:stCondLst>
                                            <p:cond delay="600"/>
                                          </p:stCondLst>
                                        </p:cTn>
                                        <p:tgtEl>
                                          <p:spTgt spid="21"/>
                                        </p:tgtEl>
                                        <p:attrNameLst>
                                          <p:attrName>r</p:attrName>
                                        </p:attrNameLst>
                                      </p:cBhvr>
                                    </p:animRot>
                                    <p:animRot by="120000">
                                      <p:cBhvr>
                                        <p:cTn id="2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Plaque 14">
            <a:extLst>
              <a:ext uri="{FF2B5EF4-FFF2-40B4-BE49-F238E27FC236}">
                <a16:creationId xmlns:a16="http://schemas.microsoft.com/office/drawing/2014/main" id="{4C53DC23-486C-E12E-577A-BA8F1B61953F}"/>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5: Nêu một số hậu quả do gia tăng dân số nhanh ở Việt Nam</a:t>
            </a:r>
            <a:r>
              <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sp>
        <p:nvSpPr>
          <p:cNvPr id="20" name="b">
            <a:extLst>
              <a:ext uri="{FF2B5EF4-FFF2-40B4-BE49-F238E27FC236}">
                <a16:creationId xmlns:a16="http://schemas.microsoft.com/office/drawing/2014/main" id="{2CDC7541-6EC5-8751-9A30-4112EE927534}"/>
              </a:ext>
            </a:extLst>
          </p:cNvPr>
          <p:cNvSpPr/>
          <p:nvPr/>
        </p:nvSpPr>
        <p:spPr>
          <a:xfrm>
            <a:off x="718980" y="3125709"/>
            <a:ext cx="10777695" cy="268454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Dân số đông và tăng lên hằng năm tạo cho nước ta nguồn lao động dồi dào, thị trường tiêu thụ rộng lớn. Tuy nhiên, dân số đông cũng gây ra một số khó khăn trong giải quyết việc làm, nhà ở, y tế, giáo dục,…; đồng thời dẫn đến nguy cơ suy thoái tài nguyên thiên nhiên và ô nhiễm môi trường .</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78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Plaque 14">
            <a:extLst>
              <a:ext uri="{FF2B5EF4-FFF2-40B4-BE49-F238E27FC236}">
                <a16:creationId xmlns:a16="http://schemas.microsoft.com/office/drawing/2014/main" id="{9F579895-DBB7-D7A0-3C83-548E3D6DA7BC}"/>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6: Hãy kể tên những quốc gia đầu tiên trên lãnh thổ Việt Nam</a:t>
            </a:r>
            <a:endPar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b">
            <a:extLst>
              <a:ext uri="{FF2B5EF4-FFF2-40B4-BE49-F238E27FC236}">
                <a16:creationId xmlns:a16="http://schemas.microsoft.com/office/drawing/2014/main" id="{B115B92C-6500-AF1D-658B-2FA243714F85}"/>
              </a:ext>
            </a:extLst>
          </p:cNvPr>
          <p:cNvSpPr/>
          <p:nvPr/>
        </p:nvSpPr>
        <p:spPr>
          <a:xfrm>
            <a:off x="718980" y="3125709"/>
            <a:ext cx="10777695" cy="268454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libri" panose="020F0502020204030204"/>
                <a:ea typeface="+mn-ea"/>
                <a:cs typeface="+mn-cs"/>
              </a:rPr>
              <a:t>Nhà nước Văn Lang, Nhà nước Âu Lạc; Vương quốc Phù Nam; Vương quốc Chăm-pa.</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8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Câu 7: Nhà nước Âu Lạc rơi vào ách đô hộ nào?</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0" name="b">
            <a:extLst>
              <a:ext uri="{FF2B5EF4-FFF2-40B4-BE49-F238E27FC236}">
                <a16:creationId xmlns:a16="http://schemas.microsoft.com/office/drawing/2014/main" id="{DA7581A8-3108-2D3D-1C19-FE2107BACD0F}"/>
              </a:ext>
            </a:extLst>
          </p:cNvPr>
          <p:cNvSpPr/>
          <p:nvPr/>
        </p:nvSpPr>
        <p:spPr>
          <a:xfrm>
            <a:off x="718980" y="3125709"/>
            <a:ext cx="10777695"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Nhà nước Âu Lạc cũng phải tiến hành cuộc kháng chiến chống quân Triệu nhưng bị thất bại (phản ánh trong Sự tích nỏ thần) . Từ đây, đất nước rơi vào ách đô hộ của các triều đại phong kiến phương Bắc trong hơn một nghìn năm .</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88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8: Kể tên những hiện vật của cư dân Phù Nam được các nhà khảo cổ đã phát hiện. </a:t>
            </a:r>
            <a:endParaRPr kumimoji="0" lang="en-US" sz="4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0" name="b">
            <a:extLst>
              <a:ext uri="{FF2B5EF4-FFF2-40B4-BE49-F238E27FC236}">
                <a16:creationId xmlns:a16="http://schemas.microsoft.com/office/drawing/2014/main" id="{DA7581A8-3108-2D3D-1C19-FE2107BACD0F}"/>
              </a:ext>
            </a:extLst>
          </p:cNvPr>
          <p:cNvSpPr/>
          <p:nvPr/>
        </p:nvSpPr>
        <p:spPr>
          <a:xfrm>
            <a:off x="718980" y="3125709"/>
            <a:ext cx="10777695"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mn-ea"/>
                <a:cs typeface="+mn-cs"/>
              </a:rPr>
              <a:t>Nhiều dấu tích, hiện vật khác nhau của Vương quốc Phù Nam được tìm thấy, như: nền móng kiến trúc, bếp đun, đồ gốm, tiền kim loại, đồ trang sức, tượng thần, tượng Phật, . . .</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97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4131F4E-E1B9-055C-2B1C-BFDF52C9F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30" b="7630"/>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7">
            <a:extLst>
              <a:ext uri="{FF2B5EF4-FFF2-40B4-BE49-F238E27FC236}">
                <a16:creationId xmlns:a16="http://schemas.microsoft.com/office/drawing/2014/main" id="{E3F43468-6878-0997-46CC-8725BCAC6F8C}"/>
              </a:ext>
            </a:extLst>
          </p:cNvPr>
          <p:cNvSpPr/>
          <p:nvPr/>
        </p:nvSpPr>
        <p:spPr>
          <a:xfrm>
            <a:off x="228600" y="409575"/>
            <a:ext cx="11499770" cy="5955147"/>
          </a:xfrm>
          <a:custGeom>
            <a:avLst/>
            <a:gdLst>
              <a:gd name="connsiteX0" fmla="*/ 0 w 11499770"/>
              <a:gd name="connsiteY0" fmla="*/ 592120 h 5955147"/>
              <a:gd name="connsiteX1" fmla="*/ 592120 w 11499770"/>
              <a:gd name="connsiteY1" fmla="*/ 0 h 5955147"/>
              <a:gd name="connsiteX2" fmla="*/ 10907650 w 11499770"/>
              <a:gd name="connsiteY2" fmla="*/ 0 h 5955147"/>
              <a:gd name="connsiteX3" fmla="*/ 11499770 w 11499770"/>
              <a:gd name="connsiteY3" fmla="*/ 592120 h 5955147"/>
              <a:gd name="connsiteX4" fmla="*/ 11499770 w 11499770"/>
              <a:gd name="connsiteY4" fmla="*/ 5363027 h 5955147"/>
              <a:gd name="connsiteX5" fmla="*/ 10907650 w 11499770"/>
              <a:gd name="connsiteY5" fmla="*/ 5955147 h 5955147"/>
              <a:gd name="connsiteX6" fmla="*/ 592120 w 11499770"/>
              <a:gd name="connsiteY6" fmla="*/ 5955147 h 5955147"/>
              <a:gd name="connsiteX7" fmla="*/ 0 w 11499770"/>
              <a:gd name="connsiteY7" fmla="*/ 5363027 h 5955147"/>
              <a:gd name="connsiteX8" fmla="*/ 0 w 11499770"/>
              <a:gd name="connsiteY8" fmla="*/ 592120 h 59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770" h="5955147" fill="none" extrusionOk="0">
                <a:moveTo>
                  <a:pt x="0" y="592120"/>
                </a:moveTo>
                <a:cubicBezTo>
                  <a:pt x="-48189" y="257307"/>
                  <a:pt x="301894" y="30090"/>
                  <a:pt x="592120" y="0"/>
                </a:cubicBezTo>
                <a:cubicBezTo>
                  <a:pt x="3450109" y="130954"/>
                  <a:pt x="5774023" y="43574"/>
                  <a:pt x="10907650" y="0"/>
                </a:cubicBezTo>
                <a:cubicBezTo>
                  <a:pt x="11257774" y="35590"/>
                  <a:pt x="11535098" y="308375"/>
                  <a:pt x="11499770" y="592120"/>
                </a:cubicBezTo>
                <a:cubicBezTo>
                  <a:pt x="11349331" y="1980870"/>
                  <a:pt x="11585649" y="3777159"/>
                  <a:pt x="11499770" y="5363027"/>
                </a:cubicBezTo>
                <a:cubicBezTo>
                  <a:pt x="11466859" y="5695450"/>
                  <a:pt x="11218433" y="5943944"/>
                  <a:pt x="10907650" y="5955147"/>
                </a:cubicBezTo>
                <a:cubicBezTo>
                  <a:pt x="6088998" y="6110344"/>
                  <a:pt x="4402437" y="6118167"/>
                  <a:pt x="592120" y="5955147"/>
                </a:cubicBezTo>
                <a:cubicBezTo>
                  <a:pt x="265703" y="5947003"/>
                  <a:pt x="-41549" y="5714307"/>
                  <a:pt x="0" y="5363027"/>
                </a:cubicBezTo>
                <a:cubicBezTo>
                  <a:pt x="64656" y="2997044"/>
                  <a:pt x="-17807" y="1082459"/>
                  <a:pt x="0" y="592120"/>
                </a:cubicBezTo>
                <a:close/>
              </a:path>
              <a:path w="11499770" h="5955147" stroke="0" extrusionOk="0">
                <a:moveTo>
                  <a:pt x="0" y="592120"/>
                </a:moveTo>
                <a:cubicBezTo>
                  <a:pt x="-8365" y="259941"/>
                  <a:pt x="245557" y="7335"/>
                  <a:pt x="592120" y="0"/>
                </a:cubicBezTo>
                <a:cubicBezTo>
                  <a:pt x="2963582" y="132882"/>
                  <a:pt x="8798353" y="-84951"/>
                  <a:pt x="10907650" y="0"/>
                </a:cubicBezTo>
                <a:cubicBezTo>
                  <a:pt x="11200981" y="32898"/>
                  <a:pt x="11497906" y="275406"/>
                  <a:pt x="11499770" y="592120"/>
                </a:cubicBezTo>
                <a:cubicBezTo>
                  <a:pt x="11519957" y="1662634"/>
                  <a:pt x="11652250" y="4420651"/>
                  <a:pt x="11499770" y="5363027"/>
                </a:cubicBezTo>
                <a:cubicBezTo>
                  <a:pt x="11541445" y="5694990"/>
                  <a:pt x="11259563" y="5903914"/>
                  <a:pt x="10907650" y="5955147"/>
                </a:cubicBezTo>
                <a:cubicBezTo>
                  <a:pt x="6980158" y="6042786"/>
                  <a:pt x="4576402" y="5882468"/>
                  <a:pt x="592120" y="5955147"/>
                </a:cubicBezTo>
                <a:cubicBezTo>
                  <a:pt x="264587" y="5950245"/>
                  <a:pt x="-11399" y="5705887"/>
                  <a:pt x="0" y="5363027"/>
                </a:cubicBezTo>
                <a:cubicBezTo>
                  <a:pt x="-38581" y="4072521"/>
                  <a:pt x="63341" y="1990943"/>
                  <a:pt x="0" y="592120"/>
                </a:cubicBezTo>
                <a:close/>
              </a:path>
            </a:pathLst>
          </a:custGeom>
          <a:solidFill>
            <a:schemeClr val="bg1">
              <a:alpha val="88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Plaque 14">
            <a:extLst>
              <a:ext uri="{FF2B5EF4-FFF2-40B4-BE49-F238E27FC236}">
                <a16:creationId xmlns:a16="http://schemas.microsoft.com/office/drawing/2014/main" id="{183C1570-E344-246A-7661-47156C48056E}"/>
              </a:ext>
            </a:extLst>
          </p:cNvPr>
          <p:cNvSpPr/>
          <p:nvPr/>
        </p:nvSpPr>
        <p:spPr>
          <a:xfrm>
            <a:off x="510073" y="539637"/>
            <a:ext cx="11171853" cy="736713"/>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a:ea typeface="+mn-ea"/>
                <a:cs typeface="+mn-cs"/>
              </a:rPr>
              <a:t>Câu 9: Nối thời gian điễn ra tương ứng với tên các cuộc đấu tranh:</a:t>
            </a: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2642769C-554F-49E6-1CA0-88ED73216E57}"/>
              </a:ext>
            </a:extLst>
          </p:cNvPr>
          <p:cNvGraphicFramePr>
            <a:graphicFrameLocks noGrp="1"/>
          </p:cNvGraphicFramePr>
          <p:nvPr>
            <p:extLst>
              <p:ext uri="{D42A27DB-BD31-4B8C-83A1-F6EECF244321}">
                <p14:modId xmlns:p14="http://schemas.microsoft.com/office/powerpoint/2010/main" val="1036545369"/>
              </p:ext>
            </p:extLst>
          </p:nvPr>
        </p:nvGraphicFramePr>
        <p:xfrm>
          <a:off x="812799" y="1517552"/>
          <a:ext cx="2968626" cy="4502248"/>
        </p:xfrm>
        <a:graphic>
          <a:graphicData uri="http://schemas.openxmlformats.org/drawingml/2006/table">
            <a:tbl>
              <a:tblPr firstRow="1" firstCol="1" bandRow="1">
                <a:tableStyleId>{5C22544A-7EE6-4342-B048-85BDC9FD1C3A}</a:tableStyleId>
              </a:tblPr>
              <a:tblGrid>
                <a:gridCol w="2968626">
                  <a:extLst>
                    <a:ext uri="{9D8B030D-6E8A-4147-A177-3AD203B41FA5}">
                      <a16:colId xmlns:a16="http://schemas.microsoft.com/office/drawing/2014/main" val="731976720"/>
                    </a:ext>
                  </a:extLst>
                </a:gridCol>
              </a:tblGrid>
              <a:tr h="562781">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Thời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gian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diễn</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ra</a:t>
                      </a:r>
                      <a:r>
                        <a:rPr lang="en-US" sz="2400" dirty="0">
                          <a:solidFill>
                            <a:srgbClr val="002060"/>
                          </a:solidFill>
                          <a:effectLst/>
                          <a:latin typeface="Cambria" panose="02040503050406030204" pitchFamily="18" charset="0"/>
                          <a:ea typeface="Cambria" panose="02040503050406030204" pitchFamily="18" charset="0"/>
                        </a:rPr>
                        <a:t> </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307792388"/>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40 – 43</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768932955"/>
                  </a:ext>
                </a:extLst>
              </a:tr>
              <a:tr h="562781">
                <a:tc>
                  <a:txBody>
                    <a:bodyPr/>
                    <a:lstStyle/>
                    <a:p>
                      <a:pPr marL="0" marR="0" algn="ctr">
                        <a:lnSpc>
                          <a:spcPct val="120000"/>
                        </a:lnSpc>
                        <a:spcBef>
                          <a:spcPts val="0"/>
                        </a:spcBef>
                        <a:spcAft>
                          <a:spcPts val="0"/>
                        </a:spcAft>
                      </a:pPr>
                      <a:r>
                        <a:rPr lang="en-US" sz="2400">
                          <a:solidFill>
                            <a:srgbClr val="002060"/>
                          </a:solidFill>
                          <a:effectLst/>
                          <a:latin typeface="Cambria" panose="02040503050406030204" pitchFamily="18" charset="0"/>
                          <a:ea typeface="Cambria" panose="02040503050406030204" pitchFamily="18" charset="0"/>
                        </a:rPr>
                        <a:t>248</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440181716"/>
                  </a:ext>
                </a:extLst>
              </a:tr>
              <a:tr h="562781">
                <a:tc>
                  <a:txBody>
                    <a:bodyPr/>
                    <a:lstStyle/>
                    <a:p>
                      <a:pPr marL="0" marR="0" algn="ctr">
                        <a:lnSpc>
                          <a:spcPct val="120000"/>
                        </a:lnSpc>
                        <a:spcBef>
                          <a:spcPts val="0"/>
                        </a:spcBef>
                        <a:spcAft>
                          <a:spcPts val="0"/>
                        </a:spcAft>
                      </a:pPr>
                      <a:r>
                        <a:rPr lang="en-US" sz="2400">
                          <a:solidFill>
                            <a:srgbClr val="002060"/>
                          </a:solidFill>
                          <a:effectLst/>
                          <a:latin typeface="Cambria" panose="02040503050406030204" pitchFamily="18" charset="0"/>
                          <a:ea typeface="Cambria" panose="02040503050406030204" pitchFamily="18" charset="0"/>
                        </a:rPr>
                        <a:t>542 – 602</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021079876"/>
                  </a:ext>
                </a:extLst>
              </a:tr>
              <a:tr h="562781">
                <a:tc>
                  <a:txBody>
                    <a:bodyPr/>
                    <a:lstStyle/>
                    <a:p>
                      <a:pPr marL="0" marR="0" algn="ctr">
                        <a:lnSpc>
                          <a:spcPct val="120000"/>
                        </a:lnSpc>
                        <a:spcBef>
                          <a:spcPts val="0"/>
                        </a:spcBef>
                        <a:spcAft>
                          <a:spcPts val="0"/>
                        </a:spcAft>
                      </a:pPr>
                      <a:r>
                        <a:rPr lang="en-US" sz="2400">
                          <a:solidFill>
                            <a:srgbClr val="002060"/>
                          </a:solidFill>
                          <a:effectLst/>
                          <a:latin typeface="Cambria" panose="02040503050406030204" pitchFamily="18" charset="0"/>
                          <a:ea typeface="Cambria" panose="02040503050406030204" pitchFamily="18" charset="0"/>
                        </a:rPr>
                        <a:t>713 – 722</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260751942"/>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766 – 779</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275268939"/>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905</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798225476"/>
                  </a:ext>
                </a:extLst>
              </a:tr>
              <a:tr h="562781">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938</a:t>
                      </a:r>
                    </a:p>
                  </a:txBody>
                  <a:tcPr marL="50800" marR="73025" marT="228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2975945174"/>
                  </a:ext>
                </a:extLst>
              </a:tr>
            </a:tbl>
          </a:graphicData>
        </a:graphic>
      </p:graphicFrame>
      <p:graphicFrame>
        <p:nvGraphicFramePr>
          <p:cNvPr id="7" name="Table 6">
            <a:extLst>
              <a:ext uri="{FF2B5EF4-FFF2-40B4-BE49-F238E27FC236}">
                <a16:creationId xmlns:a16="http://schemas.microsoft.com/office/drawing/2014/main" id="{703BC622-CD2F-8ABD-AFA2-3219D8BE99C0}"/>
              </a:ext>
            </a:extLst>
          </p:cNvPr>
          <p:cNvGraphicFramePr>
            <a:graphicFrameLocks noGrp="1"/>
          </p:cNvGraphicFramePr>
          <p:nvPr>
            <p:extLst>
              <p:ext uri="{D42A27DB-BD31-4B8C-83A1-F6EECF244321}">
                <p14:modId xmlns:p14="http://schemas.microsoft.com/office/powerpoint/2010/main" val="3719105376"/>
              </p:ext>
            </p:extLst>
          </p:nvPr>
        </p:nvGraphicFramePr>
        <p:xfrm>
          <a:off x="6051549" y="1500789"/>
          <a:ext cx="5035551" cy="4671411"/>
        </p:xfrm>
        <a:graphic>
          <a:graphicData uri="http://schemas.openxmlformats.org/drawingml/2006/table">
            <a:tbl>
              <a:tblPr firstRow="1" firstCol="1" bandRow="1">
                <a:tableStyleId>{93296810-A885-4BE3-A3E7-6D5BEEA58F35}</a:tableStyleId>
              </a:tblPr>
              <a:tblGrid>
                <a:gridCol w="5035551">
                  <a:extLst>
                    <a:ext uri="{9D8B030D-6E8A-4147-A177-3AD203B41FA5}">
                      <a16:colId xmlns:a16="http://schemas.microsoft.com/office/drawing/2014/main" val="3588330629"/>
                    </a:ext>
                  </a:extLst>
                </a:gridCol>
              </a:tblGrid>
              <a:tr h="445918">
                <a:tc>
                  <a:txBody>
                    <a:bodyPr/>
                    <a:lstStyle/>
                    <a:p>
                      <a:pPr marL="0" marR="0" algn="ctr">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Tên</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các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cuộc</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đấu</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tranh</a:t>
                      </a:r>
                      <a:endParaRPr lang="en-US" sz="2000" dirty="0">
                        <a:effectLst/>
                        <a:latin typeface="Cambria" panose="02040503050406030204" pitchFamily="18" charset="0"/>
                        <a:ea typeface="Cambria" panose="02040503050406030204" pitchFamily="18" charset="0"/>
                      </a:endParaRPr>
                    </a:p>
                  </a:txBody>
                  <a:tcPr marL="50800" marR="73025" marT="22860" marB="0"/>
                </a:tc>
                <a:extLst>
                  <a:ext uri="{0D108BD9-81ED-4DB2-BD59-A6C34878D82A}">
                    <a16:rowId xmlns:a16="http://schemas.microsoft.com/office/drawing/2014/main" val="3778306744"/>
                  </a:ext>
                </a:extLst>
              </a:tr>
              <a:tr h="445918">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Bà Triệu</a:t>
                      </a:r>
                    </a:p>
                  </a:txBody>
                  <a:tcPr marL="50800" marR="73025" marT="22860" marB="0"/>
                </a:tc>
                <a:extLst>
                  <a:ext uri="{0D108BD9-81ED-4DB2-BD59-A6C34878D82A}">
                    <a16:rowId xmlns:a16="http://schemas.microsoft.com/office/drawing/2014/main" val="2648177786"/>
                  </a:ext>
                </a:extLst>
              </a:tr>
              <a:tr h="674007">
                <a:tc>
                  <a:txBody>
                    <a:bodyPr/>
                    <a:lstStyle/>
                    <a:p>
                      <a:pPr marL="0" marR="0">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Khởi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nghĩa</a:t>
                      </a:r>
                      <a:r>
                        <a:rPr lang="en-US" sz="2000" dirty="0">
                          <a:effectLst/>
                          <a:latin typeface="Cambria" panose="02040503050406030204" pitchFamily="18" charset="0"/>
                          <a:ea typeface="Cambria" panose="02040503050406030204" pitchFamily="18" charset="0"/>
                        </a:rPr>
                        <a:t> Lý </a:t>
                      </a:r>
                      <a:r>
                        <a:rPr lang="en-US" sz="2000" dirty="0" err="1">
                          <a:effectLst/>
                          <a:latin typeface="Cambria" panose="02040503050406030204" pitchFamily="18" charset="0"/>
                          <a:ea typeface="Cambria" panose="02040503050406030204" pitchFamily="18" charset="0"/>
                        </a:rPr>
                        <a:t>Bí</a:t>
                      </a:r>
                      <a:r>
                        <a:rPr lang="en-US" sz="2000" dirty="0">
                          <a:effectLst/>
                          <a:latin typeface="Cambria" panose="02040503050406030204" pitchFamily="18" charset="0"/>
                          <a:ea typeface="Cambria" panose="02040503050406030204" pitchFamily="18" charset="0"/>
                        </a:rPr>
                        <a:t> – </a:t>
                      </a:r>
                      <a:r>
                        <a:rPr lang="en-US" sz="2000" dirty="0" err="1">
                          <a:effectLst/>
                          <a:latin typeface="Cambria" panose="02040503050406030204" pitchFamily="18" charset="0"/>
                          <a:ea typeface="Cambria" panose="02040503050406030204" pitchFamily="18" charset="0"/>
                        </a:rPr>
                        <a:t>Triệu</a:t>
                      </a:r>
                      <a:r>
                        <a:rPr lang="en-US" sz="2000" dirty="0">
                          <a:effectLst/>
                          <a:latin typeface="Cambria" panose="02040503050406030204" pitchFamily="18" charset="0"/>
                          <a:ea typeface="Cambria" panose="02040503050406030204" pitchFamily="18" charset="0"/>
                        </a:rPr>
                        <a:t> Quang </a:t>
                      </a:r>
                      <a:r>
                        <a:rPr lang="en-US" sz="2000" dirty="0" err="1">
                          <a:effectLst/>
                          <a:latin typeface="Cambria" panose="02040503050406030204" pitchFamily="18" charset="0"/>
                          <a:ea typeface="Cambria" panose="02040503050406030204" pitchFamily="18" charset="0"/>
                        </a:rPr>
                        <a:t>Phục</a:t>
                      </a:r>
                      <a:endParaRPr lang="en-US" sz="2000" dirty="0">
                        <a:effectLst/>
                        <a:latin typeface="Cambria" panose="02040503050406030204" pitchFamily="18" charset="0"/>
                        <a:ea typeface="Cambria" panose="02040503050406030204" pitchFamily="18" charset="0"/>
                      </a:endParaRPr>
                    </a:p>
                  </a:txBody>
                  <a:tcPr marL="50800" marR="73025" marT="22860" marB="0"/>
                </a:tc>
                <a:extLst>
                  <a:ext uri="{0D108BD9-81ED-4DB2-BD59-A6C34878D82A}">
                    <a16:rowId xmlns:a16="http://schemas.microsoft.com/office/drawing/2014/main" val="2690165856"/>
                  </a:ext>
                </a:extLst>
              </a:tr>
              <a:tr h="445918">
                <a:tc>
                  <a:txBody>
                    <a:bodyPr/>
                    <a:lstStyle/>
                    <a:p>
                      <a:pPr marL="0" marR="0">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Khởi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nghĩa</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Phùng</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Hưng</a:t>
                      </a:r>
                      <a:endParaRPr lang="en-US" sz="2000" dirty="0">
                        <a:effectLst/>
                        <a:latin typeface="Cambria" panose="02040503050406030204" pitchFamily="18" charset="0"/>
                        <a:ea typeface="Cambria" panose="02040503050406030204" pitchFamily="18" charset="0"/>
                      </a:endParaRPr>
                    </a:p>
                  </a:txBody>
                  <a:tcPr marL="50800" marR="73025" marT="22860" marB="0"/>
                </a:tc>
                <a:extLst>
                  <a:ext uri="{0D108BD9-81ED-4DB2-BD59-A6C34878D82A}">
                    <a16:rowId xmlns:a16="http://schemas.microsoft.com/office/drawing/2014/main" val="925254361"/>
                  </a:ext>
                </a:extLst>
              </a:tr>
              <a:tr h="445918">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Hai Bà Trưng</a:t>
                      </a:r>
                    </a:p>
                  </a:txBody>
                  <a:tcPr marL="50800" marR="73025" marT="22860" marB="0"/>
                </a:tc>
                <a:extLst>
                  <a:ext uri="{0D108BD9-81ED-4DB2-BD59-A6C34878D82A}">
                    <a16:rowId xmlns:a16="http://schemas.microsoft.com/office/drawing/2014/main" val="951743061"/>
                  </a:ext>
                </a:extLst>
              </a:tr>
              <a:tr h="883907">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Khúc Thừa Dụ</a:t>
                      </a:r>
                    </a:p>
                  </a:txBody>
                  <a:tcPr marL="50800" marR="73025" marT="22860" marB="0"/>
                </a:tc>
                <a:extLst>
                  <a:ext uri="{0D108BD9-81ED-4DB2-BD59-A6C34878D82A}">
                    <a16:rowId xmlns:a16="http://schemas.microsoft.com/office/drawing/2014/main" val="1909747823"/>
                  </a:ext>
                </a:extLst>
              </a:tr>
              <a:tr h="445918">
                <a:tc>
                  <a:txBody>
                    <a:bodyPr/>
                    <a:lstStyle/>
                    <a:p>
                      <a:pPr marL="0" marR="0">
                        <a:lnSpc>
                          <a:spcPct val="120000"/>
                        </a:lnSpc>
                        <a:spcBef>
                          <a:spcPts val="0"/>
                        </a:spcBef>
                        <a:spcAft>
                          <a:spcPts val="0"/>
                        </a:spcAft>
                      </a:pPr>
                      <a:r>
                        <a:rPr lang="en-US" sz="2000">
                          <a:effectLst/>
                          <a:latin typeface="Cambria" panose="02040503050406030204" pitchFamily="18" charset="0"/>
                          <a:ea typeface="Cambria" panose="02040503050406030204" pitchFamily="18" charset="0"/>
                        </a:rPr>
                        <a:t>Khởi nghĩa Ngô Quyền</a:t>
                      </a:r>
                    </a:p>
                  </a:txBody>
                  <a:tcPr marL="50800" marR="73025" marT="22860" marB="0"/>
                </a:tc>
                <a:extLst>
                  <a:ext uri="{0D108BD9-81ED-4DB2-BD59-A6C34878D82A}">
                    <a16:rowId xmlns:a16="http://schemas.microsoft.com/office/drawing/2014/main" val="3890320711"/>
                  </a:ext>
                </a:extLst>
              </a:tr>
              <a:tr h="883907">
                <a:tc>
                  <a:txBody>
                    <a:bodyPr/>
                    <a:lstStyle/>
                    <a:p>
                      <a:pPr marL="0" marR="0">
                        <a:lnSpc>
                          <a:spcPct val="120000"/>
                        </a:lnSpc>
                        <a:spcBef>
                          <a:spcPts val="0"/>
                        </a:spcBef>
                        <a:spcAft>
                          <a:spcPts val="0"/>
                        </a:spcAft>
                      </a:pPr>
                      <a:r>
                        <a:rPr lang="en-US" sz="2000" dirty="0" err="1">
                          <a:effectLst/>
                          <a:latin typeface="Cambria" panose="02040503050406030204" pitchFamily="18" charset="0"/>
                          <a:ea typeface="Cambria" panose="02040503050406030204" pitchFamily="18" charset="0"/>
                        </a:rPr>
                        <a:t>Khởi</a:t>
                      </a:r>
                      <a:r>
                        <a:rPr lang="en-US" sz="2000" dirty="0">
                          <a:effectLst/>
                          <a:latin typeface="Cambria" panose="02040503050406030204" pitchFamily="18" charset="0"/>
                          <a:ea typeface="Cambria" panose="02040503050406030204" pitchFamily="18" charset="0"/>
                        </a:rPr>
                        <a:t> </a:t>
                      </a:r>
                      <a:r>
                        <a:rPr lang="en-US" sz="2000" dirty="0" err="1">
                          <a:effectLst/>
                          <a:latin typeface="Cambria" panose="02040503050406030204" pitchFamily="18" charset="0"/>
                          <a:ea typeface="Cambria" panose="02040503050406030204" pitchFamily="18" charset="0"/>
                        </a:rPr>
                        <a:t>nghĩa</a:t>
                      </a:r>
                      <a:r>
                        <a:rPr lang="en-US" sz="2000" dirty="0">
                          <a:effectLst/>
                          <a:latin typeface="Cambria" panose="02040503050406030204" pitchFamily="18" charset="0"/>
                          <a:ea typeface="Cambria" panose="02040503050406030204" pitchFamily="18" charset="0"/>
                        </a:rPr>
                        <a:t> Mai </a:t>
                      </a:r>
                      <a:r>
                        <a:rPr lang="en-US" sz="2000" dirty="0" err="1">
                          <a:effectLst/>
                          <a:latin typeface="Cambria" panose="02040503050406030204" pitchFamily="18" charset="0"/>
                          <a:ea typeface="Cambria" panose="02040503050406030204" pitchFamily="18" charset="0"/>
                        </a:rPr>
                        <a:t>Thúc</a:t>
                      </a:r>
                      <a:r>
                        <a:rPr lang="en-US" sz="2000" dirty="0">
                          <a:effectLst/>
                          <a:latin typeface="Cambria" panose="02040503050406030204" pitchFamily="18" charset="0"/>
                          <a:ea typeface="Cambria" panose="02040503050406030204" pitchFamily="18" charset="0"/>
                        </a:rPr>
                        <a:t> Loan</a:t>
                      </a:r>
                    </a:p>
                  </a:txBody>
                  <a:tcPr marL="50800" marR="73025" marT="22860" marB="0"/>
                </a:tc>
                <a:extLst>
                  <a:ext uri="{0D108BD9-81ED-4DB2-BD59-A6C34878D82A}">
                    <a16:rowId xmlns:a16="http://schemas.microsoft.com/office/drawing/2014/main" val="3322669650"/>
                  </a:ext>
                </a:extLst>
              </a:tr>
            </a:tbl>
          </a:graphicData>
        </a:graphic>
      </p:graphicFrame>
      <p:cxnSp>
        <p:nvCxnSpPr>
          <p:cNvPr id="9" name="Straight Connector 8">
            <a:extLst>
              <a:ext uri="{FF2B5EF4-FFF2-40B4-BE49-F238E27FC236}">
                <a16:creationId xmlns:a16="http://schemas.microsoft.com/office/drawing/2014/main" id="{C6A910BB-7278-64B1-B4D3-9AE7D286FE7E}"/>
              </a:ext>
            </a:extLst>
          </p:cNvPr>
          <p:cNvCxnSpPr/>
          <p:nvPr/>
        </p:nvCxnSpPr>
        <p:spPr>
          <a:xfrm>
            <a:off x="3781425" y="2362200"/>
            <a:ext cx="2247900" cy="13430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46966B-5B41-EDB7-469B-BAE55D2E6D96}"/>
              </a:ext>
            </a:extLst>
          </p:cNvPr>
          <p:cNvCxnSpPr>
            <a:cxnSpLocks/>
          </p:cNvCxnSpPr>
          <p:nvPr/>
        </p:nvCxnSpPr>
        <p:spPr>
          <a:xfrm flipV="1">
            <a:off x="3790950" y="2114550"/>
            <a:ext cx="2247900" cy="7620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94596E-11CE-6673-3701-25EC5BD60B42}"/>
              </a:ext>
            </a:extLst>
          </p:cNvPr>
          <p:cNvCxnSpPr>
            <a:cxnSpLocks/>
          </p:cNvCxnSpPr>
          <p:nvPr/>
        </p:nvCxnSpPr>
        <p:spPr>
          <a:xfrm flipV="1">
            <a:off x="3752850" y="2743200"/>
            <a:ext cx="2314575"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4BAFDC-1694-DFD6-FBCC-C38319917B33}"/>
              </a:ext>
            </a:extLst>
          </p:cNvPr>
          <p:cNvCxnSpPr>
            <a:cxnSpLocks/>
          </p:cNvCxnSpPr>
          <p:nvPr/>
        </p:nvCxnSpPr>
        <p:spPr>
          <a:xfrm>
            <a:off x="3771900" y="4095750"/>
            <a:ext cx="2286000" cy="14954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860FB3-40D6-4940-7B56-F8B7042AEFF3}"/>
              </a:ext>
            </a:extLst>
          </p:cNvPr>
          <p:cNvCxnSpPr>
            <a:cxnSpLocks/>
          </p:cNvCxnSpPr>
          <p:nvPr/>
        </p:nvCxnSpPr>
        <p:spPr>
          <a:xfrm flipV="1">
            <a:off x="3762375" y="4343400"/>
            <a:ext cx="2286000" cy="8763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BED36F-018D-E421-4A5E-7157D0BF5F4D}"/>
              </a:ext>
            </a:extLst>
          </p:cNvPr>
          <p:cNvCxnSpPr>
            <a:cxnSpLocks/>
          </p:cNvCxnSpPr>
          <p:nvPr/>
        </p:nvCxnSpPr>
        <p:spPr>
          <a:xfrm flipV="1">
            <a:off x="3771900" y="5076825"/>
            <a:ext cx="2286000" cy="6953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37A2CF-2693-9CCC-1A5D-EF294A8EAAD5}"/>
              </a:ext>
            </a:extLst>
          </p:cNvPr>
          <p:cNvCxnSpPr>
            <a:cxnSpLocks/>
          </p:cNvCxnSpPr>
          <p:nvPr/>
        </p:nvCxnSpPr>
        <p:spPr>
          <a:xfrm flipV="1">
            <a:off x="3790950" y="3400425"/>
            <a:ext cx="2238375" cy="1181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4988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libri" panose="020F0502020204030204"/>
                <a:ea typeface="+mn-ea"/>
                <a:cs typeface="+mn-cs"/>
              </a:rPr>
              <a:t>Câu 10: Hãy nêu lý do Triều Lý dời đô từ Hoa Lư ra Đại La?</a:t>
            </a:r>
          </a:p>
        </p:txBody>
      </p:sp>
      <p:sp>
        <p:nvSpPr>
          <p:cNvPr id="20" name="b">
            <a:extLst>
              <a:ext uri="{FF2B5EF4-FFF2-40B4-BE49-F238E27FC236}">
                <a16:creationId xmlns:a16="http://schemas.microsoft.com/office/drawing/2014/main" id="{DA7581A8-3108-2D3D-1C19-FE2107BACD0F}"/>
              </a:ext>
            </a:extLst>
          </p:cNvPr>
          <p:cNvSpPr/>
          <p:nvPr/>
        </p:nvSpPr>
        <p:spPr>
          <a:xfrm>
            <a:off x="457200" y="3125709"/>
            <a:ext cx="11334750"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Về lí do dời đô: </a:t>
            </a:r>
            <a:r>
              <a:rPr kumimoji="0" lang="vi-VN" sz="3200" i="0" u="none" strike="noStrike" kern="1200" cap="none" spc="0" normalizeH="0" baseline="0" noProof="0" dirty="0">
                <a:ln>
                  <a:noFill/>
                </a:ln>
                <a:solidFill>
                  <a:srgbClr val="FF0000"/>
                </a:solidFill>
                <a:effectLst/>
                <a:uLnTx/>
                <a:uFillTx/>
                <a:latin typeface="Calibri" panose="020F0502020204030204"/>
                <a:ea typeface="+mn-ea"/>
                <a:cs typeface="+mn-cs"/>
              </a:rPr>
              <a:t>Đại La có vị thế thuận lợi cho sự phát triển lâu dài của đất nước: ở giữa khu vực trời đất, thế rồng cuộn hổ ngồi, chính giữa nam bắc đông tây, tiện nghi núi sông sau trước, đất rộng mà bằng phẳng, thế đất cao mà sáng sủa, dân cư không khổ thấp trũng tối tăm, muôn vật hết sức tươi tốt phồn thịnh .</a:t>
            </a:r>
            <a:endParaRPr kumimoji="0" lang="en-US" sz="320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586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Câu 11: Nêu ý nghĩa của chiến thắng</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 Bạch Đằng?</a:t>
            </a:r>
          </a:p>
        </p:txBody>
      </p:sp>
      <p:sp>
        <p:nvSpPr>
          <p:cNvPr id="20" name="b">
            <a:extLst>
              <a:ext uri="{FF2B5EF4-FFF2-40B4-BE49-F238E27FC236}">
                <a16:creationId xmlns:a16="http://schemas.microsoft.com/office/drawing/2014/main" id="{DA7581A8-3108-2D3D-1C19-FE2107BACD0F}"/>
              </a:ext>
            </a:extLst>
          </p:cNvPr>
          <p:cNvSpPr/>
          <p:nvPr/>
        </p:nvSpPr>
        <p:spPr>
          <a:xfrm>
            <a:off x="457200" y="3125709"/>
            <a:ext cx="11334750"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Ý nghĩa lịch sử to lớn của chiến thắng Bạch Đằng (1288) đã kết thúc hoàn toàn cuộc kháng chiến chống quân Mông – Nguyên của quân dân Đại Việt. Sự kiện này cũng chứng tỏ tài năng quân sự xuất sắc của Trần Quốc Tuấn .</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057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Plaque 14">
            <a:extLst>
              <a:ext uri="{FF2B5EF4-FFF2-40B4-BE49-F238E27FC236}">
                <a16:creationId xmlns:a16="http://schemas.microsoft.com/office/drawing/2014/main" id="{FD07A74B-6363-A07A-1002-07A4699723B9}"/>
              </a:ext>
            </a:extLst>
          </p:cNvPr>
          <p:cNvSpPr/>
          <p:nvPr/>
        </p:nvSpPr>
        <p:spPr>
          <a:xfrm>
            <a:off x="510073" y="539637"/>
            <a:ext cx="11171853" cy="1778000"/>
          </a:xfrm>
          <a:prstGeom prst="plaque">
            <a:avLst/>
          </a:prstGeom>
          <a:solidFill>
            <a:srgbClr val="E6FFCD"/>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libri" panose="020F0502020204030204"/>
                <a:ea typeface="+mn-ea"/>
                <a:cs typeface="+mn-cs"/>
              </a:rPr>
              <a:t>Câu 12: Kể một số sự kiện chính và một số nhân vật tiêu biểu trong cuộc khởi nghĩa Lam Sơn.</a:t>
            </a:r>
          </a:p>
        </p:txBody>
      </p:sp>
      <p:sp>
        <p:nvSpPr>
          <p:cNvPr id="20" name="b">
            <a:extLst>
              <a:ext uri="{FF2B5EF4-FFF2-40B4-BE49-F238E27FC236}">
                <a16:creationId xmlns:a16="http://schemas.microsoft.com/office/drawing/2014/main" id="{DA7581A8-3108-2D3D-1C19-FE2107BACD0F}"/>
              </a:ext>
            </a:extLst>
          </p:cNvPr>
          <p:cNvSpPr/>
          <p:nvPr/>
        </p:nvSpPr>
        <p:spPr>
          <a:xfrm>
            <a:off x="457200" y="3125709"/>
            <a:ext cx="11334750" cy="330366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43C7AF5-FFA6-370D-95FC-5B93B93E51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7819" y="3338830"/>
            <a:ext cx="8593455" cy="2552060"/>
          </a:xfrm>
          <a:prstGeom prst="rect">
            <a:avLst/>
          </a:prstGeom>
          <a:noFill/>
          <a:ln>
            <a:noFill/>
          </a:ln>
        </p:spPr>
      </p:pic>
    </p:spTree>
    <p:extLst>
      <p:ext uri="{BB962C8B-B14F-4D97-AF65-F5344CB8AC3E}">
        <p14:creationId xmlns:p14="http://schemas.microsoft.com/office/powerpoint/2010/main" val="633718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laque 27">
            <a:extLst>
              <a:ext uri="{FF2B5EF4-FFF2-40B4-BE49-F238E27FC236}">
                <a16:creationId xmlns:a16="http://schemas.microsoft.com/office/drawing/2014/main" id="{FD62DB9F-5EEB-6A95-E6D4-B6F564FF1F5F}"/>
              </a:ext>
            </a:extLst>
          </p:cNvPr>
          <p:cNvSpPr/>
          <p:nvPr/>
        </p:nvSpPr>
        <p:spPr>
          <a:xfrm>
            <a:off x="627089" y="1501931"/>
            <a:ext cx="10617200" cy="2935157"/>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descr="A yellow letters on a black background&#10;&#10;Description automatically generated">
            <a:extLst>
              <a:ext uri="{FF2B5EF4-FFF2-40B4-BE49-F238E27FC236}">
                <a16:creationId xmlns:a16="http://schemas.microsoft.com/office/drawing/2014/main" id="{15AFF5D1-366C-4B99-C707-70E2B555E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675" y="1438275"/>
            <a:ext cx="9753600" cy="3238500"/>
          </a:xfrm>
          <a:prstGeom prst="rect">
            <a:avLst/>
          </a:prstGeom>
        </p:spPr>
      </p:pic>
    </p:spTree>
    <p:extLst>
      <p:ext uri="{BB962C8B-B14F-4D97-AF65-F5344CB8AC3E}">
        <p14:creationId xmlns:p14="http://schemas.microsoft.com/office/powerpoint/2010/main" val="32567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9DB23-E3B0-971F-BD01-38E3F74DA18E}"/>
            </a:ext>
          </a:extLst>
        </p:cNvPr>
        <p:cNvGrpSpPr/>
        <p:nvPr/>
      </p:nvGrpSpPr>
      <p:grpSpPr>
        <a:xfrm>
          <a:off x="0" y="0"/>
          <a:ext cx="0" cy="0"/>
          <a:chOff x="0" y="0"/>
          <a:chExt cx="0" cy="0"/>
        </a:xfrm>
      </p:grpSpPr>
      <p:sp>
        <p:nvSpPr>
          <p:cNvPr id="4" name="Plaque 3">
            <a:extLst>
              <a:ext uri="{FF2B5EF4-FFF2-40B4-BE49-F238E27FC236}">
                <a16:creationId xmlns:a16="http://schemas.microsoft.com/office/drawing/2014/main" id="{BF0D37C3-EDF2-5A27-FC07-45843DE06DB6}"/>
              </a:ext>
            </a:extLst>
          </p:cNvPr>
          <p:cNvSpPr/>
          <p:nvPr/>
        </p:nvSpPr>
        <p:spPr>
          <a:xfrm>
            <a:off x="423320" y="473940"/>
            <a:ext cx="11078660" cy="1778000"/>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mn-ea"/>
                <a:cs typeface="+mn-cs"/>
              </a:rPr>
              <a:t>Hãy chọn và kể  lại câu chuyện về nhân vật lịch sử trong khởi nghĩa Lam Sơn.</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1" name="Picture 27">
            <a:extLst>
              <a:ext uri="{FF2B5EF4-FFF2-40B4-BE49-F238E27FC236}">
                <a16:creationId xmlns:a16="http://schemas.microsoft.com/office/drawing/2014/main" id="{20BF6D0B-F723-1694-C921-0C6103EDDCE4}"/>
              </a:ext>
            </a:extLst>
          </p:cNvPr>
          <p:cNvPicPr>
            <a:picLocks noChangeAspect="1"/>
          </p:cNvPicPr>
          <p:nvPr/>
        </p:nvPicPr>
        <p:blipFill>
          <a:blip r:embed="rId3"/>
          <a:srcRect/>
          <a:stretch>
            <a:fillRect/>
          </a:stretch>
        </p:blipFill>
        <p:spPr>
          <a:xfrm>
            <a:off x="8543925" y="2213647"/>
            <a:ext cx="3850160" cy="4167968"/>
          </a:xfrm>
          <a:prstGeom prst="rect">
            <a:avLst/>
          </a:prstGeom>
        </p:spPr>
      </p:pic>
    </p:spTree>
    <p:extLst>
      <p:ext uri="{BB962C8B-B14F-4D97-AF65-F5344CB8AC3E}">
        <p14:creationId xmlns:p14="http://schemas.microsoft.com/office/powerpoint/2010/main" val="3436277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77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7000">
                                          <p:cBhvr additive="base">
                                            <p:cTn id="7" dur="1000" fill="hold"/>
                                            <p:tgtEl>
                                              <p:spTgt spid="11"/>
                                            </p:tgtEl>
                                            <p:attrNameLst>
                                              <p:attrName>ppt_x</p:attrName>
                                            </p:attrNameLst>
                                          </p:cBhvr>
                                          <p:tavLst>
                                            <p:tav tm="0">
                                              <p:val>
                                                <p:strVal val="0-#ppt_w/2"/>
                                              </p:val>
                                            </p:tav>
                                            <p:tav tm="100000">
                                              <p:val>
                                                <p:strVal val="#ppt_x"/>
                                              </p:val>
                                            </p:tav>
                                          </p:tavLst>
                                        </p:anim>
                                        <p:anim calcmode="lin" valueType="num" p14:bounceEnd="77000">
                                          <p:cBhvr additive="base">
                                            <p:cTn id="8" dur="1000" fill="hold"/>
                                            <p:tgtEl>
                                              <p:spTgt spid="11"/>
                                            </p:tgtEl>
                                            <p:attrNameLst>
                                              <p:attrName>ppt_y</p:attrName>
                                            </p:attrNameLst>
                                          </p:cBhvr>
                                          <p:tavLst>
                                            <p:tav tm="0">
                                              <p:val>
                                                <p:strVal val="#ppt_y"/>
                                              </p:val>
                                            </p:tav>
                                            <p:tav tm="100000">
                                              <p:val>
                                                <p:strVal val="#ppt_y"/>
                                              </p:val>
                                            </p:tav>
                                          </p:tavLst>
                                        </p:anim>
                                      </p:childTnLst>
                                      <p:subTnLst>
                                        <p:audio>
                                          <p:cMediaNode vol="25000">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subTnLst>
                                        <p:audio>
                                          <p:cMediaNode vol="25000">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6"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4131F4E-E1B9-055C-2B1C-BFDF52C9F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30" b="7630"/>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7">
            <a:extLst>
              <a:ext uri="{FF2B5EF4-FFF2-40B4-BE49-F238E27FC236}">
                <a16:creationId xmlns:a16="http://schemas.microsoft.com/office/drawing/2014/main" id="{E3F43468-6878-0997-46CC-8725BCAC6F8C}"/>
              </a:ext>
            </a:extLst>
          </p:cNvPr>
          <p:cNvSpPr/>
          <p:nvPr/>
        </p:nvSpPr>
        <p:spPr>
          <a:xfrm>
            <a:off x="228600" y="409575"/>
            <a:ext cx="11499770" cy="5955147"/>
          </a:xfrm>
          <a:custGeom>
            <a:avLst/>
            <a:gdLst>
              <a:gd name="connsiteX0" fmla="*/ 0 w 11499770"/>
              <a:gd name="connsiteY0" fmla="*/ 592120 h 5955147"/>
              <a:gd name="connsiteX1" fmla="*/ 592120 w 11499770"/>
              <a:gd name="connsiteY1" fmla="*/ 0 h 5955147"/>
              <a:gd name="connsiteX2" fmla="*/ 10907650 w 11499770"/>
              <a:gd name="connsiteY2" fmla="*/ 0 h 5955147"/>
              <a:gd name="connsiteX3" fmla="*/ 11499770 w 11499770"/>
              <a:gd name="connsiteY3" fmla="*/ 592120 h 5955147"/>
              <a:gd name="connsiteX4" fmla="*/ 11499770 w 11499770"/>
              <a:gd name="connsiteY4" fmla="*/ 5363027 h 5955147"/>
              <a:gd name="connsiteX5" fmla="*/ 10907650 w 11499770"/>
              <a:gd name="connsiteY5" fmla="*/ 5955147 h 5955147"/>
              <a:gd name="connsiteX6" fmla="*/ 592120 w 11499770"/>
              <a:gd name="connsiteY6" fmla="*/ 5955147 h 5955147"/>
              <a:gd name="connsiteX7" fmla="*/ 0 w 11499770"/>
              <a:gd name="connsiteY7" fmla="*/ 5363027 h 5955147"/>
              <a:gd name="connsiteX8" fmla="*/ 0 w 11499770"/>
              <a:gd name="connsiteY8" fmla="*/ 592120 h 59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770" h="5955147" fill="none" extrusionOk="0">
                <a:moveTo>
                  <a:pt x="0" y="592120"/>
                </a:moveTo>
                <a:cubicBezTo>
                  <a:pt x="-48189" y="257307"/>
                  <a:pt x="301894" y="30090"/>
                  <a:pt x="592120" y="0"/>
                </a:cubicBezTo>
                <a:cubicBezTo>
                  <a:pt x="3450109" y="130954"/>
                  <a:pt x="5774023" y="43574"/>
                  <a:pt x="10907650" y="0"/>
                </a:cubicBezTo>
                <a:cubicBezTo>
                  <a:pt x="11257774" y="35590"/>
                  <a:pt x="11535098" y="308375"/>
                  <a:pt x="11499770" y="592120"/>
                </a:cubicBezTo>
                <a:cubicBezTo>
                  <a:pt x="11349331" y="1980870"/>
                  <a:pt x="11585649" y="3777159"/>
                  <a:pt x="11499770" y="5363027"/>
                </a:cubicBezTo>
                <a:cubicBezTo>
                  <a:pt x="11466859" y="5695450"/>
                  <a:pt x="11218433" y="5943944"/>
                  <a:pt x="10907650" y="5955147"/>
                </a:cubicBezTo>
                <a:cubicBezTo>
                  <a:pt x="6088998" y="6110344"/>
                  <a:pt x="4402437" y="6118167"/>
                  <a:pt x="592120" y="5955147"/>
                </a:cubicBezTo>
                <a:cubicBezTo>
                  <a:pt x="265703" y="5947003"/>
                  <a:pt x="-41549" y="5714307"/>
                  <a:pt x="0" y="5363027"/>
                </a:cubicBezTo>
                <a:cubicBezTo>
                  <a:pt x="64656" y="2997044"/>
                  <a:pt x="-17807" y="1082459"/>
                  <a:pt x="0" y="592120"/>
                </a:cubicBezTo>
                <a:close/>
              </a:path>
              <a:path w="11499770" h="5955147" stroke="0" extrusionOk="0">
                <a:moveTo>
                  <a:pt x="0" y="592120"/>
                </a:moveTo>
                <a:cubicBezTo>
                  <a:pt x="-8365" y="259941"/>
                  <a:pt x="245557" y="7335"/>
                  <a:pt x="592120" y="0"/>
                </a:cubicBezTo>
                <a:cubicBezTo>
                  <a:pt x="2963582" y="132882"/>
                  <a:pt x="8798353" y="-84951"/>
                  <a:pt x="10907650" y="0"/>
                </a:cubicBezTo>
                <a:cubicBezTo>
                  <a:pt x="11200981" y="32898"/>
                  <a:pt x="11497906" y="275406"/>
                  <a:pt x="11499770" y="592120"/>
                </a:cubicBezTo>
                <a:cubicBezTo>
                  <a:pt x="11519957" y="1662634"/>
                  <a:pt x="11652250" y="4420651"/>
                  <a:pt x="11499770" y="5363027"/>
                </a:cubicBezTo>
                <a:cubicBezTo>
                  <a:pt x="11541445" y="5694990"/>
                  <a:pt x="11259563" y="5903914"/>
                  <a:pt x="10907650" y="5955147"/>
                </a:cubicBezTo>
                <a:cubicBezTo>
                  <a:pt x="6980158" y="6042786"/>
                  <a:pt x="4576402" y="5882468"/>
                  <a:pt x="592120" y="5955147"/>
                </a:cubicBezTo>
                <a:cubicBezTo>
                  <a:pt x="264587" y="5950245"/>
                  <a:pt x="-11399" y="5705887"/>
                  <a:pt x="0" y="5363027"/>
                </a:cubicBezTo>
                <a:cubicBezTo>
                  <a:pt x="-38581" y="4072521"/>
                  <a:pt x="63341" y="1990943"/>
                  <a:pt x="0" y="592120"/>
                </a:cubicBezTo>
                <a:close/>
              </a:path>
            </a:pathLst>
          </a:custGeom>
          <a:solidFill>
            <a:schemeClr val="bg1">
              <a:alpha val="88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DC70C85C-9581-6032-D610-79A139276EF6}"/>
              </a:ext>
            </a:extLst>
          </p:cNvPr>
          <p:cNvPicPr>
            <a:picLocks noChangeAspect="1"/>
          </p:cNvPicPr>
          <p:nvPr/>
        </p:nvPicPr>
        <p:blipFill>
          <a:blip r:embed="rId3"/>
          <a:stretch>
            <a:fillRect/>
          </a:stretch>
        </p:blipFill>
        <p:spPr>
          <a:xfrm>
            <a:off x="1776572" y="523875"/>
            <a:ext cx="8535140" cy="1383912"/>
          </a:xfrm>
          <a:prstGeom prst="rect">
            <a:avLst/>
          </a:prstGeom>
        </p:spPr>
      </p:pic>
      <p:sp>
        <p:nvSpPr>
          <p:cNvPr id="4" name="圆角矩形 17">
            <a:extLst>
              <a:ext uri="{FF2B5EF4-FFF2-40B4-BE49-F238E27FC236}">
                <a16:creationId xmlns:a16="http://schemas.microsoft.com/office/drawing/2014/main" id="{2B1F37D2-C02A-A1F8-04FD-A14ECB03BC90}"/>
              </a:ext>
            </a:extLst>
          </p:cNvPr>
          <p:cNvSpPr/>
          <p:nvPr/>
        </p:nvSpPr>
        <p:spPr>
          <a:xfrm>
            <a:off x="1466850" y="2006928"/>
            <a:ext cx="9368367" cy="2469822"/>
          </a:xfrm>
          <a:prstGeom prst="roundRect">
            <a:avLst/>
          </a:prstGeom>
          <a:solidFill>
            <a:schemeClr val="accent5">
              <a:lumMod val="20000"/>
              <a:lumOff val="80000"/>
            </a:schemeClr>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defRPr/>
            </a:pPr>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Củng cố được kiến thức về: Đất nước và con người Việt Nam; Những quốc gia đầu tiên trên lãnh thổ Việt Nam; Xây dựng và bảo vệ đất nước Việt nam.</a:t>
            </a:r>
          </a:p>
        </p:txBody>
      </p:sp>
    </p:spTree>
    <p:extLst>
      <p:ext uri="{BB962C8B-B14F-4D97-AF65-F5344CB8AC3E}">
        <p14:creationId xmlns:p14="http://schemas.microsoft.com/office/powerpoint/2010/main" val="24718218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4131F4E-E1B9-055C-2B1C-BFDF52C9F0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30" b="7630"/>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7">
            <a:extLst>
              <a:ext uri="{FF2B5EF4-FFF2-40B4-BE49-F238E27FC236}">
                <a16:creationId xmlns:a16="http://schemas.microsoft.com/office/drawing/2014/main" id="{E3F43468-6878-0997-46CC-8725BCAC6F8C}"/>
              </a:ext>
            </a:extLst>
          </p:cNvPr>
          <p:cNvSpPr/>
          <p:nvPr/>
        </p:nvSpPr>
        <p:spPr>
          <a:xfrm>
            <a:off x="228600" y="409575"/>
            <a:ext cx="11499770" cy="5955147"/>
          </a:xfrm>
          <a:custGeom>
            <a:avLst/>
            <a:gdLst>
              <a:gd name="connsiteX0" fmla="*/ 0 w 11499770"/>
              <a:gd name="connsiteY0" fmla="*/ 592120 h 5955147"/>
              <a:gd name="connsiteX1" fmla="*/ 592120 w 11499770"/>
              <a:gd name="connsiteY1" fmla="*/ 0 h 5955147"/>
              <a:gd name="connsiteX2" fmla="*/ 10907650 w 11499770"/>
              <a:gd name="connsiteY2" fmla="*/ 0 h 5955147"/>
              <a:gd name="connsiteX3" fmla="*/ 11499770 w 11499770"/>
              <a:gd name="connsiteY3" fmla="*/ 592120 h 5955147"/>
              <a:gd name="connsiteX4" fmla="*/ 11499770 w 11499770"/>
              <a:gd name="connsiteY4" fmla="*/ 5363027 h 5955147"/>
              <a:gd name="connsiteX5" fmla="*/ 10907650 w 11499770"/>
              <a:gd name="connsiteY5" fmla="*/ 5955147 h 5955147"/>
              <a:gd name="connsiteX6" fmla="*/ 592120 w 11499770"/>
              <a:gd name="connsiteY6" fmla="*/ 5955147 h 5955147"/>
              <a:gd name="connsiteX7" fmla="*/ 0 w 11499770"/>
              <a:gd name="connsiteY7" fmla="*/ 5363027 h 5955147"/>
              <a:gd name="connsiteX8" fmla="*/ 0 w 11499770"/>
              <a:gd name="connsiteY8" fmla="*/ 592120 h 595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9770" h="5955147" fill="none" extrusionOk="0">
                <a:moveTo>
                  <a:pt x="0" y="592120"/>
                </a:moveTo>
                <a:cubicBezTo>
                  <a:pt x="-48189" y="257307"/>
                  <a:pt x="301894" y="30090"/>
                  <a:pt x="592120" y="0"/>
                </a:cubicBezTo>
                <a:cubicBezTo>
                  <a:pt x="3450109" y="130954"/>
                  <a:pt x="5774023" y="43574"/>
                  <a:pt x="10907650" y="0"/>
                </a:cubicBezTo>
                <a:cubicBezTo>
                  <a:pt x="11257774" y="35590"/>
                  <a:pt x="11535098" y="308375"/>
                  <a:pt x="11499770" y="592120"/>
                </a:cubicBezTo>
                <a:cubicBezTo>
                  <a:pt x="11349331" y="1980870"/>
                  <a:pt x="11585649" y="3777159"/>
                  <a:pt x="11499770" y="5363027"/>
                </a:cubicBezTo>
                <a:cubicBezTo>
                  <a:pt x="11466859" y="5695450"/>
                  <a:pt x="11218433" y="5943944"/>
                  <a:pt x="10907650" y="5955147"/>
                </a:cubicBezTo>
                <a:cubicBezTo>
                  <a:pt x="6088998" y="6110344"/>
                  <a:pt x="4402437" y="6118167"/>
                  <a:pt x="592120" y="5955147"/>
                </a:cubicBezTo>
                <a:cubicBezTo>
                  <a:pt x="265703" y="5947003"/>
                  <a:pt x="-41549" y="5714307"/>
                  <a:pt x="0" y="5363027"/>
                </a:cubicBezTo>
                <a:cubicBezTo>
                  <a:pt x="64656" y="2997044"/>
                  <a:pt x="-17807" y="1082459"/>
                  <a:pt x="0" y="592120"/>
                </a:cubicBezTo>
                <a:close/>
              </a:path>
              <a:path w="11499770" h="5955147" stroke="0" extrusionOk="0">
                <a:moveTo>
                  <a:pt x="0" y="592120"/>
                </a:moveTo>
                <a:cubicBezTo>
                  <a:pt x="-8365" y="259941"/>
                  <a:pt x="245557" y="7335"/>
                  <a:pt x="592120" y="0"/>
                </a:cubicBezTo>
                <a:cubicBezTo>
                  <a:pt x="2963582" y="132882"/>
                  <a:pt x="8798353" y="-84951"/>
                  <a:pt x="10907650" y="0"/>
                </a:cubicBezTo>
                <a:cubicBezTo>
                  <a:pt x="11200981" y="32898"/>
                  <a:pt x="11497906" y="275406"/>
                  <a:pt x="11499770" y="592120"/>
                </a:cubicBezTo>
                <a:cubicBezTo>
                  <a:pt x="11519957" y="1662634"/>
                  <a:pt x="11652250" y="4420651"/>
                  <a:pt x="11499770" y="5363027"/>
                </a:cubicBezTo>
                <a:cubicBezTo>
                  <a:pt x="11541445" y="5694990"/>
                  <a:pt x="11259563" y="5903914"/>
                  <a:pt x="10907650" y="5955147"/>
                </a:cubicBezTo>
                <a:cubicBezTo>
                  <a:pt x="6980158" y="6042786"/>
                  <a:pt x="4576402" y="5882468"/>
                  <a:pt x="592120" y="5955147"/>
                </a:cubicBezTo>
                <a:cubicBezTo>
                  <a:pt x="264587" y="5950245"/>
                  <a:pt x="-11399" y="5705887"/>
                  <a:pt x="0" y="5363027"/>
                </a:cubicBezTo>
                <a:cubicBezTo>
                  <a:pt x="-38581" y="4072521"/>
                  <a:pt x="63341" y="1990943"/>
                  <a:pt x="0" y="592120"/>
                </a:cubicBezTo>
                <a:close/>
              </a:path>
            </a:pathLst>
          </a:custGeom>
          <a:solidFill>
            <a:schemeClr val="bg1">
              <a:alpha val="88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B2A7A9B8-2DA9-81A2-EAA1-BEC47C1373D2}"/>
              </a:ext>
            </a:extLst>
          </p:cNvPr>
          <p:cNvSpPr txBox="1"/>
          <p:nvPr/>
        </p:nvSpPr>
        <p:spPr>
          <a:xfrm>
            <a:off x="590550" y="800100"/>
            <a:ext cx="10706100" cy="5322996"/>
          </a:xfrm>
          <a:prstGeom prst="rect">
            <a:avLst/>
          </a:prstGeom>
          <a:noFill/>
        </p:spPr>
        <p:txBody>
          <a:bodyPr wrap="square" rtlCol="0">
            <a:spAutoFit/>
          </a:bodyPr>
          <a:lstStyle/>
          <a:p>
            <a:pPr marL="0" marR="0" algn="just">
              <a:lnSpc>
                <a:spcPct val="120000"/>
              </a:lnSpc>
              <a:spcBef>
                <a:spcPts val="0"/>
              </a:spcBef>
              <a:spcAft>
                <a:spcPts val="0"/>
              </a:spcAft>
            </a:pPr>
            <a:r>
              <a:rPr lang="nl-NL" sz="1900" kern="100" dirty="0">
                <a:solidFill>
                  <a:srgbClr val="181717"/>
                </a:solidFill>
                <a:effectLst/>
                <a:latin typeface="Cambria" panose="02040503050406030204" pitchFamily="18" charset="0"/>
                <a:ea typeface="Cambria" panose="02040503050406030204" pitchFamily="18" charset="0"/>
              </a:rPr>
              <a:t>    Nguyễn Trãi quê ở Chí Linh (Hải Dương) . Sau khi đất nước bị nhà Minh đô hộ, Nguyễn Trãi tham gia khởi nghĩa Lam Sơn . Ông đã dâng lên Lê Lợi cuốn </a:t>
            </a:r>
            <a:r>
              <a:rPr lang="nl-NL" sz="1900" i="1" kern="100" dirty="0">
                <a:solidFill>
                  <a:srgbClr val="181717"/>
                </a:solidFill>
                <a:effectLst/>
                <a:latin typeface="Cambria" panose="02040503050406030204" pitchFamily="18" charset="0"/>
                <a:ea typeface="Cambria" panose="02040503050406030204" pitchFamily="18" charset="0"/>
              </a:rPr>
              <a:t>Bình Ngô sách</a:t>
            </a:r>
            <a:r>
              <a:rPr lang="nl-NL" sz="1900" kern="100" dirty="0">
                <a:solidFill>
                  <a:srgbClr val="181717"/>
                </a:solidFill>
                <a:effectLst/>
                <a:latin typeface="Cambria" panose="02040503050406030204" pitchFamily="18" charset="0"/>
                <a:ea typeface="Cambria" panose="02040503050406030204" pitchFamily="18" charset="0"/>
              </a:rPr>
              <a:t> đề ra kế sách đánh giặc Minh, chú trọng “đánh vào lòng người” để giành chiến thắng. Trong suốt thời gian khởi nghĩa, ông đã viết hàng chục bức thư gửi đi các thành để dụ hàng tướng lĩnh nhà Minh . Kết quả, tại nhiều thành, nghĩa quân không đánh mà địch tự đầu hàng như: Nghệ An, Tân Bình, Thuận Hoá, Tam Giang, Thị Cầu,… </a:t>
            </a:r>
            <a:r>
              <a:rPr lang="en-US" sz="1900" kern="100" dirty="0" err="1">
                <a:solidFill>
                  <a:srgbClr val="181717"/>
                </a:solidFill>
                <a:effectLst/>
                <a:latin typeface="Cambria" panose="02040503050406030204" pitchFamily="18" charset="0"/>
                <a:ea typeface="Cambria" panose="02040503050406030204" pitchFamily="18" charset="0"/>
              </a:rPr>
              <a:t>Tại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thành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Đông</a:t>
            </a:r>
            <a:r>
              <a:rPr lang="en-US" sz="1900" kern="100" dirty="0">
                <a:solidFill>
                  <a:srgbClr val="181717"/>
                </a:solidFill>
                <a:effectLst/>
                <a:latin typeface="Cambria" panose="02040503050406030204" pitchFamily="18" charset="0"/>
                <a:ea typeface="Cambria" panose="02040503050406030204" pitchFamily="18" charset="0"/>
              </a:rPr>
              <a:t> Quan, </a:t>
            </a:r>
            <a:r>
              <a:rPr lang="en-US" sz="1900" kern="100" dirty="0" err="1">
                <a:solidFill>
                  <a:srgbClr val="181717"/>
                </a:solidFill>
                <a:effectLst/>
                <a:latin typeface="Cambria" panose="02040503050406030204" pitchFamily="18" charset="0"/>
                <a:ea typeface="Cambria" panose="02040503050406030204" pitchFamily="18" charset="0"/>
              </a:rPr>
              <a:t>với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chủ</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trương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quyết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nghị</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hoà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quan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hai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nước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đều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nghỉ</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đã</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thay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mặt</a:t>
            </a:r>
            <a:r>
              <a:rPr lang="en-US" sz="1900" kern="100" dirty="0">
                <a:solidFill>
                  <a:srgbClr val="181717"/>
                </a:solidFill>
                <a:effectLst/>
                <a:latin typeface="Cambria" panose="02040503050406030204" pitchFamily="18" charset="0"/>
                <a:ea typeface="Cambria" panose="02040503050406030204" pitchFamily="18" charset="0"/>
              </a:rPr>
              <a:t> Lê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viết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bảy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bức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thư</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gửi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Vương</a:t>
            </a:r>
            <a:r>
              <a:rPr lang="en-US" sz="1900" kern="100" dirty="0">
                <a:solidFill>
                  <a:srgbClr val="181717"/>
                </a:solidFill>
                <a:effectLst/>
                <a:latin typeface="Cambria" panose="02040503050406030204" pitchFamily="18" charset="0"/>
                <a:ea typeface="Cambria" panose="02040503050406030204" pitchFamily="18" charset="0"/>
              </a:rPr>
              <a:t> Thông, </a:t>
            </a:r>
            <a:r>
              <a:rPr lang="en-US" sz="1900" kern="100" dirty="0" err="1">
                <a:solidFill>
                  <a:srgbClr val="181717"/>
                </a:solidFill>
                <a:effectLst/>
                <a:latin typeface="Cambria" panose="02040503050406030204" pitchFamily="18" charset="0"/>
                <a:ea typeface="Cambria" panose="02040503050406030204" pitchFamily="18" charset="0"/>
              </a:rPr>
              <a:t>thậm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chí</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sẵn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sàng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vào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thành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trao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đổi</a:t>
            </a:r>
            <a:r>
              <a:rPr lang="en-US" sz="1900" kern="100" dirty="0">
                <a:solidFill>
                  <a:srgbClr val="181717"/>
                </a:solidFill>
                <a:effectLst/>
                <a:latin typeface="Cambria" panose="02040503050406030204" pitchFamily="18" charset="0"/>
                <a:ea typeface="Cambria" panose="02040503050406030204" pitchFamily="18" charset="0"/>
              </a:rPr>
              <a:t> “con tin” . </a:t>
            </a:r>
            <a:r>
              <a:rPr lang="en-US" sz="1900" kern="100" dirty="0" err="1">
                <a:solidFill>
                  <a:srgbClr val="181717"/>
                </a:solidFill>
                <a:effectLst/>
                <a:latin typeface="Cambria" panose="02040503050406030204" pitchFamily="18" charset="0"/>
                <a:ea typeface="Cambria" panose="02040503050406030204" pitchFamily="18" charset="0"/>
              </a:rPr>
              <a:t>Cuối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cùng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Vương</a:t>
            </a:r>
            <a:r>
              <a:rPr lang="en-US" sz="1900" kern="100" dirty="0">
                <a:solidFill>
                  <a:srgbClr val="181717"/>
                </a:solidFill>
                <a:effectLst/>
                <a:latin typeface="Cambria" panose="02040503050406030204" pitchFamily="18" charset="0"/>
                <a:ea typeface="Cambria" panose="02040503050406030204" pitchFamily="18" charset="0"/>
              </a:rPr>
              <a:t> Thông </a:t>
            </a:r>
            <a:r>
              <a:rPr lang="en-US" sz="1900" kern="100" dirty="0" err="1">
                <a:solidFill>
                  <a:srgbClr val="181717"/>
                </a:solidFill>
                <a:effectLst/>
                <a:latin typeface="Cambria" panose="02040503050406030204" pitchFamily="18" charset="0"/>
                <a:ea typeface="Cambria" panose="02040503050406030204" pitchFamily="18" charset="0"/>
              </a:rPr>
              <a:t>phải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đầu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hàng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rút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quân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về</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nước</a:t>
            </a:r>
            <a:r>
              <a:rPr lang="en-US" sz="1900" kern="100" dirty="0">
                <a:solidFill>
                  <a:srgbClr val="181717"/>
                </a:solidFill>
                <a:effectLst/>
                <a:latin typeface="Cambria" panose="02040503050406030204" pitchFamily="18" charset="0"/>
                <a:ea typeface="Cambria" panose="02040503050406030204" pitchFamily="18" charset="0"/>
              </a:rPr>
              <a:t> .</a:t>
            </a:r>
            <a:endParaRPr lang="en-US" sz="19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1900" kern="100" dirty="0">
                <a:solidFill>
                  <a:srgbClr val="181717"/>
                </a:solidFill>
                <a:effectLst/>
                <a:latin typeface="Cambria" panose="02040503050406030204" pitchFamily="18" charset="0"/>
                <a:ea typeface="Cambria" panose="02040503050406030204" pitchFamily="18" charset="0"/>
              </a:rPr>
              <a:t>     Sau </a:t>
            </a:r>
            <a:r>
              <a:rPr lang="en-US" sz="1900" kern="100" dirty="0" err="1">
                <a:solidFill>
                  <a:srgbClr val="181717"/>
                </a:solidFill>
                <a:effectLst/>
                <a:latin typeface="Cambria" panose="02040503050406030204" pitchFamily="18" charset="0"/>
                <a:ea typeface="Cambria" panose="02040503050406030204" pitchFamily="18" charset="0"/>
              </a:rPr>
              <a:t>thắng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thay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mặt</a:t>
            </a:r>
            <a:r>
              <a:rPr lang="en-US" sz="1900" kern="100" dirty="0">
                <a:solidFill>
                  <a:srgbClr val="181717"/>
                </a:solidFill>
                <a:effectLst/>
                <a:latin typeface="Cambria" panose="02040503050406030204" pitchFamily="18" charset="0"/>
                <a:ea typeface="Cambria" panose="02040503050406030204" pitchFamily="18" charset="0"/>
              </a:rPr>
              <a:t> Lê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viết</a:t>
            </a:r>
            <a:r>
              <a:rPr lang="en-US" sz="1900" kern="100" dirty="0">
                <a:solidFill>
                  <a:srgbClr val="181717"/>
                </a:solidFill>
                <a:effectLst/>
                <a:latin typeface="Cambria" panose="02040503050406030204" pitchFamily="18" charset="0"/>
                <a:ea typeface="Cambria" panose="02040503050406030204" pitchFamily="18" charset="0"/>
              </a:rPr>
              <a:t> </a:t>
            </a:r>
            <a:r>
              <a:rPr lang="en-US" sz="1900" i="1" kern="100" dirty="0">
                <a:solidFill>
                  <a:srgbClr val="181717"/>
                </a:solidFill>
                <a:effectLst/>
                <a:latin typeface="Cambria" panose="02040503050406030204" pitchFamily="18" charset="0"/>
                <a:ea typeface="Cambria" panose="02040503050406030204" pitchFamily="18" charset="0"/>
              </a:rPr>
              <a:t>Bình Ngô </a:t>
            </a:r>
            <a:r>
              <a:rPr lang="en-US" sz="1900" i="1" kern="100" dirty="0" err="1">
                <a:solidFill>
                  <a:srgbClr val="181717"/>
                </a:solidFill>
                <a:effectLst/>
                <a:latin typeface="Cambria" panose="02040503050406030204" pitchFamily="18" charset="0"/>
                <a:ea typeface="Cambria" panose="02040503050406030204" pitchFamily="18" charset="0"/>
              </a:rPr>
              <a:t>đại</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i="1" kern="100" dirty="0" err="1">
                <a:solidFill>
                  <a:srgbClr val="181717"/>
                </a:solidFill>
                <a:effectLst/>
                <a:latin typeface="Cambria" panose="02040503050406030204" pitchFamily="18" charset="0"/>
                <a:ea typeface="Cambria" panose="02040503050406030204" pitchFamily="18" charset="0"/>
              </a:rPr>
              <a:t>cáo</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tuyên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bố</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về</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thắng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cuộc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khởi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nghĩa</a:t>
            </a:r>
            <a:r>
              <a:rPr lang="en-US" sz="1900" kern="100" dirty="0">
                <a:solidFill>
                  <a:srgbClr val="181717"/>
                </a:solidFill>
                <a:effectLst/>
                <a:latin typeface="Cambria" panose="02040503050406030204" pitchFamily="18" charset="0"/>
                <a:ea typeface="Cambria" panose="02040503050406030204" pitchFamily="18" charset="0"/>
              </a:rPr>
              <a:t> Lam </a:t>
            </a:r>
            <a:r>
              <a:rPr lang="en-US" sz="1900" kern="100" dirty="0" err="1">
                <a:solidFill>
                  <a:srgbClr val="181717"/>
                </a:solidFill>
                <a:effectLst/>
                <a:latin typeface="Cambria" panose="02040503050406030204" pitchFamily="18" charset="0"/>
                <a:ea typeface="Cambria" panose="02040503050406030204" pitchFamily="18" charset="0"/>
              </a:rPr>
              <a:t>Sơn</a:t>
            </a:r>
            <a:r>
              <a:rPr lang="en-US" sz="1900" kern="100" dirty="0">
                <a:solidFill>
                  <a:srgbClr val="181717"/>
                </a:solidFill>
                <a:effectLst/>
                <a:latin typeface="Cambria" panose="02040503050406030204" pitchFamily="18" charset="0"/>
                <a:ea typeface="Cambria" panose="02040503050406030204" pitchFamily="18" charset="0"/>
              </a:rPr>
              <a:t>. </a:t>
            </a:r>
            <a:r>
              <a:rPr lang="en-US" sz="1900" i="1" kern="100" dirty="0">
                <a:solidFill>
                  <a:srgbClr val="181717"/>
                </a:solidFill>
                <a:effectLst/>
                <a:latin typeface="Cambria" panose="02040503050406030204" pitchFamily="18" charset="0"/>
                <a:ea typeface="Cambria" panose="02040503050406030204" pitchFamily="18" charset="0"/>
              </a:rPr>
              <a:t>Bình Ngô </a:t>
            </a:r>
            <a:r>
              <a:rPr lang="en-US" sz="1900" i="1" kern="100" dirty="0" err="1">
                <a:solidFill>
                  <a:srgbClr val="181717"/>
                </a:solidFill>
                <a:effectLst/>
                <a:latin typeface="Cambria" panose="02040503050406030204" pitchFamily="18" charset="0"/>
                <a:ea typeface="Cambria" panose="02040503050406030204" pitchFamily="18" charset="0"/>
              </a:rPr>
              <a:t>đại</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i="1" kern="100" dirty="0" err="1">
                <a:solidFill>
                  <a:srgbClr val="181717"/>
                </a:solidFill>
                <a:effectLst/>
                <a:latin typeface="Cambria" panose="02040503050406030204" pitchFamily="18" charset="0"/>
                <a:ea typeface="Cambria" panose="02040503050406030204" pitchFamily="18" charset="0"/>
              </a:rPr>
              <a:t>cáo</a:t>
            </a:r>
            <a:r>
              <a:rPr lang="en-US" sz="1900" i="1"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được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xem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bản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tuyên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ngôn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độc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lập</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thứ</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hai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dân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tộc</a:t>
            </a:r>
            <a:r>
              <a:rPr lang="en-US" sz="1900" kern="100" dirty="0">
                <a:solidFill>
                  <a:srgbClr val="181717"/>
                </a:solidFill>
                <a:effectLst/>
                <a:latin typeface="Cambria" panose="02040503050406030204" pitchFamily="18" charset="0"/>
                <a:ea typeface="Cambria" panose="02040503050406030204" pitchFamily="18" charset="0"/>
              </a:rPr>
              <a:t> .</a:t>
            </a:r>
            <a:endParaRPr lang="en-US" sz="19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còn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một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hoá</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kiệt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xuất</a:t>
            </a:r>
            <a:r>
              <a:rPr lang="en-US" sz="1900" kern="100" dirty="0">
                <a:solidFill>
                  <a:srgbClr val="181717"/>
                </a:solidFill>
                <a:effectLst/>
                <a:latin typeface="Cambria" panose="02040503050406030204" pitchFamily="18" charset="0"/>
                <a:ea typeface="Cambria" panose="02040503050406030204" pitchFamily="18" charset="0"/>
              </a:rPr>
              <a:t> . </a:t>
            </a:r>
            <a:r>
              <a:rPr lang="en-US" sz="1900" kern="100" dirty="0" err="1">
                <a:solidFill>
                  <a:srgbClr val="181717"/>
                </a:solidFill>
                <a:effectLst/>
                <a:latin typeface="Cambria" panose="02040503050406030204" pitchFamily="18" charset="0"/>
                <a:ea typeface="Cambria" panose="02040503050406030204" pitchFamily="18" charset="0"/>
              </a:rPr>
              <a:t>Ông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lại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rất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nhiều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trước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tác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chương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cả</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bằng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chữ</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Hán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chữ</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Nôm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phong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phú</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về</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thể</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loại</a:t>
            </a:r>
            <a:r>
              <a:rPr lang="en-US" sz="1900" kern="100" dirty="0">
                <a:solidFill>
                  <a:srgbClr val="181717"/>
                </a:solidFill>
                <a:effectLst/>
                <a:latin typeface="Cambria" panose="02040503050406030204" pitchFamily="18" charset="0"/>
                <a:ea typeface="Cambria" panose="02040503050406030204" pitchFamily="18" charset="0"/>
              </a:rPr>
              <a:t>, bao </a:t>
            </a:r>
            <a:r>
              <a:rPr lang="en-US" sz="1900" kern="100" dirty="0" err="1">
                <a:solidFill>
                  <a:srgbClr val="181717"/>
                </a:solidFill>
                <a:effectLst/>
                <a:latin typeface="Cambria" panose="02040503050406030204" pitchFamily="18" charset="0"/>
                <a:ea typeface="Cambria" panose="02040503050406030204" pitchFamily="18" charset="0"/>
              </a:rPr>
              <a:t>gồm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nhiều</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lĩnh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vực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như</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học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lịch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sử</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địa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lí</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luật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pháp</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lễ</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nghi</a:t>
            </a:r>
            <a:r>
              <a:rPr lang="en-US" sz="1900" kern="100" dirty="0">
                <a:solidFill>
                  <a:srgbClr val="181717"/>
                </a:solidFill>
                <a:effectLst/>
                <a:latin typeface="Cambria" panose="02040503050406030204" pitchFamily="18" charset="0"/>
                <a:ea typeface="Cambria" panose="02040503050406030204" pitchFamily="18" charset="0"/>
              </a:rPr>
              <a:t>, … </a:t>
            </a:r>
            <a:r>
              <a:rPr lang="en-US" sz="1900" kern="100" dirty="0" err="1">
                <a:solidFill>
                  <a:srgbClr val="181717"/>
                </a:solidFill>
                <a:effectLst/>
                <a:latin typeface="Cambria" panose="02040503050406030204" pitchFamily="18" charset="0"/>
                <a:ea typeface="Cambria" panose="02040503050406030204" pitchFamily="18" charset="0"/>
              </a:rPr>
              <a:t>Ông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cũng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người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đặt</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nền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móng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cho</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học</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chữ</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Nôm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Việt</a:t>
            </a:r>
            <a:r>
              <a:rPr lang="en-US" sz="1900" kern="100" dirty="0">
                <a:solidFill>
                  <a:srgbClr val="181717"/>
                </a:solidFill>
                <a:effectLst/>
                <a:latin typeface="Cambria" panose="02040503050406030204" pitchFamily="18" charset="0"/>
                <a:ea typeface="Cambria" panose="02040503050406030204" pitchFamily="18" charset="0"/>
              </a:rPr>
              <a:t> Nam … </a:t>
            </a:r>
            <a:r>
              <a:rPr lang="en-US" sz="1900" kern="100" dirty="0" err="1">
                <a:solidFill>
                  <a:srgbClr val="181717"/>
                </a:solidFill>
                <a:effectLst/>
                <a:latin typeface="Cambria" panose="02040503050406030204" pitchFamily="18" charset="0"/>
                <a:ea typeface="Cambria" panose="02040503050406030204" pitchFamily="18" charset="0"/>
              </a:rPr>
              <a:t>Năm</a:t>
            </a:r>
            <a:r>
              <a:rPr lang="en-US" sz="1900" kern="100" dirty="0">
                <a:solidFill>
                  <a:srgbClr val="181717"/>
                </a:solidFill>
                <a:effectLst/>
                <a:latin typeface="Cambria" panose="02040503050406030204" pitchFamily="18" charset="0"/>
                <a:ea typeface="Cambria" panose="02040503050406030204" pitchFamily="18" charset="0"/>
              </a:rPr>
              <a:t> 1980, </a:t>
            </a:r>
            <a:r>
              <a:rPr lang="en-US" sz="1900" kern="100" dirty="0" err="1">
                <a:solidFill>
                  <a:srgbClr val="181717"/>
                </a:solidFill>
                <a:effectLst/>
                <a:latin typeface="Cambria" panose="02040503050406030204" pitchFamily="18" charset="0"/>
                <a:ea typeface="Cambria" panose="02040503050406030204" pitchFamily="18" charset="0"/>
              </a:rPr>
              <a:t>nhân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kỉ</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niệm</a:t>
            </a:r>
            <a:r>
              <a:rPr lang="en-US" sz="1900" kern="100" dirty="0">
                <a:solidFill>
                  <a:srgbClr val="181717"/>
                </a:solidFill>
                <a:effectLst/>
                <a:latin typeface="Cambria" panose="02040503050406030204" pitchFamily="18" charset="0"/>
                <a:ea typeface="Cambria" panose="02040503050406030204" pitchFamily="18" charset="0"/>
              </a:rPr>
              <a:t> 600 </a:t>
            </a:r>
            <a:r>
              <a:rPr lang="en-US" sz="1900" kern="100" dirty="0" err="1">
                <a:solidFill>
                  <a:srgbClr val="181717"/>
                </a:solidFill>
                <a:effectLst/>
                <a:latin typeface="Cambria" panose="02040503050406030204" pitchFamily="18" charset="0"/>
                <a:ea typeface="Cambria" panose="02040503050406030204" pitchFamily="18" charset="0"/>
              </a:rPr>
              <a:t>năm</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ngày</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sinh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của</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Nguyễn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Trãi</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tổ</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chức</a:t>
            </a:r>
            <a:r>
              <a:rPr lang="en-US" sz="1900" kern="100" dirty="0">
                <a:solidFill>
                  <a:srgbClr val="181717"/>
                </a:solidFill>
                <a:effectLst/>
                <a:latin typeface="Cambria" panose="02040503050406030204" pitchFamily="18" charset="0"/>
                <a:ea typeface="Cambria" panose="02040503050406030204" pitchFamily="18" charset="0"/>
              </a:rPr>
              <a:t> UNESCO </a:t>
            </a:r>
            <a:r>
              <a:rPr lang="en-US" sz="1900" kern="100" dirty="0" err="1">
                <a:solidFill>
                  <a:srgbClr val="181717"/>
                </a:solidFill>
                <a:effectLst/>
                <a:latin typeface="Cambria" panose="02040503050406030204" pitchFamily="18" charset="0"/>
                <a:ea typeface="Cambria" panose="02040503050406030204" pitchFamily="18" charset="0"/>
              </a:rPr>
              <a:t>đã</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vinh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danh</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ông</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là</a:t>
            </a:r>
            <a:r>
              <a:rPr lang="en-US" sz="1900" kern="100" dirty="0">
                <a:solidFill>
                  <a:srgbClr val="181717"/>
                </a:solidFill>
                <a:effectLst/>
                <a:latin typeface="Cambria" panose="02040503050406030204" pitchFamily="18" charset="0"/>
                <a:ea typeface="Cambria" panose="02040503050406030204" pitchFamily="18" charset="0"/>
              </a:rPr>
              <a:t> Danh </a:t>
            </a:r>
            <a:r>
              <a:rPr lang="en-US" sz="1900" kern="100" dirty="0" err="1">
                <a:solidFill>
                  <a:srgbClr val="181717"/>
                </a:solidFill>
                <a:effectLst/>
                <a:latin typeface="Cambria" panose="02040503050406030204" pitchFamily="18" charset="0"/>
                <a:ea typeface="Cambria" panose="02040503050406030204" pitchFamily="18" charset="0"/>
              </a:rPr>
              <a:t>nhân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văn</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hoá</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thế</a:t>
            </a:r>
            <a:r>
              <a:rPr lang="en-US" sz="1900" kern="100" dirty="0">
                <a:solidFill>
                  <a:srgbClr val="181717"/>
                </a:solidFill>
                <a:effectLst/>
                <a:latin typeface="Cambria" panose="02040503050406030204" pitchFamily="18" charset="0"/>
                <a:ea typeface="Cambria" panose="02040503050406030204" pitchFamily="18" charset="0"/>
              </a:rPr>
              <a:t> </a:t>
            </a:r>
            <a:r>
              <a:rPr lang="en-US" sz="1900" kern="100" dirty="0" err="1">
                <a:solidFill>
                  <a:srgbClr val="181717"/>
                </a:solidFill>
                <a:effectLst/>
                <a:latin typeface="Cambria" panose="02040503050406030204" pitchFamily="18" charset="0"/>
                <a:ea typeface="Cambria" panose="02040503050406030204" pitchFamily="18" charset="0"/>
              </a:rPr>
              <a:t>giới</a:t>
            </a:r>
            <a:r>
              <a:rPr lang="en-US" sz="1900" kern="100" dirty="0">
                <a:solidFill>
                  <a:srgbClr val="181717"/>
                </a:solidFill>
                <a:effectLst/>
                <a:latin typeface="Cambria" panose="02040503050406030204" pitchFamily="18" charset="0"/>
                <a:ea typeface="Cambria" panose="02040503050406030204" pitchFamily="18" charset="0"/>
              </a:rPr>
              <a:t> .</a:t>
            </a:r>
            <a:endParaRPr lang="en-US" sz="19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6803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4A28BC-C50B-CB17-9C40-E6F100D3695B}"/>
              </a:ext>
            </a:extLst>
          </p:cNvPr>
          <p:cNvPicPr>
            <a:picLocks noChangeAspect="1"/>
          </p:cNvPicPr>
          <p:nvPr/>
        </p:nvPicPr>
        <p:blipFill>
          <a:blip r:embed="rId3"/>
          <a:stretch>
            <a:fillRect/>
          </a:stretch>
        </p:blipFill>
        <p:spPr>
          <a:xfrm>
            <a:off x="1542653" y="1398495"/>
            <a:ext cx="9144793" cy="3584759"/>
          </a:xfrm>
          <a:prstGeom prst="rect">
            <a:avLst/>
          </a:prstGeom>
        </p:spPr>
      </p:pic>
    </p:spTree>
    <p:extLst>
      <p:ext uri="{BB962C8B-B14F-4D97-AF65-F5344CB8AC3E}">
        <p14:creationId xmlns:p14="http://schemas.microsoft.com/office/powerpoint/2010/main" val="325537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laque 27">
            <a:extLst>
              <a:ext uri="{FF2B5EF4-FFF2-40B4-BE49-F238E27FC236}">
                <a16:creationId xmlns:a16="http://schemas.microsoft.com/office/drawing/2014/main" id="{FD62DB9F-5EEB-6A95-E6D4-B6F564FF1F5F}"/>
              </a:ext>
            </a:extLst>
          </p:cNvPr>
          <p:cNvSpPr/>
          <p:nvPr/>
        </p:nvSpPr>
        <p:spPr>
          <a:xfrm>
            <a:off x="627089" y="1501931"/>
            <a:ext cx="10617200" cy="2935157"/>
          </a:xfrm>
          <a:prstGeom prst="plaque">
            <a:avLst/>
          </a:prstGeom>
          <a:solidFill>
            <a:srgbClr val="FFE9B7"/>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02060"/>
              </a:solidFill>
            </a:endParaRPr>
          </a:p>
        </p:txBody>
      </p:sp>
      <p:pic>
        <p:nvPicPr>
          <p:cNvPr id="3" name="Picture 2" descr="A colorful letters and numbers&#10;&#10;Description automatically generated with medium confidence">
            <a:extLst>
              <a:ext uri="{FF2B5EF4-FFF2-40B4-BE49-F238E27FC236}">
                <a16:creationId xmlns:a16="http://schemas.microsoft.com/office/drawing/2014/main" id="{E2E9E315-98C8-CF20-E3B9-0892DCB71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503" y="1889305"/>
            <a:ext cx="7772126" cy="2044519"/>
          </a:xfrm>
          <a:prstGeom prst="rect">
            <a:avLst/>
          </a:prstGeom>
        </p:spPr>
      </p:pic>
    </p:spTree>
    <p:extLst>
      <p:ext uri="{BB962C8B-B14F-4D97-AF65-F5344CB8AC3E}">
        <p14:creationId xmlns:p14="http://schemas.microsoft.com/office/powerpoint/2010/main" val="90137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11023600" y="3022600"/>
            <a:ext cx="1259016" cy="931672"/>
          </a:xfrm>
          <a:prstGeom prst="rect">
            <a:avLst/>
          </a:prstGeom>
        </p:spPr>
      </p:pic>
      <p:pic>
        <p:nvPicPr>
          <p:cNvPr id="10"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5337C8A-AE5A-C037-AD92-A651578EC1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Freeform 2">
            <a:extLst>
              <a:ext uri="{FF2B5EF4-FFF2-40B4-BE49-F238E27FC236}">
                <a16:creationId xmlns:a16="http://schemas.microsoft.com/office/drawing/2014/main" id="{C95A7120-35E8-EAD6-6F1F-883428795828}"/>
              </a:ext>
            </a:extLst>
          </p:cNvPr>
          <p:cNvSpPr/>
          <p:nvPr/>
        </p:nvSpPr>
        <p:spPr>
          <a:xfrm>
            <a:off x="558800" y="3835400"/>
            <a:ext cx="783341" cy="6096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5" name="Freeform 3">
            <a:extLst>
              <a:ext uri="{FF2B5EF4-FFF2-40B4-BE49-F238E27FC236}">
                <a16:creationId xmlns:a16="http://schemas.microsoft.com/office/drawing/2014/main" id="{8862EFB0-FDEA-EA86-64AB-40DCA2C09B5D}"/>
              </a:ext>
            </a:extLst>
          </p:cNvPr>
          <p:cNvSpPr/>
          <p:nvPr/>
        </p:nvSpPr>
        <p:spPr>
          <a:xfrm rot="4122649">
            <a:off x="2594714" y="3715577"/>
            <a:ext cx="841609" cy="1128903"/>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6" name="Freeform 7">
            <a:extLst>
              <a:ext uri="{FF2B5EF4-FFF2-40B4-BE49-F238E27FC236}">
                <a16:creationId xmlns:a16="http://schemas.microsoft.com/office/drawing/2014/main" id="{AFD68FCF-01EF-4EC4-0FAE-D100F10FA1D7}"/>
              </a:ext>
            </a:extLst>
          </p:cNvPr>
          <p:cNvSpPr/>
          <p:nvPr/>
        </p:nvSpPr>
        <p:spPr>
          <a:xfrm>
            <a:off x="9093200" y="4191000"/>
            <a:ext cx="609600" cy="881209"/>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7" name="Freeform 2">
            <a:extLst>
              <a:ext uri="{FF2B5EF4-FFF2-40B4-BE49-F238E27FC236}">
                <a16:creationId xmlns:a16="http://schemas.microsoft.com/office/drawing/2014/main" id="{30D551F7-D4B5-262E-437A-FC6F72473555}"/>
              </a:ext>
            </a:extLst>
          </p:cNvPr>
          <p:cNvSpPr/>
          <p:nvPr/>
        </p:nvSpPr>
        <p:spPr>
          <a:xfrm>
            <a:off x="5740400" y="5562600"/>
            <a:ext cx="1752783" cy="1066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8" name="Freeform 4">
            <a:extLst>
              <a:ext uri="{FF2B5EF4-FFF2-40B4-BE49-F238E27FC236}">
                <a16:creationId xmlns:a16="http://schemas.microsoft.com/office/drawing/2014/main" id="{D6AF8008-691C-0D87-3835-8DFAB97686DC}"/>
              </a:ext>
            </a:extLst>
          </p:cNvPr>
          <p:cNvSpPr/>
          <p:nvPr/>
        </p:nvSpPr>
        <p:spPr>
          <a:xfrm>
            <a:off x="10160000" y="45974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9" name="Freeform 3">
            <a:extLst>
              <a:ext uri="{FF2B5EF4-FFF2-40B4-BE49-F238E27FC236}">
                <a16:creationId xmlns:a16="http://schemas.microsoft.com/office/drawing/2014/main" id="{8132BECF-16C5-90EA-B444-E41B7A2B7AF3}"/>
              </a:ext>
            </a:extLst>
          </p:cNvPr>
          <p:cNvSpPr/>
          <p:nvPr/>
        </p:nvSpPr>
        <p:spPr>
          <a:xfrm flipH="1">
            <a:off x="1066800" y="4851400"/>
            <a:ext cx="1219200" cy="1099327"/>
          </a:xfrm>
          <a:custGeom>
            <a:avLst/>
            <a:gdLst/>
            <a:ahLst/>
            <a:cxnLst/>
            <a:rect l="l" t="t" r="r" b="b"/>
            <a:pathLst>
              <a:path w="4563315" h="4392190">
                <a:moveTo>
                  <a:pt x="0" y="0"/>
                </a:moveTo>
                <a:lnTo>
                  <a:pt x="4563315" y="0"/>
                </a:lnTo>
                <a:lnTo>
                  <a:pt x="4563315" y="4392190"/>
                </a:lnTo>
                <a:lnTo>
                  <a:pt x="0" y="4392190"/>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0" name="Freeform 4">
            <a:extLst>
              <a:ext uri="{FF2B5EF4-FFF2-40B4-BE49-F238E27FC236}">
                <a16:creationId xmlns:a16="http://schemas.microsoft.com/office/drawing/2014/main" id="{D02268EA-AEBD-378D-6E95-498C23367B18}"/>
              </a:ext>
            </a:extLst>
          </p:cNvPr>
          <p:cNvSpPr/>
          <p:nvPr/>
        </p:nvSpPr>
        <p:spPr>
          <a:xfrm>
            <a:off x="4318000" y="2463800"/>
            <a:ext cx="4597329" cy="294640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21" name="OMFG - OMFG - Hello.mp3">
            <a:hlinkClick r:id="" action="ppaction://media"/>
            <a:extLst>
              <a:ext uri="{FF2B5EF4-FFF2-40B4-BE49-F238E27FC236}">
                <a16:creationId xmlns:a16="http://schemas.microsoft.com/office/drawing/2014/main" id="{AA426715-9C29-081F-D173-2E541224960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6400" y="2587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8"/>
                                        </p:tgtEl>
                                        <p:attrNameLst>
                                          <p:attrName>r</p:attrName>
                                        </p:attrNameLst>
                                      </p:cBhvr>
                                    </p:animRot>
                                    <p:animRot by="-240000">
                                      <p:cBhvr>
                                        <p:cTn id="23" dur="200" fill="hold">
                                          <p:stCondLst>
                                            <p:cond delay="200"/>
                                          </p:stCondLst>
                                        </p:cTn>
                                        <p:tgtEl>
                                          <p:spTgt spid="18"/>
                                        </p:tgtEl>
                                        <p:attrNameLst>
                                          <p:attrName>r</p:attrName>
                                        </p:attrNameLst>
                                      </p:cBhvr>
                                    </p:animRot>
                                    <p:animRot by="240000">
                                      <p:cBhvr>
                                        <p:cTn id="24" dur="200" fill="hold">
                                          <p:stCondLst>
                                            <p:cond delay="400"/>
                                          </p:stCondLst>
                                        </p:cTn>
                                        <p:tgtEl>
                                          <p:spTgt spid="18"/>
                                        </p:tgtEl>
                                        <p:attrNameLst>
                                          <p:attrName>r</p:attrName>
                                        </p:attrNameLst>
                                      </p:cBhvr>
                                    </p:animRot>
                                    <p:animRot by="-240000">
                                      <p:cBhvr>
                                        <p:cTn id="25" dur="200" fill="hold">
                                          <p:stCondLst>
                                            <p:cond delay="600"/>
                                          </p:stCondLst>
                                        </p:cTn>
                                        <p:tgtEl>
                                          <p:spTgt spid="18"/>
                                        </p:tgtEl>
                                        <p:attrNameLst>
                                          <p:attrName>r</p:attrName>
                                        </p:attrNameLst>
                                      </p:cBhvr>
                                    </p:animRot>
                                    <p:animRot by="120000">
                                      <p:cBhvr>
                                        <p:cTn id="26" dur="200" fill="hold">
                                          <p:stCondLst>
                                            <p:cond delay="800"/>
                                          </p:stCondLst>
                                        </p:cTn>
                                        <p:tgtEl>
                                          <p:spTgt spid="18"/>
                                        </p:tgtEl>
                                        <p:attrNameLst>
                                          <p:attrName>r</p:attrName>
                                        </p:attrNameLst>
                                      </p:cBhvr>
                                    </p:animRot>
                                  </p:childTnLst>
                                </p:cTn>
                              </p:par>
                              <p:par>
                                <p:cTn id="27" presetID="1" presetClass="mediacall" presetSubtype="0" fill="hold" nodeType="withEffect">
                                  <p:stCondLst>
                                    <p:cond delay="0"/>
                                  </p:stCondLst>
                                  <p:childTnLst>
                                    <p:cmd type="call" cmd="playFrom(0.0)">
                                      <p:cBhvr>
                                        <p:cTn id="28"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4"/>
          <a:srcRect/>
          <a:stretch>
            <a:fillRect/>
          </a:stretch>
        </p:blipFill>
        <p:spPr>
          <a:xfrm>
            <a:off x="11023600" y="3022600"/>
            <a:ext cx="1259016" cy="931672"/>
          </a:xfrm>
          <a:prstGeom prst="rect">
            <a:avLst/>
          </a:prstGeom>
        </p:spPr>
      </p:pic>
      <p:grpSp>
        <p:nvGrpSpPr>
          <p:cNvPr id="9" name="Group 8">
            <a:extLst>
              <a:ext uri="{FF2B5EF4-FFF2-40B4-BE49-F238E27FC236}">
                <a16:creationId xmlns:a16="http://schemas.microsoft.com/office/drawing/2014/main" id="{45734F80-F5DB-A505-0C11-F188E2B9DDFC}"/>
              </a:ext>
            </a:extLst>
          </p:cNvPr>
          <p:cNvGrpSpPr/>
          <p:nvPr/>
        </p:nvGrpSpPr>
        <p:grpSpPr>
          <a:xfrm rot="625082">
            <a:off x="8210852" y="3595485"/>
            <a:ext cx="3765461" cy="2616456"/>
            <a:chOff x="3733800" y="2628900"/>
            <a:chExt cx="11163193" cy="7943850"/>
          </a:xfrm>
        </p:grpSpPr>
        <p:sp>
          <p:nvSpPr>
            <p:cNvPr id="7" name="Freeform 4">
              <a:extLst>
                <a:ext uri="{FF2B5EF4-FFF2-40B4-BE49-F238E27FC236}">
                  <a16:creationId xmlns:a16="http://schemas.microsoft.com/office/drawing/2014/main" id="{F1E4C7C0-86C3-962E-AD38-5B221113A583}"/>
                </a:ext>
              </a:extLst>
            </p:cNvPr>
            <p:cNvSpPr/>
            <p:nvPr/>
          </p:nvSpPr>
          <p:spPr>
            <a:xfrm>
              <a:off x="5943600" y="2628900"/>
              <a:ext cx="8953393" cy="533846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178508B0-B555-B57B-EEF8-8D3BF37BD7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29" b="96885" l="9817" r="89684">
                          <a14:foregroundMark x1="55907" y1="9346" x2="64693" y2="42967"/>
                          <a14:foregroundMark x1="56240" y1="4829" x2="65058" y2="4829"/>
                          <a14:foregroundMark x1="44260" y1="75545" x2="37770" y2="81776"/>
                          <a14:foregroundMark x1="37770" y1="81776" x2="39933" y2="93769"/>
                          <a14:foregroundMark x1="39933" y1="93769" x2="47088" y2="83022"/>
                          <a14:foregroundMark x1="47088" y1="83022" x2="48586" y2="75545"/>
                          <a14:foregroundMark x1="39434" y1="96885" x2="46755" y2="91900"/>
                          <a14:foregroundMark x1="46755" y1="91900" x2="52080" y2="85514"/>
                          <a14:foregroundMark x1="49917" y1="86137" x2="44426" y2="95794"/>
                          <a14:foregroundMark x1="44426" y1="95794" x2="35774" y2="90654"/>
                          <a14:foregroundMark x1="35774" y1="90654" x2="35607" y2="83801"/>
                          <a14:backgroundMark x1="59068" y1="48910" x2="76539" y2="47975"/>
                          <a14:backgroundMark x1="76539" y1="47975" x2="76872" y2="47975"/>
                          <a14:backgroundMark x1="57571" y1="52492" x2="78037" y2="52960"/>
                          <a14:backgroundMark x1="55574" y1="61994" x2="79368" y2="61994"/>
                          <a14:backgroundMark x1="55907" y1="70093" x2="87354" y2="66199"/>
                          <a14:backgroundMark x1="64226" y1="47196" x2="84859" y2="43458"/>
                          <a14:backgroundMark x1="63561" y1="45794" x2="69218" y2="44704"/>
                          <a14:backgroundMark x1="64725" y1="44237" x2="68220" y2="44237"/>
                          <a14:backgroundMark x1="54077" y1="63707" x2="70050" y2="64642"/>
                          <a14:backgroundMark x1="64226" y1="44548" x2="75541" y2="43925"/>
                          <a14:backgroundMark x1="75541" y1="43925" x2="75874" y2="43925"/>
                          <a14:backgroundMark x1="63561" y1="44704" x2="78203" y2="43769"/>
                        </a14:backgroundRemoval>
                      </a14:imgEffect>
                    </a14:imgLayer>
                  </a14:imgProps>
                </a:ext>
              </a:extLst>
            </a:blip>
            <a:stretch>
              <a:fillRect/>
            </a:stretch>
          </p:blipFill>
          <p:spPr>
            <a:xfrm>
              <a:off x="3733800" y="3238500"/>
              <a:ext cx="6865863" cy="7334250"/>
            </a:xfrm>
            <a:prstGeom prst="rect">
              <a:avLst/>
            </a:prstGeom>
          </p:spPr>
        </p:pic>
      </p:grpSp>
      <p:pic>
        <p:nvPicPr>
          <p:cNvPr id="10" name="11" descr="Ảnh có chứa hình mẫu, phim hoạt hình, cười, biểu tượng cảm xúc&#10;&#10;Mô tả được tạo tự động">
            <a:hlinkClick r:id="rId8" action="ppaction://hlinksldjump"/>
            <a:extLst>
              <a:ext uri="{FF2B5EF4-FFF2-40B4-BE49-F238E27FC236}">
                <a16:creationId xmlns:a16="http://schemas.microsoft.com/office/drawing/2014/main" id="{45337C8A-AE5A-C037-AD92-A651578EC1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3">
            <a:hlinkClick r:id="rId10" action="ppaction://hlinksldjump"/>
            <a:extLst>
              <a:ext uri="{FF2B5EF4-FFF2-40B4-BE49-F238E27FC236}">
                <a16:creationId xmlns:a16="http://schemas.microsoft.com/office/drawing/2014/main" id="{C95A7120-35E8-EAD6-6F1F-883428795828}"/>
              </a:ext>
            </a:extLst>
          </p:cNvPr>
          <p:cNvSpPr/>
          <p:nvPr/>
        </p:nvSpPr>
        <p:spPr>
          <a:xfrm>
            <a:off x="2387600" y="4902200"/>
            <a:ext cx="660400" cy="4064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5" name="2">
            <a:hlinkClick r:id="rId12" action="ppaction://hlinksldjump"/>
            <a:extLst>
              <a:ext uri="{FF2B5EF4-FFF2-40B4-BE49-F238E27FC236}">
                <a16:creationId xmlns:a16="http://schemas.microsoft.com/office/drawing/2014/main" id="{8862EFB0-FDEA-EA86-64AB-40DCA2C09B5D}"/>
              </a:ext>
            </a:extLst>
          </p:cNvPr>
          <p:cNvSpPr/>
          <p:nvPr/>
        </p:nvSpPr>
        <p:spPr>
          <a:xfrm rot="4122649">
            <a:off x="4297978" y="3520106"/>
            <a:ext cx="649645" cy="837265"/>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6" name="1">
            <a:hlinkClick r:id="rId15" action="ppaction://hlinksldjump"/>
            <a:extLst>
              <a:ext uri="{FF2B5EF4-FFF2-40B4-BE49-F238E27FC236}">
                <a16:creationId xmlns:a16="http://schemas.microsoft.com/office/drawing/2014/main" id="{AFD68FCF-01EF-4EC4-0FAE-D100F10FA1D7}"/>
              </a:ext>
            </a:extLst>
          </p:cNvPr>
          <p:cNvSpPr/>
          <p:nvPr/>
        </p:nvSpPr>
        <p:spPr>
          <a:xfrm>
            <a:off x="6350000" y="3937001"/>
            <a:ext cx="508000" cy="711200"/>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pic>
        <p:nvPicPr>
          <p:cNvPr id="4" name="4" descr="Snack package icon cartoon style Royalty Free Vector Image">
            <a:hlinkClick r:id="rId18" action="ppaction://hlinksldjump"/>
            <a:extLst>
              <a:ext uri="{FF2B5EF4-FFF2-40B4-BE49-F238E27FC236}">
                <a16:creationId xmlns:a16="http://schemas.microsoft.com/office/drawing/2014/main" id="{D2ADDA20-B5CF-1718-6134-C619802C5742}"/>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0000" l="10000" r="90000"/>
                    </a14:imgEffect>
                  </a14:imgLayer>
                </a14:imgProps>
              </a:ext>
              <a:ext uri="{28A0092B-C50C-407E-A947-70E740481C1C}">
                <a14:useLocalDpi xmlns:a14="http://schemas.microsoft.com/office/drawing/2010/main" val="0"/>
              </a:ext>
            </a:extLst>
          </a:blip>
          <a:srcRect l="23167" r="23233" b="9784"/>
          <a:stretch/>
        </p:blipFill>
        <p:spPr bwMode="auto">
          <a:xfrm rot="4620586">
            <a:off x="701020" y="3801949"/>
            <a:ext cx="387572" cy="704522"/>
          </a:xfrm>
          <a:prstGeom prst="rect">
            <a:avLst/>
          </a:prstGeom>
          <a:noFill/>
          <a:extLst>
            <a:ext uri="{909E8E84-426E-40DD-AFC4-6F175D3DCCD1}">
              <a14:hiddenFill xmlns:a14="http://schemas.microsoft.com/office/drawing/2010/main">
                <a:solidFill>
                  <a:srgbClr val="FFFFFF"/>
                </a:solidFill>
              </a14:hiddenFill>
            </a:ext>
          </a:extLst>
        </p:spPr>
      </p:pic>
      <p:pic>
        <p:nvPicPr>
          <p:cNvPr id="5" name="0" descr="Káº¿t quáº£ hÃ¬nh áº£nh cho win text gif">
            <a:extLst>
              <a:ext uri="{FF2B5EF4-FFF2-40B4-BE49-F238E27FC236}">
                <a16:creationId xmlns:a16="http://schemas.microsoft.com/office/drawing/2014/main" id="{3D358F8C-5F58-C097-665E-5FD49438ECA8}"/>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759200" y="1701800"/>
            <a:ext cx="3595044" cy="359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3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875 -0.0446 L -0.06875 -0.04445 C -0.07291 -0.04337 -0.07691 -0.04213 -0.0809 -0.0409 C -0.08211 -0.04043 -0.08342 -0.04043 -0.08463 -0.04028 C -0.08715 -0.03951 -0.08958 -0.03843 -0.09218 -0.03781 C -0.10078 -0.03549 -0.10954 -0.03411 -0.11796 -0.03164 C -0.12083 -0.03087 -0.12369 -0.02978 -0.12647 -0.02932 C -0.12942 -0.02855 -0.13263 -0.0284 -0.13567 -0.02762 C -0.15052 -0.02469 -0.13949 -0.02608 -0.15251 -0.02392 C -0.15434 -0.02346 -0.15625 -0.02346 -0.15798 -0.02315 C -0.16119 -0.02238 -0.16414 -0.02145 -0.16718 -0.02068 C -0.16909 -0.02022 -0.171 -0.02022 -0.17283 -0.01991 C -0.17387 -0.01975 -0.17473 -0.01945 -0.17569 -0.01929 C -0.18038 -0.01806 -0.18203 -0.01806 -0.18585 -0.01682 C -0.18741 -0.0162 -0.19036 -0.01528 -0.19036 -0.01497 " pathEditMode="relative" rAng="0" ptsTypes="AAAAAAAAAAAAAAA">
                                      <p:cBhvr>
                                        <p:cTn id="13" dur="2000" fill="hold"/>
                                        <p:tgtEl>
                                          <p:spTgt spid="9"/>
                                        </p:tgtEl>
                                        <p:attrNameLst>
                                          <p:attrName>ppt_x</p:attrName>
                                          <p:attrName>ppt_y</p:attrName>
                                        </p:attrNameLst>
                                      </p:cBhvr>
                                      <p:rCtr x="-6085" y="1481"/>
                                    </p:animMotion>
                                  </p:childTnLst>
                                </p:cTn>
                              </p:par>
                            </p:childTnLst>
                          </p:cTn>
                        </p:par>
                        <p:par>
                          <p:cTn id="14" fill="hold">
                            <p:stCondLst>
                              <p:cond delay="2000"/>
                            </p:stCondLst>
                            <p:childTnLst>
                              <p:par>
                                <p:cTn id="15" presetID="53" presetClass="exit" presetSubtype="32" fill="hold" nodeType="afterEffect">
                                  <p:stCondLst>
                                    <p:cond delay="0"/>
                                  </p:stCondLst>
                                  <p:childTnLst>
                                    <p:anim calcmode="lin" valueType="num">
                                      <p:cBhvr>
                                        <p:cTn id="16" dur="500"/>
                                        <p:tgtEl>
                                          <p:spTgt spid="16"/>
                                        </p:tgtEl>
                                        <p:attrNameLst>
                                          <p:attrName>ppt_w</p:attrName>
                                        </p:attrNameLst>
                                      </p:cBhvr>
                                      <p:tavLst>
                                        <p:tav tm="0">
                                          <p:val>
                                            <p:strVal val="ppt_w"/>
                                          </p:val>
                                        </p:tav>
                                        <p:tav tm="100000">
                                          <p:val>
                                            <p:fltVal val="0"/>
                                          </p:val>
                                        </p:tav>
                                      </p:tavLst>
                                    </p:anim>
                                    <p:anim calcmode="lin" valueType="num">
                                      <p:cBhvr>
                                        <p:cTn id="17" dur="500"/>
                                        <p:tgtEl>
                                          <p:spTgt spid="16"/>
                                        </p:tgtEl>
                                        <p:attrNameLst>
                                          <p:attrName>ppt_h</p:attrName>
                                        </p:attrNameLst>
                                      </p:cBhvr>
                                      <p:tavLst>
                                        <p:tav tm="0">
                                          <p:val>
                                            <p:strVal val="ppt_h"/>
                                          </p:val>
                                        </p:tav>
                                        <p:tav tm="100000">
                                          <p:val>
                                            <p:fltVal val="0"/>
                                          </p:val>
                                        </p:tav>
                                      </p:tavLst>
                                    </p:anim>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19618 -0.03056 L -0.19618 -0.03056 C -0.20208 -0.03164 -0.20789 -0.0321 -0.21371 -0.03364 C -0.22083 -0.03534 -0.23185 -0.04028 -0.23871 -0.04398 C -0.2421 -0.04568 -0.24548 -0.04722 -0.24869 -0.04985 C -0.25234 -0.05278 -0.25607 -0.0554 -0.25954 -0.0588 C -0.26718 -0.0659 -0.25876 -0.06142 -0.26623 -0.06466 C -0.26701 -0.06574 -0.26779 -0.06698 -0.26875 -0.06759 C -0.26979 -0.06837 -0.27118 -0.0679 -0.27204 -0.06914 C -0.28116 -0.08179 -0.27013 -0.07639 -0.28368 -0.08395 C -0.28559 -0.08503 -0.28758 -0.08472 -0.28958 -0.08534 C -0.2921 -0.08627 -0.29453 -0.0875 -0.29704 -0.08843 C -0.30295 -0.09028 -0.30338 -0.08951 -0.30954 -0.09136 C -0.32586 -0.09614 -0.30963 -0.0929 -0.32708 -0.09583 C -0.3414 -0.10432 -0.32717 -0.09707 -0.34618 -0.1017 C -0.34843 -0.10216 -0.3506 -0.10386 -0.35286 -0.10463 C -0.35477 -0.1054 -0.35677 -0.10556 -0.35868 -0.10617 C -0.36345 -0.10756 -0.36814 -0.10895 -0.37291 -0.11049 C -0.37569 -0.11157 -0.37847 -0.11235 -0.38125 -0.11358 C -0.38229 -0.11404 -0.38342 -0.11466 -0.38454 -0.11497 C -0.3848 -0.11512 -0.38506 -0.11497 -0.38533 -0.11497 " pathEditMode="relative" ptsTypes="AAAAAAAAAAAAAAAAAAAAA">
                                      <p:cBhvr>
                                        <p:cTn id="24" dur="2000" fill="hold"/>
                                        <p:tgtEl>
                                          <p:spTgt spid="9"/>
                                        </p:tgtEl>
                                        <p:attrNameLst>
                                          <p:attrName>ppt_x</p:attrName>
                                          <p:attrName>ppt_y</p:attrName>
                                        </p:attrNameLst>
                                      </p:cBhvr>
                                    </p:animMotion>
                                  </p:childTnLst>
                                </p:cTn>
                              </p:par>
                            </p:childTnLst>
                          </p:cTn>
                        </p:par>
                        <p:par>
                          <p:cTn id="25" fill="hold">
                            <p:stCondLst>
                              <p:cond delay="2000"/>
                            </p:stCondLst>
                            <p:childTnLst>
                              <p:par>
                                <p:cTn id="26" presetID="53" presetClass="exit" presetSubtype="32" fill="hold" nodeType="afterEffect">
                                  <p:stCondLst>
                                    <p:cond delay="0"/>
                                  </p:stCondLst>
                                  <p:childTnLst>
                                    <p:anim calcmode="lin" valueType="num">
                                      <p:cBhvr>
                                        <p:cTn id="27" dur="500"/>
                                        <p:tgtEl>
                                          <p:spTgt spid="15"/>
                                        </p:tgtEl>
                                        <p:attrNameLst>
                                          <p:attrName>ppt_w</p:attrName>
                                        </p:attrNameLst>
                                      </p:cBhvr>
                                      <p:tavLst>
                                        <p:tav tm="0">
                                          <p:val>
                                            <p:strVal val="ppt_w"/>
                                          </p:val>
                                        </p:tav>
                                        <p:tav tm="100000">
                                          <p:val>
                                            <p:fltVal val="0"/>
                                          </p:val>
                                        </p:tav>
                                      </p:tavLst>
                                    </p:anim>
                                    <p:anim calcmode="lin" valueType="num">
                                      <p:cBhvr>
                                        <p:cTn id="28" dur="500"/>
                                        <p:tgtEl>
                                          <p:spTgt spid="15"/>
                                        </p:tgtEl>
                                        <p:attrNameLst>
                                          <p:attrName>ppt_h</p:attrName>
                                        </p:attrNameLst>
                                      </p:cBhvr>
                                      <p:tavLst>
                                        <p:tav tm="0">
                                          <p:val>
                                            <p:strVal val="ppt_h"/>
                                          </p:val>
                                        </p:tav>
                                        <p:tav tm="100000">
                                          <p:val>
                                            <p:fltVal val="0"/>
                                          </p:val>
                                        </p:tav>
                                      </p:tavLst>
                                    </p:anim>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45373 -0.12531 L -0.45373 -0.12531 C -0.475 -0.11374 -0.45633 -0.12685 -0.47039 -0.11049 C -0.473 -0.10756 -0.47621 -0.10633 -0.47873 -0.10309 C -0.48177 -0.09938 -0.48914 -0.08318 -0.49123 -0.07948 C -0.49791 -0.06759 -0.49435 -0.07624 -0.5013 -0.06605 C -0.50277 -0.06389 -0.5039 -0.0608 -0.50546 -0.05864 C -0.51093 -0.05108 -0.51605 -0.04522 -0.52213 -0.03951 C -0.52369 -0.03781 -0.52543 -0.03642 -0.52708 -0.03503 C -0.52821 -0.03256 -0.52934 -0.03009 -0.53046 -0.02762 C -0.53515 -0.01605 -0.53211 -0.02161 -0.53454 -0.01713 " pathEditMode="relative" ptsTypes="AAAAAAAAAAA">
                                      <p:cBhvr>
                                        <p:cTn id="35" dur="2000" fill="hold"/>
                                        <p:tgtEl>
                                          <p:spTgt spid="9"/>
                                        </p:tgtEl>
                                        <p:attrNameLst>
                                          <p:attrName>ppt_x</p:attrName>
                                          <p:attrName>ppt_y</p:attrName>
                                        </p:attrNameLst>
                                      </p:cBhvr>
                                    </p:animMotion>
                                  </p:child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53454 -0.01713 L -0.53454 -0.01698 C -0.53845 -0.01652 -0.5421 -0.01636 -0.54583 -0.01559 C -0.54869 -0.01497 -0.55156 -0.0125 -0.55451 -0.0125 C -0.56284 -0.01297 -0.57109 -0.01559 -0.57942 -0.01713 C -0.58567 -0.02531 -0.59175 -0.03272 -0.5973 -0.04383 C -0.59861 -0.0463 -0.59965 -0.04892 -0.60104 -0.05124 C -0.60199 -0.05294 -0.60321 -0.05386 -0.60416 -0.05571 C -0.60529 -0.05787 -0.60616 -0.06096 -0.6072 -0.06328 C -0.60789 -0.0642 -0.6085 -0.06497 -0.60911 -0.06621 C -0.60998 -0.06791 -0.61059 -0.07037 -0.61154 -0.07207 C -0.6125 -0.07392 -0.6138 -0.0747 -0.61475 -0.07655 C -0.61649 -0.0801 -0.61744 -0.08658 -0.61961 -0.08858 C -0.62031 -0.08889 -0.62092 -0.0892 -0.62152 -0.08982 C -0.62239 -0.09074 -0.62317 -0.09198 -0.62395 -0.09291 C -0.62482 -0.09352 -0.62569 -0.09352 -0.62647 -0.09445 C -0.62725 -0.09522 -0.62812 -0.09661 -0.62899 -0.09738 C -0.63524 -0.10309 -0.63281 -0.10062 -0.63767 -0.10324 C -0.63932 -0.10402 -0.64097 -0.10525 -0.6427 -0.10633 C -0.6434 -0.10679 -0.64427 -0.10679 -0.64513 -0.10772 C -0.648 -0.11111 -0.64661 -0.11065 -0.64869 -0.11065 " pathEditMode="relative" rAng="0" ptsTypes="AAAAAAAAAAAAAAAAAAAAA">
                                      <p:cBhvr>
                                        <p:cTn id="46" dur="2000" fill="hold"/>
                                        <p:tgtEl>
                                          <p:spTgt spid="9"/>
                                        </p:tgtEl>
                                        <p:attrNameLst>
                                          <p:attrName>ppt_x</p:attrName>
                                          <p:attrName>ppt_y</p:attrName>
                                        </p:attrNameLst>
                                      </p:cBhvr>
                                      <p:rCtr x="-5712" y="-4460"/>
                                    </p:animMotion>
                                  </p:childTnLst>
                                </p:cTn>
                              </p:par>
                            </p:childTnLst>
                          </p:cTn>
                        </p:par>
                        <p:par>
                          <p:cTn id="47" fill="hold">
                            <p:stCondLst>
                              <p:cond delay="2000"/>
                            </p:stCondLst>
                            <p:childTnLst>
                              <p:par>
                                <p:cTn id="48" presetID="53" presetClass="exit" presetSubtype="32" fill="hold" nodeType="after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7636CAE4-CC90-DF2E-3CDB-A6EBA0167246}"/>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EC4D44D5-410E-7387-5D16-1155CE987A93}"/>
              </a:ext>
            </a:extLst>
          </p:cNvPr>
          <p:cNvGrpSpPr/>
          <p:nvPr/>
        </p:nvGrpSpPr>
        <p:grpSpPr>
          <a:xfrm>
            <a:off x="1676400" y="-177800"/>
            <a:ext cx="9194800" cy="2854325"/>
            <a:chOff x="2286000" y="1028700"/>
            <a:chExt cx="13792200" cy="3670069"/>
          </a:xfrm>
        </p:grpSpPr>
        <p:cxnSp>
          <p:nvCxnSpPr>
            <p:cNvPr id="7" name="Straight Connector 6">
              <a:extLst>
                <a:ext uri="{FF2B5EF4-FFF2-40B4-BE49-F238E27FC236}">
                  <a16:creationId xmlns:a16="http://schemas.microsoft.com/office/drawing/2014/main" id="{F6846596-8764-FDEA-E261-3FDD7FE3E562}"/>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B0638-DFD9-03F8-5472-5A457A9BDF7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Freeform 4">
              <a:extLst>
                <a:ext uri="{FF2B5EF4-FFF2-40B4-BE49-F238E27FC236}">
                  <a16:creationId xmlns:a16="http://schemas.microsoft.com/office/drawing/2014/main" id="{15D16893-272B-7E44-1FFD-E0E5FC73A146}"/>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1" name="Rectangle: Rounded Corners 4">
            <a:extLst>
              <a:ext uri="{FF2B5EF4-FFF2-40B4-BE49-F238E27FC236}">
                <a16:creationId xmlns:a16="http://schemas.microsoft.com/office/drawing/2014/main" id="{3155BE83-C49A-4C84-F302-F45BB9436973}"/>
              </a:ext>
            </a:extLst>
          </p:cNvPr>
          <p:cNvSpPr/>
          <p:nvPr/>
        </p:nvSpPr>
        <p:spPr>
          <a:xfrm>
            <a:off x="2641600" y="3327400"/>
            <a:ext cx="8077200" cy="3168650"/>
          </a:xfrm>
          <a:custGeom>
            <a:avLst/>
            <a:gdLst>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3168650" fill="none" extrusionOk="0">
                <a:moveTo>
                  <a:pt x="0" y="1548169"/>
                </a:moveTo>
                <a:cubicBezTo>
                  <a:pt x="9513" y="1003821"/>
                  <a:pt x="661511" y="328883"/>
                  <a:pt x="1125080" y="0"/>
                </a:cubicBezTo>
                <a:cubicBezTo>
                  <a:pt x="2059818" y="203002"/>
                  <a:pt x="4370386" y="443697"/>
                  <a:pt x="6952118" y="0"/>
                </a:cubicBezTo>
                <a:cubicBezTo>
                  <a:pt x="7554110" y="-170449"/>
                  <a:pt x="7863605" y="615473"/>
                  <a:pt x="8077200" y="1548169"/>
                </a:cubicBezTo>
                <a:cubicBezTo>
                  <a:pt x="8077447" y="1561457"/>
                  <a:pt x="8071469" y="1604192"/>
                  <a:pt x="8077200" y="1620479"/>
                </a:cubicBezTo>
                <a:cubicBezTo>
                  <a:pt x="8110925" y="2259514"/>
                  <a:pt x="7481992" y="3053484"/>
                  <a:pt x="6952118" y="3168649"/>
                </a:cubicBezTo>
                <a:cubicBezTo>
                  <a:pt x="4250599" y="3302222"/>
                  <a:pt x="1731894" y="3153897"/>
                  <a:pt x="1125080" y="3168649"/>
                </a:cubicBezTo>
                <a:cubicBezTo>
                  <a:pt x="732627" y="3136067"/>
                  <a:pt x="-143517" y="2508865"/>
                  <a:pt x="0" y="1620479"/>
                </a:cubicBezTo>
                <a:cubicBezTo>
                  <a:pt x="-1993" y="1599026"/>
                  <a:pt x="-3669" y="1556721"/>
                  <a:pt x="0" y="1548169"/>
                </a:cubicBezTo>
                <a:close/>
              </a:path>
              <a:path w="8077200" h="3168650" stroke="0" extrusionOk="0">
                <a:moveTo>
                  <a:pt x="0" y="1548169"/>
                </a:moveTo>
                <a:cubicBezTo>
                  <a:pt x="-66969" y="900843"/>
                  <a:pt x="539790" y="-45173"/>
                  <a:pt x="1125080" y="0"/>
                </a:cubicBezTo>
                <a:cubicBezTo>
                  <a:pt x="2043152" y="-35574"/>
                  <a:pt x="6081411" y="-191983"/>
                  <a:pt x="6952118" y="0"/>
                </a:cubicBezTo>
                <a:cubicBezTo>
                  <a:pt x="7360778" y="-13951"/>
                  <a:pt x="8358267" y="608789"/>
                  <a:pt x="8077200" y="1548169"/>
                </a:cubicBezTo>
                <a:cubicBezTo>
                  <a:pt x="8080433" y="1581383"/>
                  <a:pt x="8077636" y="1606988"/>
                  <a:pt x="8077200" y="1620479"/>
                </a:cubicBezTo>
                <a:cubicBezTo>
                  <a:pt x="8093988" y="2313277"/>
                  <a:pt x="7350635" y="3059993"/>
                  <a:pt x="6952118" y="3168649"/>
                </a:cubicBezTo>
                <a:cubicBezTo>
                  <a:pt x="6117852" y="2526023"/>
                  <a:pt x="2383982" y="3503624"/>
                  <a:pt x="1125080" y="3168649"/>
                </a:cubicBezTo>
                <a:cubicBezTo>
                  <a:pt x="553159" y="3405026"/>
                  <a:pt x="-73253" y="2249643"/>
                  <a:pt x="0" y="1620479"/>
                </a:cubicBezTo>
                <a:cubicBezTo>
                  <a:pt x="-4316" y="1596181"/>
                  <a:pt x="-4382" y="1557951"/>
                  <a:pt x="0" y="1548169"/>
                </a:cubicBezTo>
                <a:close/>
              </a:path>
              <a:path w="8077200" h="3168650" fill="none" stroke="0" extrusionOk="0">
                <a:moveTo>
                  <a:pt x="0" y="1548169"/>
                </a:moveTo>
                <a:cubicBezTo>
                  <a:pt x="153676" y="743305"/>
                  <a:pt x="650397" y="207178"/>
                  <a:pt x="1125080" y="0"/>
                </a:cubicBezTo>
                <a:cubicBezTo>
                  <a:pt x="2780703" y="413300"/>
                  <a:pt x="3950668" y="519235"/>
                  <a:pt x="6952118" y="0"/>
                </a:cubicBezTo>
                <a:cubicBezTo>
                  <a:pt x="7501708" y="-382633"/>
                  <a:pt x="8030360" y="558894"/>
                  <a:pt x="8077200" y="1548169"/>
                </a:cubicBezTo>
                <a:cubicBezTo>
                  <a:pt x="8074584" y="1560638"/>
                  <a:pt x="8076669" y="1595676"/>
                  <a:pt x="8077200" y="1620479"/>
                </a:cubicBezTo>
                <a:cubicBezTo>
                  <a:pt x="8095009" y="2432152"/>
                  <a:pt x="7468419" y="3112245"/>
                  <a:pt x="6952118" y="3168649"/>
                </a:cubicBezTo>
                <a:cubicBezTo>
                  <a:pt x="4107068" y="3193931"/>
                  <a:pt x="1614164" y="2977933"/>
                  <a:pt x="1125080" y="3168649"/>
                </a:cubicBezTo>
                <a:cubicBezTo>
                  <a:pt x="474874" y="3107113"/>
                  <a:pt x="-79344" y="2361765"/>
                  <a:pt x="0" y="1620479"/>
                </a:cubicBezTo>
                <a:cubicBezTo>
                  <a:pt x="-3615" y="1600562"/>
                  <a:pt x="-3360" y="1558716"/>
                  <a:pt x="0" y="1548169"/>
                </a:cubicBezTo>
                <a:close/>
              </a:path>
              <a:path w="8077200" h="3168650" fill="none" stroke="0" extrusionOk="0">
                <a:moveTo>
                  <a:pt x="0" y="1548169"/>
                </a:moveTo>
                <a:cubicBezTo>
                  <a:pt x="15631" y="904190"/>
                  <a:pt x="645657" y="315836"/>
                  <a:pt x="1125080" y="0"/>
                </a:cubicBezTo>
                <a:cubicBezTo>
                  <a:pt x="2477109" y="372931"/>
                  <a:pt x="4107166" y="594212"/>
                  <a:pt x="6952118" y="0"/>
                </a:cubicBezTo>
                <a:cubicBezTo>
                  <a:pt x="7499957" y="-183318"/>
                  <a:pt x="8014697" y="525422"/>
                  <a:pt x="8077200" y="1548169"/>
                </a:cubicBezTo>
                <a:cubicBezTo>
                  <a:pt x="8078328" y="1560051"/>
                  <a:pt x="8073735" y="1600333"/>
                  <a:pt x="8077200" y="1620479"/>
                </a:cubicBezTo>
                <a:cubicBezTo>
                  <a:pt x="8079563" y="2311847"/>
                  <a:pt x="7452261" y="3104500"/>
                  <a:pt x="6952118" y="3168649"/>
                </a:cubicBezTo>
                <a:cubicBezTo>
                  <a:pt x="4187355" y="3183854"/>
                  <a:pt x="1703789" y="3147485"/>
                  <a:pt x="1125080" y="3168649"/>
                </a:cubicBezTo>
                <a:cubicBezTo>
                  <a:pt x="536579" y="3115024"/>
                  <a:pt x="-211111" y="2430851"/>
                  <a:pt x="0" y="1620479"/>
                </a:cubicBezTo>
                <a:cubicBezTo>
                  <a:pt x="-2153" y="1599404"/>
                  <a:pt x="-4790" y="1558173"/>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800" dirty="0">
                <a:solidFill>
                  <a:srgbClr val="FF0000"/>
                </a:solidFill>
                <a:latin typeface="Cambria" panose="02040503050406030204" pitchFamily="18" charset="0"/>
                <a:ea typeface="Cambria" panose="02040503050406030204" pitchFamily="18" charset="0"/>
              </a:rPr>
              <a:t>Hiện nay, nước ta có 63 tỉnh, thành phố trực thuộc Trung ương. Trong đó, 5 thành phố trực thuộc Trung ương là Hà Nội, Hải Phòng, Đà Nẵng, Thành phố Hồ Chí Minh và Cần Thơ</a:t>
            </a:r>
            <a:endParaRPr lang="en-US" sz="28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BB64819-CF16-0F16-D5DF-4FE031A268A8}"/>
              </a:ext>
            </a:extLst>
          </p:cNvPr>
          <p:cNvSpPr txBox="1"/>
          <p:nvPr/>
        </p:nvSpPr>
        <p:spPr>
          <a:xfrm>
            <a:off x="2743200" y="787401"/>
            <a:ext cx="7264400" cy="1569660"/>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Câu 1: Việt Nam hiện nay có bao nhiêu đơn vị hành chính cấp tỉnh, thành phố trực thuộc trung ương?</a:t>
            </a:r>
            <a:endParaRPr lang="en-US" sz="3200" dirty="0">
              <a:solidFill>
                <a:prstClr val="black"/>
              </a:solidFill>
              <a:latin typeface="Cambria" panose="02040503050406030204" pitchFamily="18" charset="0"/>
              <a:ea typeface="Cambria" panose="02040503050406030204" pitchFamily="18" charset="0"/>
            </a:endParaRPr>
          </a:p>
        </p:txBody>
      </p:sp>
      <p:sp>
        <p:nvSpPr>
          <p:cNvPr id="13" name="Freeform 2">
            <a:hlinkClick r:id="rId7" action="ppaction://hlinksldjump"/>
            <a:extLst>
              <a:ext uri="{FF2B5EF4-FFF2-40B4-BE49-F238E27FC236}">
                <a16:creationId xmlns:a16="http://schemas.microsoft.com/office/drawing/2014/main" id="{8973869F-F077-ED46-82B4-BC17FC242D16}"/>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4" name="Freeform 4">
            <a:extLst>
              <a:ext uri="{FF2B5EF4-FFF2-40B4-BE49-F238E27FC236}">
                <a16:creationId xmlns:a16="http://schemas.microsoft.com/office/drawing/2014/main" id="{CAA93EC2-3B94-A75B-A26E-DA8A4AB374AC}"/>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912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2E6D242D-B5D2-1924-6856-174C369031DF}"/>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F31F34C3-B2EB-2534-8841-E847BCFB05B9}"/>
              </a:ext>
            </a:extLst>
          </p:cNvPr>
          <p:cNvGrpSpPr/>
          <p:nvPr/>
        </p:nvGrpSpPr>
        <p:grpSpPr>
          <a:xfrm>
            <a:off x="1676400" y="-177800"/>
            <a:ext cx="9194800" cy="2854325"/>
            <a:chOff x="2286000" y="1028700"/>
            <a:chExt cx="13792200" cy="3670069"/>
          </a:xfrm>
        </p:grpSpPr>
        <p:cxnSp>
          <p:nvCxnSpPr>
            <p:cNvPr id="13" name="Straight Connector 12">
              <a:extLst>
                <a:ext uri="{FF2B5EF4-FFF2-40B4-BE49-F238E27FC236}">
                  <a16:creationId xmlns:a16="http://schemas.microsoft.com/office/drawing/2014/main" id="{FF35273A-B2DB-17C8-3723-3570CEB7984C}"/>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E123E7-C9BD-37A9-783C-53E7AEA0B634}"/>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Freeform 4">
              <a:extLst>
                <a:ext uri="{FF2B5EF4-FFF2-40B4-BE49-F238E27FC236}">
                  <a16:creationId xmlns:a16="http://schemas.microsoft.com/office/drawing/2014/main" id="{31120E88-8937-9F92-CF77-F8158FD7D523}"/>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Rectangle: Rounded Corners 4">
            <a:extLst>
              <a:ext uri="{FF2B5EF4-FFF2-40B4-BE49-F238E27FC236}">
                <a16:creationId xmlns:a16="http://schemas.microsoft.com/office/drawing/2014/main" id="{1370A8D2-3EC1-58E0-3802-8763D8B6EBAE}"/>
              </a:ext>
            </a:extLst>
          </p:cNvPr>
          <p:cNvSpPr/>
          <p:nvPr/>
        </p:nvSpPr>
        <p:spPr>
          <a:xfrm>
            <a:off x="2641600" y="3327400"/>
            <a:ext cx="8077200" cy="3168650"/>
          </a:xfrm>
          <a:custGeom>
            <a:avLst/>
            <a:gdLst>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 name="connsiteX0" fmla="*/ 0 w 8077200"/>
              <a:gd name="connsiteY0" fmla="*/ 1548169 h 3168650"/>
              <a:gd name="connsiteX1" fmla="*/ 1125080 w 8077200"/>
              <a:gd name="connsiteY1" fmla="*/ 0 h 3168650"/>
              <a:gd name="connsiteX2" fmla="*/ 6952118 w 8077200"/>
              <a:gd name="connsiteY2" fmla="*/ 0 h 3168650"/>
              <a:gd name="connsiteX3" fmla="*/ 8077200 w 8077200"/>
              <a:gd name="connsiteY3" fmla="*/ 1548169 h 3168650"/>
              <a:gd name="connsiteX4" fmla="*/ 8077200 w 8077200"/>
              <a:gd name="connsiteY4" fmla="*/ 1620479 h 3168650"/>
              <a:gd name="connsiteX5" fmla="*/ 6952118 w 8077200"/>
              <a:gd name="connsiteY5" fmla="*/ 3168649 h 3168650"/>
              <a:gd name="connsiteX6" fmla="*/ 1125080 w 8077200"/>
              <a:gd name="connsiteY6" fmla="*/ 3168649 h 3168650"/>
              <a:gd name="connsiteX7" fmla="*/ 0 w 8077200"/>
              <a:gd name="connsiteY7" fmla="*/ 1620479 h 3168650"/>
              <a:gd name="connsiteX8" fmla="*/ 0 w 8077200"/>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3168650" fill="none" extrusionOk="0">
                <a:moveTo>
                  <a:pt x="0" y="1548169"/>
                </a:moveTo>
                <a:cubicBezTo>
                  <a:pt x="9513" y="1003821"/>
                  <a:pt x="661511" y="328883"/>
                  <a:pt x="1125080" y="0"/>
                </a:cubicBezTo>
                <a:cubicBezTo>
                  <a:pt x="2059818" y="203002"/>
                  <a:pt x="4370386" y="443697"/>
                  <a:pt x="6952118" y="0"/>
                </a:cubicBezTo>
                <a:cubicBezTo>
                  <a:pt x="7554110" y="-170449"/>
                  <a:pt x="7863605" y="615473"/>
                  <a:pt x="8077200" y="1548169"/>
                </a:cubicBezTo>
                <a:cubicBezTo>
                  <a:pt x="8077447" y="1561457"/>
                  <a:pt x="8071469" y="1604192"/>
                  <a:pt x="8077200" y="1620479"/>
                </a:cubicBezTo>
                <a:cubicBezTo>
                  <a:pt x="8110925" y="2259514"/>
                  <a:pt x="7481992" y="3053484"/>
                  <a:pt x="6952118" y="3168649"/>
                </a:cubicBezTo>
                <a:cubicBezTo>
                  <a:pt x="4250599" y="3302222"/>
                  <a:pt x="1731894" y="3153897"/>
                  <a:pt x="1125080" y="3168649"/>
                </a:cubicBezTo>
                <a:cubicBezTo>
                  <a:pt x="732627" y="3136067"/>
                  <a:pt x="-143517" y="2508865"/>
                  <a:pt x="0" y="1620479"/>
                </a:cubicBezTo>
                <a:cubicBezTo>
                  <a:pt x="-1993" y="1599026"/>
                  <a:pt x="-3669" y="1556721"/>
                  <a:pt x="0" y="1548169"/>
                </a:cubicBezTo>
                <a:close/>
              </a:path>
              <a:path w="8077200" h="3168650" stroke="0" extrusionOk="0">
                <a:moveTo>
                  <a:pt x="0" y="1548169"/>
                </a:moveTo>
                <a:cubicBezTo>
                  <a:pt x="-66969" y="900843"/>
                  <a:pt x="539790" y="-45173"/>
                  <a:pt x="1125080" y="0"/>
                </a:cubicBezTo>
                <a:cubicBezTo>
                  <a:pt x="2043152" y="-35574"/>
                  <a:pt x="6081411" y="-191983"/>
                  <a:pt x="6952118" y="0"/>
                </a:cubicBezTo>
                <a:cubicBezTo>
                  <a:pt x="7360778" y="-13951"/>
                  <a:pt x="8358267" y="608789"/>
                  <a:pt x="8077200" y="1548169"/>
                </a:cubicBezTo>
                <a:cubicBezTo>
                  <a:pt x="8080433" y="1581383"/>
                  <a:pt x="8077636" y="1606988"/>
                  <a:pt x="8077200" y="1620479"/>
                </a:cubicBezTo>
                <a:cubicBezTo>
                  <a:pt x="8093988" y="2313277"/>
                  <a:pt x="7350635" y="3059993"/>
                  <a:pt x="6952118" y="3168649"/>
                </a:cubicBezTo>
                <a:cubicBezTo>
                  <a:pt x="6117852" y="2526023"/>
                  <a:pt x="2383982" y="3503624"/>
                  <a:pt x="1125080" y="3168649"/>
                </a:cubicBezTo>
                <a:cubicBezTo>
                  <a:pt x="553159" y="3405026"/>
                  <a:pt x="-73253" y="2249643"/>
                  <a:pt x="0" y="1620479"/>
                </a:cubicBezTo>
                <a:cubicBezTo>
                  <a:pt x="-4316" y="1596181"/>
                  <a:pt x="-4382" y="1557951"/>
                  <a:pt x="0" y="1548169"/>
                </a:cubicBezTo>
                <a:close/>
              </a:path>
              <a:path w="8077200" h="3168650" fill="none" stroke="0" extrusionOk="0">
                <a:moveTo>
                  <a:pt x="0" y="1548169"/>
                </a:moveTo>
                <a:cubicBezTo>
                  <a:pt x="153676" y="743305"/>
                  <a:pt x="650397" y="207178"/>
                  <a:pt x="1125080" y="0"/>
                </a:cubicBezTo>
                <a:cubicBezTo>
                  <a:pt x="2780703" y="413300"/>
                  <a:pt x="3950668" y="519235"/>
                  <a:pt x="6952118" y="0"/>
                </a:cubicBezTo>
                <a:cubicBezTo>
                  <a:pt x="7501708" y="-382633"/>
                  <a:pt x="8030360" y="558894"/>
                  <a:pt x="8077200" y="1548169"/>
                </a:cubicBezTo>
                <a:cubicBezTo>
                  <a:pt x="8074584" y="1560638"/>
                  <a:pt x="8076669" y="1595676"/>
                  <a:pt x="8077200" y="1620479"/>
                </a:cubicBezTo>
                <a:cubicBezTo>
                  <a:pt x="8095009" y="2432152"/>
                  <a:pt x="7468419" y="3112245"/>
                  <a:pt x="6952118" y="3168649"/>
                </a:cubicBezTo>
                <a:cubicBezTo>
                  <a:pt x="4107068" y="3193931"/>
                  <a:pt x="1614164" y="2977933"/>
                  <a:pt x="1125080" y="3168649"/>
                </a:cubicBezTo>
                <a:cubicBezTo>
                  <a:pt x="474874" y="3107113"/>
                  <a:pt x="-79344" y="2361765"/>
                  <a:pt x="0" y="1620479"/>
                </a:cubicBezTo>
                <a:cubicBezTo>
                  <a:pt x="-3615" y="1600562"/>
                  <a:pt x="-3360" y="1558716"/>
                  <a:pt x="0" y="1548169"/>
                </a:cubicBezTo>
                <a:close/>
              </a:path>
              <a:path w="8077200" h="3168650" fill="none" stroke="0" extrusionOk="0">
                <a:moveTo>
                  <a:pt x="0" y="1548169"/>
                </a:moveTo>
                <a:cubicBezTo>
                  <a:pt x="15631" y="904190"/>
                  <a:pt x="645657" y="315836"/>
                  <a:pt x="1125080" y="0"/>
                </a:cubicBezTo>
                <a:cubicBezTo>
                  <a:pt x="2477109" y="372931"/>
                  <a:pt x="4107166" y="594212"/>
                  <a:pt x="6952118" y="0"/>
                </a:cubicBezTo>
                <a:cubicBezTo>
                  <a:pt x="7499957" y="-183318"/>
                  <a:pt x="8014697" y="525422"/>
                  <a:pt x="8077200" y="1548169"/>
                </a:cubicBezTo>
                <a:cubicBezTo>
                  <a:pt x="8078328" y="1560051"/>
                  <a:pt x="8073735" y="1600333"/>
                  <a:pt x="8077200" y="1620479"/>
                </a:cubicBezTo>
                <a:cubicBezTo>
                  <a:pt x="8079563" y="2311847"/>
                  <a:pt x="7452261" y="3104500"/>
                  <a:pt x="6952118" y="3168649"/>
                </a:cubicBezTo>
                <a:cubicBezTo>
                  <a:pt x="4187355" y="3183854"/>
                  <a:pt x="1703789" y="3147485"/>
                  <a:pt x="1125080" y="3168649"/>
                </a:cubicBezTo>
                <a:cubicBezTo>
                  <a:pt x="536579" y="3115024"/>
                  <a:pt x="-211111" y="2430851"/>
                  <a:pt x="0" y="1620479"/>
                </a:cubicBezTo>
                <a:cubicBezTo>
                  <a:pt x="-2153" y="1599404"/>
                  <a:pt x="-4790" y="1558173"/>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2800" dirty="0">
                <a:solidFill>
                  <a:srgbClr val="FF0000"/>
                </a:solidFill>
                <a:latin typeface="Cambria" panose="02040503050406030204" pitchFamily="18" charset="0"/>
                <a:ea typeface="Cambria" panose="02040503050406030204" pitchFamily="18" charset="0"/>
              </a:rPr>
              <a:t>Hiện nay, nước ta có 63 tỉnh, thành phố trực thuộc Trung ương. Trong đó, 5 thành phố trực thuộc Trung ương là Hà Nội, Hải Phòng, Đà Nẵng, Thành phố Hồ Chí Minh và Cần Thơ</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9BC94F1-833A-B79B-1EF0-C10EF9069963}"/>
              </a:ext>
            </a:extLst>
          </p:cNvPr>
          <p:cNvSpPr txBox="1"/>
          <p:nvPr/>
        </p:nvSpPr>
        <p:spPr>
          <a:xfrm>
            <a:off x="2724150" y="1101726"/>
            <a:ext cx="7264400" cy="769441"/>
          </a:xfrm>
          <a:prstGeom prst="rect">
            <a:avLst/>
          </a:prstGeom>
          <a:noFill/>
        </p:spPr>
        <p:txBody>
          <a:bodyPr wrap="square" rtlCol="0">
            <a:spAutoFit/>
          </a:bodyPr>
          <a:lstStyle/>
          <a:p>
            <a:pPr algn="ctr" defTabSz="609630"/>
            <a:r>
              <a:rPr lang="vi-VN" sz="4400" dirty="0">
                <a:solidFill>
                  <a:prstClr val="black"/>
                </a:solidFill>
                <a:latin typeface="Cambria" panose="02040503050406030204" pitchFamily="18" charset="0"/>
                <a:ea typeface="Cambria" panose="02040503050406030204" pitchFamily="18" charset="0"/>
              </a:rPr>
              <a:t>Câu 2: Ý nghĩa của Quốc ca</a:t>
            </a:r>
            <a:endParaRPr lang="en-US" sz="4400" dirty="0">
              <a:solidFill>
                <a:prstClr val="black"/>
              </a:solidFill>
              <a:latin typeface="Cambria" panose="02040503050406030204" pitchFamily="18" charset="0"/>
              <a:ea typeface="Cambria" panose="02040503050406030204" pitchFamily="18" charset="0"/>
            </a:endParaRPr>
          </a:p>
        </p:txBody>
      </p:sp>
      <p:sp>
        <p:nvSpPr>
          <p:cNvPr id="18" name="Freeform 2">
            <a:hlinkClick r:id="rId7" action="ppaction://hlinksldjump"/>
            <a:extLst>
              <a:ext uri="{FF2B5EF4-FFF2-40B4-BE49-F238E27FC236}">
                <a16:creationId xmlns:a16="http://schemas.microsoft.com/office/drawing/2014/main" id="{44803E7D-7509-1940-3358-5696269558C4}"/>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D517A678-3F7A-480E-C00E-8F54EA784721}"/>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196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3EBC868A-84AE-62EE-D57B-B1D6E4EE6A8E}"/>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7A02E470-8F1A-1C71-2993-E3A84EBD5E99}"/>
              </a:ext>
            </a:extLst>
          </p:cNvPr>
          <p:cNvGrpSpPr/>
          <p:nvPr/>
        </p:nvGrpSpPr>
        <p:grpSpPr>
          <a:xfrm>
            <a:off x="1676400" y="-177800"/>
            <a:ext cx="9194800" cy="2854325"/>
            <a:chOff x="2286000" y="1028700"/>
            <a:chExt cx="13792200" cy="3670069"/>
          </a:xfrm>
        </p:grpSpPr>
        <p:cxnSp>
          <p:nvCxnSpPr>
            <p:cNvPr id="13" name="Straight Connector 12">
              <a:extLst>
                <a:ext uri="{FF2B5EF4-FFF2-40B4-BE49-F238E27FC236}">
                  <a16:creationId xmlns:a16="http://schemas.microsoft.com/office/drawing/2014/main" id="{1B116258-BA05-8A3C-706C-80C3E7D43786}"/>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708C48-8CCD-3146-6F2D-2B7FB7478A52}"/>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Freeform 4">
              <a:extLst>
                <a:ext uri="{FF2B5EF4-FFF2-40B4-BE49-F238E27FC236}">
                  <a16:creationId xmlns:a16="http://schemas.microsoft.com/office/drawing/2014/main" id="{7767DCC9-BDFE-AA8C-FC83-9E036757D41A}"/>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Rectangle: Rounded Corners 4">
            <a:extLst>
              <a:ext uri="{FF2B5EF4-FFF2-40B4-BE49-F238E27FC236}">
                <a16:creationId xmlns:a16="http://schemas.microsoft.com/office/drawing/2014/main" id="{3EE205E5-A0DA-4760-4548-563CA546DDE1}"/>
              </a:ext>
            </a:extLst>
          </p:cNvPr>
          <p:cNvSpPr/>
          <p:nvPr/>
        </p:nvSpPr>
        <p:spPr>
          <a:xfrm>
            <a:off x="2686050" y="3327400"/>
            <a:ext cx="8753474" cy="3168650"/>
          </a:xfrm>
          <a:custGeom>
            <a:avLst/>
            <a:gdLst>
              <a:gd name="connsiteX0" fmla="*/ 0 w 8753474"/>
              <a:gd name="connsiteY0" fmla="*/ 1548169 h 3168650"/>
              <a:gd name="connsiteX1" fmla="*/ 1219279 w 8753474"/>
              <a:gd name="connsiteY1" fmla="*/ 0 h 3168650"/>
              <a:gd name="connsiteX2" fmla="*/ 7534193 w 8753474"/>
              <a:gd name="connsiteY2" fmla="*/ 0 h 3168650"/>
              <a:gd name="connsiteX3" fmla="*/ 8753474 w 8753474"/>
              <a:gd name="connsiteY3" fmla="*/ 1548169 h 3168650"/>
              <a:gd name="connsiteX4" fmla="*/ 8753474 w 8753474"/>
              <a:gd name="connsiteY4" fmla="*/ 1620479 h 3168650"/>
              <a:gd name="connsiteX5" fmla="*/ 7534193 w 8753474"/>
              <a:gd name="connsiteY5" fmla="*/ 3168649 h 3168650"/>
              <a:gd name="connsiteX6" fmla="*/ 1219279 w 8753474"/>
              <a:gd name="connsiteY6" fmla="*/ 3168649 h 3168650"/>
              <a:gd name="connsiteX7" fmla="*/ 0 w 8753474"/>
              <a:gd name="connsiteY7" fmla="*/ 1620479 h 3168650"/>
              <a:gd name="connsiteX8" fmla="*/ 0 w 8753474"/>
              <a:gd name="connsiteY8" fmla="*/ 1548169 h 3168650"/>
              <a:gd name="connsiteX0" fmla="*/ 0 w 8753474"/>
              <a:gd name="connsiteY0" fmla="*/ 1548169 h 3168650"/>
              <a:gd name="connsiteX1" fmla="*/ 1219279 w 8753474"/>
              <a:gd name="connsiteY1" fmla="*/ 0 h 3168650"/>
              <a:gd name="connsiteX2" fmla="*/ 7534193 w 8753474"/>
              <a:gd name="connsiteY2" fmla="*/ 0 h 3168650"/>
              <a:gd name="connsiteX3" fmla="*/ 8753474 w 8753474"/>
              <a:gd name="connsiteY3" fmla="*/ 1548169 h 3168650"/>
              <a:gd name="connsiteX4" fmla="*/ 8753474 w 8753474"/>
              <a:gd name="connsiteY4" fmla="*/ 1620479 h 3168650"/>
              <a:gd name="connsiteX5" fmla="*/ 7534193 w 8753474"/>
              <a:gd name="connsiteY5" fmla="*/ 3168649 h 3168650"/>
              <a:gd name="connsiteX6" fmla="*/ 1219279 w 8753474"/>
              <a:gd name="connsiteY6" fmla="*/ 3168649 h 3168650"/>
              <a:gd name="connsiteX7" fmla="*/ 0 w 8753474"/>
              <a:gd name="connsiteY7" fmla="*/ 1620479 h 3168650"/>
              <a:gd name="connsiteX8" fmla="*/ 0 w 8753474"/>
              <a:gd name="connsiteY8" fmla="*/ 1548169 h 3168650"/>
              <a:gd name="connsiteX0" fmla="*/ 0 w 8753474"/>
              <a:gd name="connsiteY0" fmla="*/ 1548169 h 3168650"/>
              <a:gd name="connsiteX1" fmla="*/ 1219279 w 8753474"/>
              <a:gd name="connsiteY1" fmla="*/ 0 h 3168650"/>
              <a:gd name="connsiteX2" fmla="*/ 7534193 w 8753474"/>
              <a:gd name="connsiteY2" fmla="*/ 0 h 3168650"/>
              <a:gd name="connsiteX3" fmla="*/ 8753474 w 8753474"/>
              <a:gd name="connsiteY3" fmla="*/ 1548169 h 3168650"/>
              <a:gd name="connsiteX4" fmla="*/ 8753474 w 8753474"/>
              <a:gd name="connsiteY4" fmla="*/ 1620479 h 3168650"/>
              <a:gd name="connsiteX5" fmla="*/ 7534193 w 8753474"/>
              <a:gd name="connsiteY5" fmla="*/ 3168649 h 3168650"/>
              <a:gd name="connsiteX6" fmla="*/ 1219279 w 8753474"/>
              <a:gd name="connsiteY6" fmla="*/ 3168649 h 3168650"/>
              <a:gd name="connsiteX7" fmla="*/ 0 w 8753474"/>
              <a:gd name="connsiteY7" fmla="*/ 1620479 h 3168650"/>
              <a:gd name="connsiteX8" fmla="*/ 0 w 8753474"/>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3474" h="3168650" fill="none" extrusionOk="0">
                <a:moveTo>
                  <a:pt x="0" y="1548169"/>
                </a:moveTo>
                <a:cubicBezTo>
                  <a:pt x="10657" y="1021785"/>
                  <a:pt x="715237" y="333029"/>
                  <a:pt x="1219279" y="0"/>
                </a:cubicBezTo>
                <a:cubicBezTo>
                  <a:pt x="2115358" y="210692"/>
                  <a:pt x="4752708" y="488975"/>
                  <a:pt x="7534193" y="0"/>
                </a:cubicBezTo>
                <a:cubicBezTo>
                  <a:pt x="8175228" y="-251323"/>
                  <a:pt x="8482731" y="601253"/>
                  <a:pt x="8753474" y="1548169"/>
                </a:cubicBezTo>
                <a:cubicBezTo>
                  <a:pt x="8754686" y="1562114"/>
                  <a:pt x="8747696" y="1603629"/>
                  <a:pt x="8753474" y="1620479"/>
                </a:cubicBezTo>
                <a:cubicBezTo>
                  <a:pt x="8789899" y="2256447"/>
                  <a:pt x="8165770" y="3112284"/>
                  <a:pt x="7534193" y="3168649"/>
                </a:cubicBezTo>
                <a:cubicBezTo>
                  <a:pt x="4658864" y="3322029"/>
                  <a:pt x="1882689" y="3228540"/>
                  <a:pt x="1219279" y="3168649"/>
                </a:cubicBezTo>
                <a:cubicBezTo>
                  <a:pt x="778936" y="3137209"/>
                  <a:pt x="-138259" y="2506655"/>
                  <a:pt x="0" y="1620479"/>
                </a:cubicBezTo>
                <a:cubicBezTo>
                  <a:pt x="-1963" y="1598641"/>
                  <a:pt x="-4021" y="1556531"/>
                  <a:pt x="0" y="1548169"/>
                </a:cubicBezTo>
                <a:close/>
              </a:path>
              <a:path w="8753474" h="3168650" stroke="0" extrusionOk="0">
                <a:moveTo>
                  <a:pt x="0" y="1548169"/>
                </a:moveTo>
                <a:cubicBezTo>
                  <a:pt x="-75680" y="916549"/>
                  <a:pt x="591070" y="9117"/>
                  <a:pt x="1219279" y="0"/>
                </a:cubicBezTo>
                <a:cubicBezTo>
                  <a:pt x="2211347" y="-17220"/>
                  <a:pt x="6682244" y="-65765"/>
                  <a:pt x="7534193" y="0"/>
                </a:cubicBezTo>
                <a:cubicBezTo>
                  <a:pt x="8107563" y="-25738"/>
                  <a:pt x="9019148" y="603363"/>
                  <a:pt x="8753474" y="1548169"/>
                </a:cubicBezTo>
                <a:cubicBezTo>
                  <a:pt x="8756383" y="1581431"/>
                  <a:pt x="8753532" y="1606940"/>
                  <a:pt x="8753474" y="1620479"/>
                </a:cubicBezTo>
                <a:cubicBezTo>
                  <a:pt x="8774590" y="2296681"/>
                  <a:pt x="7930472" y="3038642"/>
                  <a:pt x="7534193" y="3168649"/>
                </a:cubicBezTo>
                <a:cubicBezTo>
                  <a:pt x="6638045" y="2438934"/>
                  <a:pt x="2608773" y="3345810"/>
                  <a:pt x="1219279" y="3168649"/>
                </a:cubicBezTo>
                <a:cubicBezTo>
                  <a:pt x="577925" y="3352785"/>
                  <a:pt x="-55982" y="2350789"/>
                  <a:pt x="0" y="1620479"/>
                </a:cubicBezTo>
                <a:cubicBezTo>
                  <a:pt x="-4583" y="1594841"/>
                  <a:pt x="-4787" y="1558456"/>
                  <a:pt x="0" y="1548169"/>
                </a:cubicBezTo>
                <a:close/>
              </a:path>
              <a:path w="8753474" h="3168650" fill="none" stroke="0" extrusionOk="0">
                <a:moveTo>
                  <a:pt x="0" y="1548169"/>
                </a:moveTo>
                <a:cubicBezTo>
                  <a:pt x="88275" y="780905"/>
                  <a:pt x="682447" y="222902"/>
                  <a:pt x="1219279" y="0"/>
                </a:cubicBezTo>
                <a:cubicBezTo>
                  <a:pt x="3161799" y="597226"/>
                  <a:pt x="4232830" y="559539"/>
                  <a:pt x="7534193" y="0"/>
                </a:cubicBezTo>
                <a:cubicBezTo>
                  <a:pt x="8093086" y="-259798"/>
                  <a:pt x="8716509" y="485048"/>
                  <a:pt x="8753474" y="1548169"/>
                </a:cubicBezTo>
                <a:cubicBezTo>
                  <a:pt x="8749771" y="1561820"/>
                  <a:pt x="8755652" y="1597578"/>
                  <a:pt x="8753474" y="1620479"/>
                </a:cubicBezTo>
                <a:cubicBezTo>
                  <a:pt x="8698497" y="2421087"/>
                  <a:pt x="8093155" y="3109235"/>
                  <a:pt x="7534193" y="3168649"/>
                </a:cubicBezTo>
                <a:cubicBezTo>
                  <a:pt x="4516982" y="3138032"/>
                  <a:pt x="1758956" y="2980164"/>
                  <a:pt x="1219279" y="3168649"/>
                </a:cubicBezTo>
                <a:cubicBezTo>
                  <a:pt x="510243" y="3100922"/>
                  <a:pt x="-92333" y="2323703"/>
                  <a:pt x="0" y="1620479"/>
                </a:cubicBezTo>
                <a:cubicBezTo>
                  <a:pt x="-3620" y="1600488"/>
                  <a:pt x="-3970" y="1557636"/>
                  <a:pt x="0" y="1548169"/>
                </a:cubicBezTo>
                <a:close/>
              </a:path>
              <a:path w="8753474" h="3168650" fill="none" stroke="0" extrusionOk="0">
                <a:moveTo>
                  <a:pt x="0" y="1548169"/>
                </a:moveTo>
                <a:cubicBezTo>
                  <a:pt x="95655" y="925872"/>
                  <a:pt x="675480" y="271181"/>
                  <a:pt x="1219279" y="0"/>
                </a:cubicBezTo>
                <a:cubicBezTo>
                  <a:pt x="2718704" y="410879"/>
                  <a:pt x="4472659" y="590108"/>
                  <a:pt x="7534193" y="0"/>
                </a:cubicBezTo>
                <a:cubicBezTo>
                  <a:pt x="8094392" y="-212608"/>
                  <a:pt x="8642335" y="603041"/>
                  <a:pt x="8753474" y="1548169"/>
                </a:cubicBezTo>
                <a:cubicBezTo>
                  <a:pt x="8754846" y="1559831"/>
                  <a:pt x="8750110" y="1600022"/>
                  <a:pt x="8753474" y="1620479"/>
                </a:cubicBezTo>
                <a:cubicBezTo>
                  <a:pt x="8732804" y="2320950"/>
                  <a:pt x="8047798" y="3098643"/>
                  <a:pt x="7534193" y="3168649"/>
                </a:cubicBezTo>
                <a:cubicBezTo>
                  <a:pt x="4537014" y="3171273"/>
                  <a:pt x="1829910" y="3157209"/>
                  <a:pt x="1219279" y="3168649"/>
                </a:cubicBezTo>
                <a:cubicBezTo>
                  <a:pt x="576058" y="3111604"/>
                  <a:pt x="-197217" y="2439827"/>
                  <a:pt x="0" y="1620479"/>
                </a:cubicBezTo>
                <a:cubicBezTo>
                  <a:pt x="-2337" y="1599435"/>
                  <a:pt x="-5187" y="1558217"/>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vi-VN" sz="2800" dirty="0">
                <a:solidFill>
                  <a:srgbClr val="FF0000"/>
                </a:solidFill>
                <a:latin typeface="Cambria" panose="02040503050406030204" pitchFamily="18" charset="0"/>
                <a:ea typeface="Cambria" panose="02040503050406030204" pitchFamily="18" charset="0"/>
              </a:rPr>
              <a:t>+ Thuận lợi phát triển khai thác khoáng sản, thuỷ điện, chăn nuôi gia súc lớn (trâu, bò), trồng cây công nghiệp,…</a:t>
            </a:r>
          </a:p>
          <a:p>
            <a:pPr algn="just" defTabSz="609630"/>
            <a:r>
              <a:rPr lang="vi-VN" sz="2800" dirty="0">
                <a:solidFill>
                  <a:srgbClr val="FF0000"/>
                </a:solidFill>
                <a:latin typeface="Cambria" panose="02040503050406030204" pitchFamily="18" charset="0"/>
                <a:ea typeface="Cambria" panose="02040503050406030204" pitchFamily="18" charset="0"/>
              </a:rPr>
              <a:t>+ Địa hình hiểm trở nên giao thông khó khăn, dân cư thưa thớt</a:t>
            </a:r>
          </a:p>
        </p:txBody>
      </p:sp>
      <p:sp>
        <p:nvSpPr>
          <p:cNvPr id="17" name="TextBox 16">
            <a:extLst>
              <a:ext uri="{FF2B5EF4-FFF2-40B4-BE49-F238E27FC236}">
                <a16:creationId xmlns:a16="http://schemas.microsoft.com/office/drawing/2014/main" id="{774F329A-2516-A1D7-CC4B-2AD12AF48723}"/>
              </a:ext>
            </a:extLst>
          </p:cNvPr>
          <p:cNvSpPr txBox="1"/>
          <p:nvPr/>
        </p:nvSpPr>
        <p:spPr>
          <a:xfrm>
            <a:off x="2524125" y="863601"/>
            <a:ext cx="7791450" cy="1446550"/>
          </a:xfrm>
          <a:prstGeom prst="rect">
            <a:avLst/>
          </a:prstGeom>
          <a:noFill/>
        </p:spPr>
        <p:txBody>
          <a:bodyPr wrap="square" rtlCol="0">
            <a:spAutoFit/>
          </a:bodyPr>
          <a:lstStyle/>
          <a:p>
            <a:pPr algn="ctr" defTabSz="609630"/>
            <a:r>
              <a:rPr lang="vi-VN" sz="4400" dirty="0">
                <a:solidFill>
                  <a:prstClr val="black"/>
                </a:solidFill>
                <a:latin typeface="Cambria" panose="02040503050406030204" pitchFamily="18" charset="0"/>
                <a:ea typeface="Cambria" panose="02040503050406030204" pitchFamily="18" charset="0"/>
              </a:rPr>
              <a:t>Câu 3: Hãy nêu thuận lợi và khó khăn của địa hình đồi núi?</a:t>
            </a:r>
          </a:p>
        </p:txBody>
      </p:sp>
      <p:sp>
        <p:nvSpPr>
          <p:cNvPr id="18" name="Freeform 2">
            <a:hlinkClick r:id="rId7" action="ppaction://hlinksldjump"/>
            <a:extLst>
              <a:ext uri="{FF2B5EF4-FFF2-40B4-BE49-F238E27FC236}">
                <a16:creationId xmlns:a16="http://schemas.microsoft.com/office/drawing/2014/main" id="{3BFEB9D3-AB11-321D-C462-A5AD35A2BF45}"/>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2648A234-33EA-C097-A1D8-F453E4456A56}"/>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542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99211768-AD3D-3ADF-37A0-3533C5AD7488}"/>
              </a:ext>
            </a:extLst>
          </p:cNvPr>
          <p:cNvSpPr/>
          <p:nvPr/>
        </p:nvSpPr>
        <p:spPr>
          <a:xfrm>
            <a:off x="0" y="5080"/>
            <a:ext cx="12192000" cy="68529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9225DACA-D7D1-EE06-977C-D541E5457D07}"/>
              </a:ext>
            </a:extLst>
          </p:cNvPr>
          <p:cNvGrpSpPr/>
          <p:nvPr/>
        </p:nvGrpSpPr>
        <p:grpSpPr>
          <a:xfrm>
            <a:off x="1676400" y="-177800"/>
            <a:ext cx="9194800" cy="2854325"/>
            <a:chOff x="2286000" y="1028700"/>
            <a:chExt cx="13792200" cy="3670069"/>
          </a:xfrm>
        </p:grpSpPr>
        <p:cxnSp>
          <p:nvCxnSpPr>
            <p:cNvPr id="13" name="Straight Connector 12">
              <a:extLst>
                <a:ext uri="{FF2B5EF4-FFF2-40B4-BE49-F238E27FC236}">
                  <a16:creationId xmlns:a16="http://schemas.microsoft.com/office/drawing/2014/main" id="{8EDDAC31-E7CC-1D82-3B0E-404C8151398C}"/>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7BD84D4-C9AF-09A9-E371-C89E998BFB9D}"/>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Freeform 4">
              <a:extLst>
                <a:ext uri="{FF2B5EF4-FFF2-40B4-BE49-F238E27FC236}">
                  <a16:creationId xmlns:a16="http://schemas.microsoft.com/office/drawing/2014/main" id="{FB5EBB2C-6FCE-BB5B-5E68-EF228205230B}"/>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sp>
        <p:nvSpPr>
          <p:cNvPr id="16" name="Rectangle: Rounded Corners 4">
            <a:extLst>
              <a:ext uri="{FF2B5EF4-FFF2-40B4-BE49-F238E27FC236}">
                <a16:creationId xmlns:a16="http://schemas.microsoft.com/office/drawing/2014/main" id="{37BF4577-AFC0-D690-BAD9-709BB9A015DA}"/>
              </a:ext>
            </a:extLst>
          </p:cNvPr>
          <p:cNvSpPr/>
          <p:nvPr/>
        </p:nvSpPr>
        <p:spPr>
          <a:xfrm>
            <a:off x="2686050" y="3327400"/>
            <a:ext cx="8496300" cy="3168650"/>
          </a:xfrm>
          <a:custGeom>
            <a:avLst/>
            <a:gdLst>
              <a:gd name="connsiteX0" fmla="*/ 0 w 8496300"/>
              <a:gd name="connsiteY0" fmla="*/ 1548169 h 3168650"/>
              <a:gd name="connsiteX1" fmla="*/ 1183457 w 8496300"/>
              <a:gd name="connsiteY1" fmla="*/ 0 h 3168650"/>
              <a:gd name="connsiteX2" fmla="*/ 7312841 w 8496300"/>
              <a:gd name="connsiteY2" fmla="*/ 0 h 3168650"/>
              <a:gd name="connsiteX3" fmla="*/ 8496300 w 8496300"/>
              <a:gd name="connsiteY3" fmla="*/ 1548169 h 3168650"/>
              <a:gd name="connsiteX4" fmla="*/ 8496300 w 8496300"/>
              <a:gd name="connsiteY4" fmla="*/ 1620479 h 3168650"/>
              <a:gd name="connsiteX5" fmla="*/ 7312841 w 8496300"/>
              <a:gd name="connsiteY5" fmla="*/ 3168649 h 3168650"/>
              <a:gd name="connsiteX6" fmla="*/ 1183457 w 8496300"/>
              <a:gd name="connsiteY6" fmla="*/ 3168649 h 3168650"/>
              <a:gd name="connsiteX7" fmla="*/ 0 w 8496300"/>
              <a:gd name="connsiteY7" fmla="*/ 1620479 h 3168650"/>
              <a:gd name="connsiteX8" fmla="*/ 0 w 8496300"/>
              <a:gd name="connsiteY8" fmla="*/ 1548169 h 3168650"/>
              <a:gd name="connsiteX0" fmla="*/ 0 w 8496300"/>
              <a:gd name="connsiteY0" fmla="*/ 1548169 h 3168650"/>
              <a:gd name="connsiteX1" fmla="*/ 1183457 w 8496300"/>
              <a:gd name="connsiteY1" fmla="*/ 0 h 3168650"/>
              <a:gd name="connsiteX2" fmla="*/ 7312841 w 8496300"/>
              <a:gd name="connsiteY2" fmla="*/ 0 h 3168650"/>
              <a:gd name="connsiteX3" fmla="*/ 8496300 w 8496300"/>
              <a:gd name="connsiteY3" fmla="*/ 1548169 h 3168650"/>
              <a:gd name="connsiteX4" fmla="*/ 8496300 w 8496300"/>
              <a:gd name="connsiteY4" fmla="*/ 1620479 h 3168650"/>
              <a:gd name="connsiteX5" fmla="*/ 7312841 w 8496300"/>
              <a:gd name="connsiteY5" fmla="*/ 3168649 h 3168650"/>
              <a:gd name="connsiteX6" fmla="*/ 1183457 w 8496300"/>
              <a:gd name="connsiteY6" fmla="*/ 3168649 h 3168650"/>
              <a:gd name="connsiteX7" fmla="*/ 0 w 8496300"/>
              <a:gd name="connsiteY7" fmla="*/ 1620479 h 3168650"/>
              <a:gd name="connsiteX8" fmla="*/ 0 w 8496300"/>
              <a:gd name="connsiteY8" fmla="*/ 1548169 h 3168650"/>
              <a:gd name="connsiteX0" fmla="*/ 0 w 8496300"/>
              <a:gd name="connsiteY0" fmla="*/ 1548169 h 3168650"/>
              <a:gd name="connsiteX1" fmla="*/ 1183457 w 8496300"/>
              <a:gd name="connsiteY1" fmla="*/ 0 h 3168650"/>
              <a:gd name="connsiteX2" fmla="*/ 7312841 w 8496300"/>
              <a:gd name="connsiteY2" fmla="*/ 0 h 3168650"/>
              <a:gd name="connsiteX3" fmla="*/ 8496300 w 8496300"/>
              <a:gd name="connsiteY3" fmla="*/ 1548169 h 3168650"/>
              <a:gd name="connsiteX4" fmla="*/ 8496300 w 8496300"/>
              <a:gd name="connsiteY4" fmla="*/ 1620479 h 3168650"/>
              <a:gd name="connsiteX5" fmla="*/ 7312841 w 8496300"/>
              <a:gd name="connsiteY5" fmla="*/ 3168649 h 3168650"/>
              <a:gd name="connsiteX6" fmla="*/ 1183457 w 8496300"/>
              <a:gd name="connsiteY6" fmla="*/ 3168649 h 3168650"/>
              <a:gd name="connsiteX7" fmla="*/ 0 w 8496300"/>
              <a:gd name="connsiteY7" fmla="*/ 1620479 h 3168650"/>
              <a:gd name="connsiteX8" fmla="*/ 0 w 8496300"/>
              <a:gd name="connsiteY8" fmla="*/ 1548169 h 316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6300" h="3168650" fill="none" extrusionOk="0">
                <a:moveTo>
                  <a:pt x="0" y="1548169"/>
                </a:moveTo>
                <a:cubicBezTo>
                  <a:pt x="9423" y="993337"/>
                  <a:pt x="685370" y="315617"/>
                  <a:pt x="1183457" y="0"/>
                </a:cubicBezTo>
                <a:cubicBezTo>
                  <a:pt x="2238510" y="199205"/>
                  <a:pt x="4659020" y="586972"/>
                  <a:pt x="7312841" y="0"/>
                </a:cubicBezTo>
                <a:cubicBezTo>
                  <a:pt x="7945206" y="-178046"/>
                  <a:pt x="8310571" y="625802"/>
                  <a:pt x="8496300" y="1548169"/>
                </a:cubicBezTo>
                <a:cubicBezTo>
                  <a:pt x="8497892" y="1562364"/>
                  <a:pt x="8490315" y="1604286"/>
                  <a:pt x="8496300" y="1620479"/>
                </a:cubicBezTo>
                <a:cubicBezTo>
                  <a:pt x="8546048" y="2184786"/>
                  <a:pt x="7905990" y="3090201"/>
                  <a:pt x="7312841" y="3168649"/>
                </a:cubicBezTo>
                <a:cubicBezTo>
                  <a:pt x="4446015" y="3293946"/>
                  <a:pt x="1829013" y="3246367"/>
                  <a:pt x="1183457" y="3168649"/>
                </a:cubicBezTo>
                <a:cubicBezTo>
                  <a:pt x="835807" y="3128355"/>
                  <a:pt x="-150780" y="2509576"/>
                  <a:pt x="0" y="1620479"/>
                </a:cubicBezTo>
                <a:cubicBezTo>
                  <a:pt x="-1484" y="1597875"/>
                  <a:pt x="-4172" y="1555871"/>
                  <a:pt x="0" y="1548169"/>
                </a:cubicBezTo>
                <a:close/>
              </a:path>
              <a:path w="8496300" h="3168650" stroke="0" extrusionOk="0">
                <a:moveTo>
                  <a:pt x="0" y="1548169"/>
                </a:moveTo>
                <a:cubicBezTo>
                  <a:pt x="-73572" y="913461"/>
                  <a:pt x="571133" y="-15937"/>
                  <a:pt x="1183457" y="0"/>
                </a:cubicBezTo>
                <a:cubicBezTo>
                  <a:pt x="2150441" y="-58203"/>
                  <a:pt x="6416338" y="-164776"/>
                  <a:pt x="7312841" y="0"/>
                </a:cubicBezTo>
                <a:cubicBezTo>
                  <a:pt x="7796525" y="-18528"/>
                  <a:pt x="8747058" y="600943"/>
                  <a:pt x="8496300" y="1548169"/>
                </a:cubicBezTo>
                <a:cubicBezTo>
                  <a:pt x="8499494" y="1581393"/>
                  <a:pt x="8496695" y="1607000"/>
                  <a:pt x="8496300" y="1620479"/>
                </a:cubicBezTo>
                <a:cubicBezTo>
                  <a:pt x="8493906" y="2380591"/>
                  <a:pt x="7712856" y="3048360"/>
                  <a:pt x="7312841" y="3168649"/>
                </a:cubicBezTo>
                <a:cubicBezTo>
                  <a:pt x="6435472" y="2521274"/>
                  <a:pt x="2501656" y="3554619"/>
                  <a:pt x="1183457" y="3168649"/>
                </a:cubicBezTo>
                <a:cubicBezTo>
                  <a:pt x="558173" y="3342887"/>
                  <a:pt x="-61214" y="2318773"/>
                  <a:pt x="0" y="1620479"/>
                </a:cubicBezTo>
                <a:cubicBezTo>
                  <a:pt x="-4444" y="1594823"/>
                  <a:pt x="-4548" y="1556906"/>
                  <a:pt x="0" y="1548169"/>
                </a:cubicBezTo>
                <a:close/>
              </a:path>
              <a:path w="8496300" h="3168650" fill="none" stroke="0" extrusionOk="0">
                <a:moveTo>
                  <a:pt x="0" y="1548169"/>
                </a:moveTo>
                <a:cubicBezTo>
                  <a:pt x="171355" y="736002"/>
                  <a:pt x="664409" y="221923"/>
                  <a:pt x="1183457" y="0"/>
                </a:cubicBezTo>
                <a:cubicBezTo>
                  <a:pt x="2954064" y="450508"/>
                  <a:pt x="4185718" y="502799"/>
                  <a:pt x="7312841" y="0"/>
                </a:cubicBezTo>
                <a:cubicBezTo>
                  <a:pt x="7873675" y="-326925"/>
                  <a:pt x="8459430" y="494262"/>
                  <a:pt x="8496300" y="1548169"/>
                </a:cubicBezTo>
                <a:cubicBezTo>
                  <a:pt x="8491396" y="1563387"/>
                  <a:pt x="8497627" y="1596976"/>
                  <a:pt x="8496300" y="1620479"/>
                </a:cubicBezTo>
                <a:cubicBezTo>
                  <a:pt x="8448774" y="2421987"/>
                  <a:pt x="7826804" y="3072913"/>
                  <a:pt x="7312841" y="3168649"/>
                </a:cubicBezTo>
                <a:cubicBezTo>
                  <a:pt x="4374038" y="3148437"/>
                  <a:pt x="1660645" y="2956555"/>
                  <a:pt x="1183457" y="3168649"/>
                </a:cubicBezTo>
                <a:cubicBezTo>
                  <a:pt x="531956" y="3130348"/>
                  <a:pt x="-85447" y="2346814"/>
                  <a:pt x="0" y="1620479"/>
                </a:cubicBezTo>
                <a:cubicBezTo>
                  <a:pt x="-4455" y="1600836"/>
                  <a:pt x="-3835" y="1557734"/>
                  <a:pt x="0" y="1548169"/>
                </a:cubicBezTo>
                <a:close/>
              </a:path>
              <a:path w="8496300" h="3168650" fill="none" stroke="0" extrusionOk="0">
                <a:moveTo>
                  <a:pt x="0" y="1548169"/>
                </a:moveTo>
                <a:cubicBezTo>
                  <a:pt x="43196" y="911623"/>
                  <a:pt x="674777" y="310326"/>
                  <a:pt x="1183457" y="0"/>
                </a:cubicBezTo>
                <a:cubicBezTo>
                  <a:pt x="2463987" y="287064"/>
                  <a:pt x="4343939" y="579589"/>
                  <a:pt x="7312841" y="0"/>
                </a:cubicBezTo>
                <a:cubicBezTo>
                  <a:pt x="7834228" y="-227467"/>
                  <a:pt x="8427439" y="525575"/>
                  <a:pt x="8496300" y="1548169"/>
                </a:cubicBezTo>
                <a:cubicBezTo>
                  <a:pt x="8498199" y="1559388"/>
                  <a:pt x="8493430" y="1599757"/>
                  <a:pt x="8496300" y="1620479"/>
                </a:cubicBezTo>
                <a:cubicBezTo>
                  <a:pt x="8437716" y="2334397"/>
                  <a:pt x="7902342" y="3114129"/>
                  <a:pt x="7312841" y="3168649"/>
                </a:cubicBezTo>
                <a:cubicBezTo>
                  <a:pt x="4403103" y="3172232"/>
                  <a:pt x="1782478" y="3153237"/>
                  <a:pt x="1183457" y="3168649"/>
                </a:cubicBezTo>
                <a:cubicBezTo>
                  <a:pt x="569636" y="3114640"/>
                  <a:pt x="-120667" y="2473486"/>
                  <a:pt x="0" y="1620479"/>
                </a:cubicBezTo>
                <a:cubicBezTo>
                  <a:pt x="-2286" y="1599492"/>
                  <a:pt x="-4526" y="1558011"/>
                  <a:pt x="0" y="1548169"/>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 name="connsiteX0" fmla="*/ 0 w 12115800"/>
                      <a:gd name="connsiteY0" fmla="*/ 1749835 h 3581400"/>
                      <a:gd name="connsiteX1" fmla="*/ 1687621 w 12115800"/>
                      <a:gd name="connsiteY1" fmla="*/ 0 h 3581400"/>
                      <a:gd name="connsiteX2" fmla="*/ 10428178 w 12115800"/>
                      <a:gd name="connsiteY2" fmla="*/ 0 h 3581400"/>
                      <a:gd name="connsiteX3" fmla="*/ 12115800 w 12115800"/>
                      <a:gd name="connsiteY3" fmla="*/ 1749835 h 3581400"/>
                      <a:gd name="connsiteX4" fmla="*/ 12115800 w 12115800"/>
                      <a:gd name="connsiteY4" fmla="*/ 1831564 h 3581400"/>
                      <a:gd name="connsiteX5" fmla="*/ 10428178 w 12115800"/>
                      <a:gd name="connsiteY5" fmla="*/ 3581399 h 3581400"/>
                      <a:gd name="connsiteX6" fmla="*/ 1687621 w 12115800"/>
                      <a:gd name="connsiteY6" fmla="*/ 3581399 h 3581400"/>
                      <a:gd name="connsiteX7" fmla="*/ 0 w 12115800"/>
                      <a:gd name="connsiteY7" fmla="*/ 1831564 h 3581400"/>
                      <a:gd name="connsiteX8" fmla="*/ 0 w 12115800"/>
                      <a:gd name="connsiteY8" fmla="*/ 1749835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5800" h="3581400" fill="none" extrusionOk="0">
                        <a:moveTo>
                          <a:pt x="0" y="1749835"/>
                        </a:moveTo>
                        <a:cubicBezTo>
                          <a:pt x="8600" y="1018921"/>
                          <a:pt x="918284" y="278164"/>
                          <a:pt x="1687621" y="0"/>
                        </a:cubicBezTo>
                        <a:cubicBezTo>
                          <a:pt x="3316186" y="219319"/>
                          <a:pt x="6485485" y="383795"/>
                          <a:pt x="10428178" y="0"/>
                        </a:cubicBezTo>
                        <a:cubicBezTo>
                          <a:pt x="11338126" y="-156551"/>
                          <a:pt x="11934219" y="727282"/>
                          <a:pt x="12115800" y="1749835"/>
                        </a:cubicBezTo>
                        <a:cubicBezTo>
                          <a:pt x="12115523" y="1764527"/>
                          <a:pt x="12109869" y="1809193"/>
                          <a:pt x="12115800" y="1831564"/>
                        </a:cubicBezTo>
                        <a:cubicBezTo>
                          <a:pt x="12153349" y="2603707"/>
                          <a:pt x="11310545" y="3525192"/>
                          <a:pt x="10428178" y="3581399"/>
                        </a:cubicBezTo>
                        <a:cubicBezTo>
                          <a:pt x="6319830" y="3717296"/>
                          <a:pt x="2595442" y="3541943"/>
                          <a:pt x="1687621" y="3581399"/>
                        </a:cubicBezTo>
                        <a:cubicBezTo>
                          <a:pt x="1010600" y="3552098"/>
                          <a:pt x="-106038" y="2819396"/>
                          <a:pt x="0" y="1831564"/>
                        </a:cubicBezTo>
                        <a:cubicBezTo>
                          <a:pt x="-3158" y="1807554"/>
                          <a:pt x="-4977" y="1760525"/>
                          <a:pt x="0" y="1749835"/>
                        </a:cubicBezTo>
                        <a:close/>
                      </a:path>
                      <a:path w="12115800" h="3581400" stroke="0" extrusionOk="0">
                        <a:moveTo>
                          <a:pt x="0" y="1749835"/>
                        </a:moveTo>
                        <a:cubicBezTo>
                          <a:pt x="-38575" y="906521"/>
                          <a:pt x="822331" y="45102"/>
                          <a:pt x="1687621" y="0"/>
                        </a:cubicBezTo>
                        <a:cubicBezTo>
                          <a:pt x="3042858" y="143201"/>
                          <a:pt x="9105440" y="-234120"/>
                          <a:pt x="10428178" y="0"/>
                        </a:cubicBezTo>
                        <a:cubicBezTo>
                          <a:pt x="11285412" y="-34331"/>
                          <a:pt x="12290397" y="647915"/>
                          <a:pt x="12115800" y="1749835"/>
                        </a:cubicBezTo>
                        <a:cubicBezTo>
                          <a:pt x="12117181" y="1787689"/>
                          <a:pt x="12113056" y="1815773"/>
                          <a:pt x="12115800" y="1831564"/>
                        </a:cubicBezTo>
                        <a:cubicBezTo>
                          <a:pt x="12109578" y="2698592"/>
                          <a:pt x="11078802" y="3480645"/>
                          <a:pt x="10428178" y="3581399"/>
                        </a:cubicBezTo>
                        <a:cubicBezTo>
                          <a:pt x="9168871" y="2916777"/>
                          <a:pt x="3616180" y="3751637"/>
                          <a:pt x="1687621" y="3581399"/>
                        </a:cubicBezTo>
                        <a:cubicBezTo>
                          <a:pt x="768647" y="3715982"/>
                          <a:pt x="-66109" y="2701830"/>
                          <a:pt x="0" y="1831564"/>
                        </a:cubicBezTo>
                        <a:cubicBezTo>
                          <a:pt x="-6503" y="1804408"/>
                          <a:pt x="-6681" y="1762172"/>
                          <a:pt x="0" y="1749835"/>
                        </a:cubicBezTo>
                        <a:close/>
                      </a:path>
                      <a:path w="12115800" h="3581400" fill="none" stroke="0" extrusionOk="0">
                        <a:moveTo>
                          <a:pt x="0" y="1749835"/>
                        </a:moveTo>
                        <a:cubicBezTo>
                          <a:pt x="109557" y="888047"/>
                          <a:pt x="903730" y="280455"/>
                          <a:pt x="1687621" y="0"/>
                        </a:cubicBezTo>
                        <a:cubicBezTo>
                          <a:pt x="4131719" y="430909"/>
                          <a:pt x="6104527" y="494316"/>
                          <a:pt x="10428178" y="0"/>
                        </a:cubicBezTo>
                        <a:cubicBezTo>
                          <a:pt x="11185503" y="-244213"/>
                          <a:pt x="12022673" y="716117"/>
                          <a:pt x="12115800" y="1749835"/>
                        </a:cubicBezTo>
                        <a:cubicBezTo>
                          <a:pt x="12113278" y="1762610"/>
                          <a:pt x="12114258" y="1803148"/>
                          <a:pt x="12115800" y="1831564"/>
                        </a:cubicBezTo>
                        <a:cubicBezTo>
                          <a:pt x="12024235" y="2734393"/>
                          <a:pt x="11233885" y="3548312"/>
                          <a:pt x="10428178" y="3581399"/>
                        </a:cubicBezTo>
                        <a:cubicBezTo>
                          <a:pt x="6149841" y="3616777"/>
                          <a:pt x="2518067" y="3404233"/>
                          <a:pt x="1687621" y="3581399"/>
                        </a:cubicBezTo>
                        <a:cubicBezTo>
                          <a:pt x="777732" y="3549799"/>
                          <a:pt x="-78927" y="2803376"/>
                          <a:pt x="0" y="1831564"/>
                        </a:cubicBezTo>
                        <a:cubicBezTo>
                          <a:pt x="-3549" y="1808513"/>
                          <a:pt x="-4956" y="1761961"/>
                          <a:pt x="0" y="174983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r>
              <a:rPr lang="vi-VN" sz="2800" dirty="0">
                <a:solidFill>
                  <a:srgbClr val="FF0000"/>
                </a:solidFill>
                <a:latin typeface="Cambria" panose="02040503050406030204" pitchFamily="18" charset="0"/>
                <a:ea typeface="Cambria" panose="02040503050406030204" pitchFamily="18" charset="0"/>
              </a:rPr>
              <a:t>Khí hậu thuận lợi có cây trồng phát triển quanh năm cho năng suất cao, có sản phẩm nông nghiệp đa dạng. Nước ta cũng chịu ảnh hưởng của nhiều thiên tai như bão, lũ lụt, hạn hán,… gây khó khăn cho đời sống và hoạt động sản xuất .</a:t>
            </a:r>
          </a:p>
        </p:txBody>
      </p:sp>
      <p:sp>
        <p:nvSpPr>
          <p:cNvPr id="17" name="TextBox 16">
            <a:extLst>
              <a:ext uri="{FF2B5EF4-FFF2-40B4-BE49-F238E27FC236}">
                <a16:creationId xmlns:a16="http://schemas.microsoft.com/office/drawing/2014/main" id="{21A653EF-3066-858A-D34E-30CAE6372625}"/>
              </a:ext>
            </a:extLst>
          </p:cNvPr>
          <p:cNvSpPr txBox="1"/>
          <p:nvPr/>
        </p:nvSpPr>
        <p:spPr>
          <a:xfrm>
            <a:off x="2524125" y="863601"/>
            <a:ext cx="7791450" cy="1569660"/>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Câu 4: Nêu những thuận lợi và khó khăn của khí hậu nước ta đối với đời sống và hoạt động sản xuất của người dân .</a:t>
            </a:r>
          </a:p>
        </p:txBody>
      </p:sp>
      <p:sp>
        <p:nvSpPr>
          <p:cNvPr id="18" name="Freeform 2">
            <a:hlinkClick r:id="rId7" action="ppaction://hlinksldjump"/>
            <a:extLst>
              <a:ext uri="{FF2B5EF4-FFF2-40B4-BE49-F238E27FC236}">
                <a16:creationId xmlns:a16="http://schemas.microsoft.com/office/drawing/2014/main" id="{CCC1BA51-4626-3228-02B7-31A0EC4E28F0}"/>
              </a:ext>
            </a:extLst>
          </p:cNvPr>
          <p:cNvSpPr/>
          <p:nvPr/>
        </p:nvSpPr>
        <p:spPr>
          <a:xfrm>
            <a:off x="355600" y="5410200"/>
            <a:ext cx="1981200" cy="1320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6A52F049-DD24-9405-09B8-CEB6FE732B73}"/>
              </a:ext>
            </a:extLst>
          </p:cNvPr>
          <p:cNvSpPr/>
          <p:nvPr/>
        </p:nvSpPr>
        <p:spPr>
          <a:xfrm>
            <a:off x="508000" y="6858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918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905</TotalTime>
  <Words>1216</Words>
  <Application>Microsoft Office PowerPoint</Application>
  <PresentationFormat>Widescreen</PresentationFormat>
  <Paragraphs>57</Paragraphs>
  <Slides>21</Slides>
  <Notes>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Aptos</vt:lpstr>
      <vt:lpstr>Arial</vt:lpstr>
      <vt:lpstr>Calibri</vt:lpstr>
      <vt:lpstr>Calibri Light</vt:lpstr>
      <vt:lpstr>Cambria</vt:lpstr>
      <vt:lpstr>SVN-Ziclets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18</cp:revision>
  <dcterms:created xsi:type="dcterms:W3CDTF">2023-11-22T13:50:43Z</dcterms:created>
  <dcterms:modified xsi:type="dcterms:W3CDTF">2025-04-13T09:45:12Z</dcterms:modified>
  <cp:category>9Slide.vn</cp:category>
</cp:coreProperties>
</file>