
<file path=[Content_Types].xml><?xml version="1.0" encoding="utf-8"?>
<Types xmlns="http://schemas.openxmlformats.org/package/2006/content-types">
  <Default Extension="jfif" ContentType="image/jpeg"/>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4" r:id="rId3"/>
    <p:sldMasterId id="2147483701" r:id="rId4"/>
    <p:sldMasterId id="2147483713" r:id="rId5"/>
  </p:sldMasterIdLst>
  <p:notesMasterIdLst>
    <p:notesMasterId r:id="rId28"/>
  </p:notesMasterIdLst>
  <p:handoutMasterIdLst>
    <p:handoutMasterId r:id="rId29"/>
  </p:handoutMasterIdLst>
  <p:sldIdLst>
    <p:sldId id="2007577234" r:id="rId6"/>
    <p:sldId id="2007577235" r:id="rId7"/>
    <p:sldId id="2007577233" r:id="rId8"/>
    <p:sldId id="265" r:id="rId9"/>
    <p:sldId id="2007577236" r:id="rId10"/>
    <p:sldId id="2007577237" r:id="rId11"/>
    <p:sldId id="2007577238" r:id="rId12"/>
    <p:sldId id="2007577239" r:id="rId13"/>
    <p:sldId id="2007577240" r:id="rId14"/>
    <p:sldId id="2007577241" r:id="rId15"/>
    <p:sldId id="2007577242" r:id="rId16"/>
    <p:sldId id="2007577243" r:id="rId17"/>
    <p:sldId id="369" r:id="rId18"/>
    <p:sldId id="304" r:id="rId19"/>
    <p:sldId id="365" r:id="rId20"/>
    <p:sldId id="2007577244" r:id="rId21"/>
    <p:sldId id="2007577245" r:id="rId22"/>
    <p:sldId id="366" r:id="rId23"/>
    <p:sldId id="367" r:id="rId24"/>
    <p:sldId id="284" r:id="rId25"/>
    <p:sldId id="2007577246"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384" y="-78"/>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420CC034-A4A7-420F-B1B7-32CA15D6BD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C4962A08-1D26-4F38-B561-E1F11B9C8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150711-C28A-4D73-A08F-7A70DC854425}" type="datetimeFigureOut">
              <a:rPr lang="en-US" smtClean="0"/>
              <a:t>12/16/2024</a:t>
            </a:fld>
            <a:endParaRPr lang="en-US"/>
          </a:p>
        </p:txBody>
      </p:sp>
      <p:sp>
        <p:nvSpPr>
          <p:cNvPr id="4" name="Footer Placeholder 3">
            <a:extLst>
              <a:ext uri="{FF2B5EF4-FFF2-40B4-BE49-F238E27FC236}">
                <a16:creationId xmlns="" xmlns:a16="http://schemas.microsoft.com/office/drawing/2014/main" id="{24648240-8ACE-4ECC-9A5D-AA49BC396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638492AC-6860-4240-A6A6-EFA100753A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944D46-B158-45DF-A76A-DF4FF683AF8A}" type="slidenum">
              <a:rPr lang="en-US" smtClean="0"/>
              <a:t>‹#›</a:t>
            </a:fld>
            <a:endParaRPr lang="en-US"/>
          </a:p>
        </p:txBody>
      </p:sp>
    </p:spTree>
    <p:extLst>
      <p:ext uri="{BB962C8B-B14F-4D97-AF65-F5344CB8AC3E}">
        <p14:creationId xmlns:p14="http://schemas.microsoft.com/office/powerpoint/2010/main" val="426333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DFC83-E508-41B2-B77B-96F61D9CC578}"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CEB3C-CD62-4215-890E-8260E4ED8BF3}" type="slidenum">
              <a:rPr lang="en-US" smtClean="0"/>
              <a:t>‹#›</a:t>
            </a:fld>
            <a:endParaRPr lang="en-US"/>
          </a:p>
        </p:txBody>
      </p:sp>
    </p:spTree>
    <p:extLst>
      <p:ext uri="{BB962C8B-B14F-4D97-AF65-F5344CB8AC3E}">
        <p14:creationId xmlns:p14="http://schemas.microsoft.com/office/powerpoint/2010/main" val="240188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9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4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8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3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83F194D-43FE-4C02-9FF7-BAF0A7A92D49}"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713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DBCEB3C-CD62-4215-890E-8260E4ED8BF3}" type="slidenum">
              <a:rPr lang="en-US" smtClean="0"/>
              <a:t>4</a:t>
            </a:fld>
            <a:endParaRPr lang="en-US"/>
          </a:p>
        </p:txBody>
      </p:sp>
    </p:spTree>
    <p:extLst>
      <p:ext uri="{BB962C8B-B14F-4D97-AF65-F5344CB8AC3E}">
        <p14:creationId xmlns:p14="http://schemas.microsoft.com/office/powerpoint/2010/main" val="196804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5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49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9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53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68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CEB3C-CD62-4215-890E-8260E4ED8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4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7" y="3034494"/>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4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1"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7371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1"/>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8"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4"/>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10"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8" y="2"/>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3"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7" y="263974"/>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9" y="6083512"/>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41" y="6048032"/>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3" y="5389650"/>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4"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6"/>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4"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5"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60" y="476842"/>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90"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059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55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7638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43584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5028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87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8" name="Footer Placeholder 7">
            <a:extLst>
              <a:ext uri="{FF2B5EF4-FFF2-40B4-BE49-F238E27FC236}">
                <a16:creationId xmlns=""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2311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 xmlns:a16="http://schemas.microsoft.com/office/drawing/2014/main" id="{688A8B6A-EC6F-806E-1EDE-178F6E02B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55498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4" name="Footer Placeholder 3">
            <a:extLst>
              <a:ext uri="{FF2B5EF4-FFF2-40B4-BE49-F238E27FC236}">
                <a16:creationId xmlns=""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4829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3" name="Footer Placeholder 2">
            <a:extLst>
              <a:ext uri="{FF2B5EF4-FFF2-40B4-BE49-F238E27FC236}">
                <a16:creationId xmlns=""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293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3119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981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3943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600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5168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88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76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99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6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8" name="Footer Placeholder 7">
            <a:extLst>
              <a:ext uri="{FF2B5EF4-FFF2-40B4-BE49-F238E27FC236}">
                <a16:creationId xmlns=""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91235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4" name="Footer Placeholder 3">
            <a:extLst>
              <a:ext uri="{FF2B5EF4-FFF2-40B4-BE49-F238E27FC236}">
                <a16:creationId xmlns=""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8700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3" name="Footer Placeholder 2">
            <a:extLst>
              <a:ext uri="{FF2B5EF4-FFF2-40B4-BE49-F238E27FC236}">
                <a16:creationId xmlns=""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403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16961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6" name="Footer Placeholder 5">
            <a:extLst>
              <a:ext uri="{FF2B5EF4-FFF2-40B4-BE49-F238E27FC236}">
                <a16:creationId xmlns=""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306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8673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12/16/2024</a:t>
            </a:fld>
            <a:endParaRPr lang="en-US"/>
          </a:p>
        </p:txBody>
      </p:sp>
      <p:sp>
        <p:nvSpPr>
          <p:cNvPr id="5" name="Footer Placeholder 4">
            <a:extLst>
              <a:ext uri="{FF2B5EF4-FFF2-40B4-BE49-F238E27FC236}">
                <a16:creationId xmlns=""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213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3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图片占位符 9">
            <a:extLst>
              <a:ext uri="{FF2B5EF4-FFF2-40B4-BE49-F238E27FC236}">
                <a16:creationId xmlns="" xmlns:a16="http://schemas.microsoft.com/office/drawing/2014/main" id="{BDA7E3E7-BE2B-462C-979A-AF886EE6B7B6}"/>
              </a:ext>
            </a:extLst>
          </p:cNvPr>
          <p:cNvSpPr>
            <a:spLocks noGrp="1"/>
          </p:cNvSpPr>
          <p:nvPr>
            <p:ph type="pic" sz="quarter" idx="10"/>
          </p:nvPr>
        </p:nvSpPr>
        <p:spPr>
          <a:xfrm>
            <a:off x="230822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1" name="图片占位符 10">
            <a:extLst>
              <a:ext uri="{FF2B5EF4-FFF2-40B4-BE49-F238E27FC236}">
                <a16:creationId xmlns="" xmlns:a16="http://schemas.microsoft.com/office/drawing/2014/main" id="{74743DCE-5B48-4EF0-B57B-4BAFA672F822}"/>
              </a:ext>
            </a:extLst>
          </p:cNvPr>
          <p:cNvSpPr>
            <a:spLocks noGrp="1"/>
          </p:cNvSpPr>
          <p:nvPr>
            <p:ph type="pic" sz="quarter" idx="11"/>
          </p:nvPr>
        </p:nvSpPr>
        <p:spPr>
          <a:xfrm>
            <a:off x="5073650"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12" name="图片占位符 11">
            <a:extLst>
              <a:ext uri="{FF2B5EF4-FFF2-40B4-BE49-F238E27FC236}">
                <a16:creationId xmlns="" xmlns:a16="http://schemas.microsoft.com/office/drawing/2014/main" id="{2BC507DB-745E-4E90-8D14-79D733C76CB1}"/>
              </a:ext>
            </a:extLst>
          </p:cNvPr>
          <p:cNvSpPr>
            <a:spLocks noGrp="1"/>
          </p:cNvSpPr>
          <p:nvPr>
            <p:ph type="pic" sz="quarter" idx="12"/>
          </p:nvPr>
        </p:nvSpPr>
        <p:spPr>
          <a:xfrm>
            <a:off x="7839075" y="2695575"/>
            <a:ext cx="1919288" cy="1466850"/>
          </a:xfrm>
          <a:custGeom>
            <a:avLst/>
            <a:gdLst>
              <a:gd name="connsiteX0" fmla="*/ 0 w 1919288"/>
              <a:gd name="connsiteY0" fmla="*/ 0 h 1466850"/>
              <a:gd name="connsiteX1" fmla="*/ 1919288 w 1919288"/>
              <a:gd name="connsiteY1" fmla="*/ 0 h 1466850"/>
              <a:gd name="connsiteX2" fmla="*/ 1919288 w 1919288"/>
              <a:gd name="connsiteY2" fmla="*/ 1466850 h 1466850"/>
              <a:gd name="connsiteX3" fmla="*/ 0 w 1919288"/>
              <a:gd name="connsiteY3" fmla="*/ 1466850 h 1466850"/>
            </a:gdLst>
            <a:ahLst/>
            <a:cxnLst>
              <a:cxn ang="0">
                <a:pos x="connsiteX0" y="connsiteY0"/>
              </a:cxn>
              <a:cxn ang="0">
                <a:pos x="connsiteX1" y="connsiteY1"/>
              </a:cxn>
              <a:cxn ang="0">
                <a:pos x="connsiteX2" y="connsiteY2"/>
              </a:cxn>
              <a:cxn ang="0">
                <a:pos x="connsiteX3" y="connsiteY3"/>
              </a:cxn>
            </a:cxnLst>
            <a:rect l="l" t="t" r="r" b="b"/>
            <a:pathLst>
              <a:path w="1919288" h="1466850">
                <a:moveTo>
                  <a:pt x="0" y="0"/>
                </a:moveTo>
                <a:lnTo>
                  <a:pt x="1919288" y="0"/>
                </a:lnTo>
                <a:lnTo>
                  <a:pt x="1919288" y="1466850"/>
                </a:lnTo>
                <a:lnTo>
                  <a:pt x="0" y="1466850"/>
                </a:ln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290986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a:extLst>
              <a:ext uri="{FF2B5EF4-FFF2-40B4-BE49-F238E27FC236}">
                <a16:creationId xmlns="" xmlns:a16="http://schemas.microsoft.com/office/drawing/2014/main" id="{0C44F12E-31DB-46D2-AC7B-F4D338E9C290}"/>
              </a:ext>
            </a:extLst>
          </p:cNvPr>
          <p:cNvSpPr>
            <a:spLocks noGrp="1"/>
          </p:cNvSpPr>
          <p:nvPr>
            <p:ph type="pic" sz="quarter" idx="10"/>
          </p:nvPr>
        </p:nvSpPr>
        <p:spPr>
          <a:xfrm>
            <a:off x="2714625" y="1924050"/>
            <a:ext cx="2476500" cy="2476500"/>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34905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8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a:extLst>
              <a:ext uri="{FF2B5EF4-FFF2-40B4-BE49-F238E27FC236}">
                <a16:creationId xmlns="" xmlns:a16="http://schemas.microsoft.com/office/drawing/2014/main" id="{967FD0FC-77F3-452D-8DE7-C61B511F6EA3}"/>
              </a:ext>
            </a:extLst>
          </p:cNvPr>
          <p:cNvSpPr>
            <a:spLocks noGrp="1"/>
          </p:cNvSpPr>
          <p:nvPr>
            <p:ph type="pic" sz="quarter" idx="10"/>
          </p:nvPr>
        </p:nvSpPr>
        <p:spPr>
          <a:xfrm>
            <a:off x="2003900" y="1893086"/>
            <a:ext cx="2327022" cy="2747008"/>
          </a:xfrm>
          <a:custGeom>
            <a:avLst/>
            <a:gdLst>
              <a:gd name="connsiteX0" fmla="*/ 243523 w 2327022"/>
              <a:gd name="connsiteY0" fmla="*/ 0 h 2747008"/>
              <a:gd name="connsiteX1" fmla="*/ 2083499 w 2327022"/>
              <a:gd name="connsiteY1" fmla="*/ 0 h 2747008"/>
              <a:gd name="connsiteX2" fmla="*/ 2327022 w 2327022"/>
              <a:gd name="connsiteY2" fmla="*/ 243523 h 2747008"/>
              <a:gd name="connsiteX3" fmla="*/ 2327022 w 2327022"/>
              <a:gd name="connsiteY3" fmla="*/ 2503485 h 2747008"/>
              <a:gd name="connsiteX4" fmla="*/ 2083499 w 2327022"/>
              <a:gd name="connsiteY4" fmla="*/ 2747008 h 2747008"/>
              <a:gd name="connsiteX5" fmla="*/ 243523 w 2327022"/>
              <a:gd name="connsiteY5" fmla="*/ 2747008 h 2747008"/>
              <a:gd name="connsiteX6" fmla="*/ 0 w 2327022"/>
              <a:gd name="connsiteY6" fmla="*/ 2503485 h 2747008"/>
              <a:gd name="connsiteX7" fmla="*/ 0 w 2327022"/>
              <a:gd name="connsiteY7" fmla="*/ 243523 h 2747008"/>
              <a:gd name="connsiteX8" fmla="*/ 243523 w 2327022"/>
              <a:gd name="connsiteY8" fmla="*/ 0 h 27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022" h="2747008">
                <a:moveTo>
                  <a:pt x="243523" y="0"/>
                </a:moveTo>
                <a:lnTo>
                  <a:pt x="2083499" y="0"/>
                </a:lnTo>
                <a:cubicBezTo>
                  <a:pt x="2217993" y="0"/>
                  <a:pt x="2327022" y="109029"/>
                  <a:pt x="2327022" y="243523"/>
                </a:cubicBezTo>
                <a:lnTo>
                  <a:pt x="2327022" y="2503485"/>
                </a:lnTo>
                <a:cubicBezTo>
                  <a:pt x="2327022" y="2637979"/>
                  <a:pt x="2217993" y="2747008"/>
                  <a:pt x="2083499" y="2747008"/>
                </a:cubicBezTo>
                <a:lnTo>
                  <a:pt x="243523" y="2747008"/>
                </a:lnTo>
                <a:cubicBezTo>
                  <a:pt x="109029" y="2747008"/>
                  <a:pt x="0" y="2637979"/>
                  <a:pt x="0" y="2503485"/>
                </a:cubicBezTo>
                <a:lnTo>
                  <a:pt x="0" y="243523"/>
                </a:lnTo>
                <a:cubicBezTo>
                  <a:pt x="0" y="109029"/>
                  <a:pt x="109029" y="0"/>
                  <a:pt x="243523" y="0"/>
                </a:cubicBezTo>
                <a:close/>
              </a:path>
            </a:pathLst>
          </a:custGeom>
        </p:spPr>
        <p:txBody>
          <a:bodyPr wrap="square">
            <a:noAutofit/>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Tree>
    <p:extLst>
      <p:ext uri="{BB962C8B-B14F-4D97-AF65-F5344CB8AC3E}">
        <p14:creationId xmlns:p14="http://schemas.microsoft.com/office/powerpoint/2010/main" val="9116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1991909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fi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9371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3D406ACE-23EA-45E8-B63F-D9A2B9C4A553}"/>
              </a:ext>
            </a:extLst>
          </p:cNvPr>
          <p:cNvPicPr>
            <a:picLocks noChangeAspect="1"/>
          </p:cNvPicPr>
          <p:nvPr userDrawn="1"/>
        </p:nvPicPr>
        <p:blipFill>
          <a:blip r:embed="rId8"/>
          <a:stretch>
            <a:fillRect/>
          </a:stretch>
        </p:blipFill>
        <p:spPr>
          <a:xfrm>
            <a:off x="0" y="1"/>
            <a:ext cx="12192000" cy="6857999"/>
          </a:xfrm>
          <a:prstGeom prst="rect">
            <a:avLst/>
          </a:prstGeom>
        </p:spPr>
      </p:pic>
      <p:pic>
        <p:nvPicPr>
          <p:cNvPr id="4" name="Picture 3" descr="A round pink label with white text and a black background&#10;&#10;Description automatically generated">
            <a:extLst>
              <a:ext uri="{FF2B5EF4-FFF2-40B4-BE49-F238E27FC236}">
                <a16:creationId xmlns="" xmlns:a16="http://schemas.microsoft.com/office/drawing/2014/main" id="{E28984DB-AB51-39B3-44F2-BC7775D8F89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17336" y="0"/>
            <a:ext cx="1670799" cy="1670799"/>
          </a:xfrm>
          <a:prstGeom prst="rect">
            <a:avLst/>
          </a:prstGeom>
        </p:spPr>
      </p:pic>
    </p:spTree>
    <p:extLst>
      <p:ext uri="{BB962C8B-B14F-4D97-AF65-F5344CB8AC3E}">
        <p14:creationId xmlns:p14="http://schemas.microsoft.com/office/powerpoint/2010/main" val="25529966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90D118F3-0524-46EB-996E-992D168B4EC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text, font, graphics, design&#10;&#10;Description automatically generated">
            <a:extLst>
              <a:ext uri="{FF2B5EF4-FFF2-40B4-BE49-F238E27FC236}">
                <a16:creationId xmlns="" xmlns:a16="http://schemas.microsoft.com/office/drawing/2014/main" id="{06B8F59C-E247-A911-ABE2-2F232D96536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18969" y="341671"/>
            <a:ext cx="1516011" cy="1516011"/>
          </a:xfrm>
          <a:prstGeom prst="rect">
            <a:avLst/>
          </a:prstGeom>
        </p:spPr>
      </p:pic>
    </p:spTree>
    <p:extLst>
      <p:ext uri="{BB962C8B-B14F-4D97-AF65-F5344CB8AC3E}">
        <p14:creationId xmlns:p14="http://schemas.microsoft.com/office/powerpoint/2010/main" val="33582845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027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707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6.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emf"/><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2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slideLayout" Target="../slideLayouts/slideLayout32.xml"/><Relationship Id="rId7" Type="http://schemas.openxmlformats.org/officeDocument/2006/relationships/image" Target="../media/image5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4.jp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32.xml"/><Relationship Id="rId7" Type="http://schemas.openxmlformats.org/officeDocument/2006/relationships/image" Target="../media/image6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2.png"/><Relationship Id="rId5" Type="http://schemas.openxmlformats.org/officeDocument/2006/relationships/image" Target="../media/image54.jpg"/><Relationship Id="rId4" Type="http://schemas.openxmlformats.org/officeDocument/2006/relationships/notesSlide" Target="../notesSlides/notesSlide15.xml"/><Relationship Id="rId9" Type="http://schemas.openxmlformats.org/officeDocument/2006/relationships/image" Target="../media/image65.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notesSlide" Target="../notesSlides/notesSlide16.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68.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36.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43.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6.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3" name="Picture 2">
            <a:extLst>
              <a:ext uri="{FF2B5EF4-FFF2-40B4-BE49-F238E27FC236}">
                <a16:creationId xmlns="" xmlns:a16="http://schemas.microsoft.com/office/drawing/2014/main" id="{3F899BF9-4790-87E7-2A59-21F5AD2110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417" y="2098823"/>
            <a:ext cx="7572239" cy="1904217"/>
          </a:xfrm>
          <a:prstGeom prst="rect">
            <a:avLst/>
          </a:prstGeom>
        </p:spPr>
      </p:pic>
    </p:spTree>
    <p:custDataLst>
      <p:tags r:id="rId1"/>
    </p:custDataLst>
    <p:extLst>
      <p:ext uri="{BB962C8B-B14F-4D97-AF65-F5344CB8AC3E}">
        <p14:creationId xmlns:p14="http://schemas.microsoft.com/office/powerpoint/2010/main" val="277425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 xmlns:a16="http://schemas.microsoft.com/office/drawing/2014/main" id="{44073ED9-C59E-BC99-1B97-26F7660FEE44}"/>
              </a:ext>
            </a:extLst>
          </p:cNvPr>
          <p:cNvGrpSpPr/>
          <p:nvPr/>
        </p:nvGrpSpPr>
        <p:grpSpPr>
          <a:xfrm>
            <a:off x="1803591" y="1910081"/>
            <a:ext cx="9687369" cy="1371600"/>
            <a:chOff x="0" y="0"/>
            <a:chExt cx="4002211" cy="1956034"/>
          </a:xfrm>
        </p:grpSpPr>
        <p:sp>
          <p:nvSpPr>
            <p:cNvPr id="33" name="Freeform 8">
              <a:extLst>
                <a:ext uri="{FF2B5EF4-FFF2-40B4-BE49-F238E27FC236}">
                  <a16:creationId xmlns=""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 xmlns:a16="http://schemas.microsoft.com/office/drawing/2014/main" id="{D2C61A54-9926-A7F7-2380-FD4AF6FA6409}"/>
              </a:ext>
            </a:extLst>
          </p:cNvPr>
          <p:cNvSpPr txBox="1"/>
          <p:nvPr/>
        </p:nvSpPr>
        <p:spPr>
          <a:xfrm>
            <a:off x="1798320" y="194564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Qua câu chuyện trên, em có thể rút ra điều gì?</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73408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 xmlns:a16="http://schemas.microsoft.com/office/drawing/2014/main" id="{BC6F5BDD-8EC5-4EC7-AC8F-78BF2C1B520F}"/>
              </a:ext>
            </a:extLst>
          </p:cNvPr>
          <p:cNvPicPr>
            <a:picLocks noChangeAspect="1"/>
          </p:cNvPicPr>
          <p:nvPr/>
        </p:nvPicPr>
        <p:blipFill>
          <a:blip r:embed="rId6"/>
          <a:stretch>
            <a:fillRect/>
          </a:stretch>
        </p:blipFill>
        <p:spPr>
          <a:xfrm>
            <a:off x="0" y="1718059"/>
            <a:ext cx="8718036" cy="3785944"/>
          </a:xfrm>
          <a:prstGeom prst="rect">
            <a:avLst/>
          </a:prstGeom>
        </p:spPr>
      </p:pic>
    </p:spTree>
    <p:custDataLst>
      <p:tags r:id="rId1"/>
    </p:custDataLst>
    <p:extLst>
      <p:ext uri="{BB962C8B-B14F-4D97-AF65-F5344CB8AC3E}">
        <p14:creationId xmlns:p14="http://schemas.microsoft.com/office/powerpoint/2010/main" val="269626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B92543A0-49BA-1D11-5246-628B8282D1AF}"/>
              </a:ext>
            </a:extLst>
          </p:cNvPr>
          <p:cNvSpPr txBox="1"/>
          <p:nvPr/>
        </p:nvSpPr>
        <p:spPr>
          <a:xfrm>
            <a:off x="1188720" y="629920"/>
            <a:ext cx="9977120"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Thảo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luận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huống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sau</a:t>
            </a:r>
            <a:r>
              <a:rPr lang="en-US" sz="3600" b="1" dirty="0">
                <a:latin typeface="Cambria" panose="02040503050406030204" pitchFamily="18" charset="0"/>
                <a:ea typeface="Cambria" panose="02040503050406030204" pitchFamily="18" charset="0"/>
              </a:rPr>
              <a:t>:</a:t>
            </a:r>
          </a:p>
        </p:txBody>
      </p:sp>
      <p:grpSp>
        <p:nvGrpSpPr>
          <p:cNvPr id="7" name="Group 7">
            <a:extLst>
              <a:ext uri="{FF2B5EF4-FFF2-40B4-BE49-F238E27FC236}">
                <a16:creationId xmlns="" xmlns:a16="http://schemas.microsoft.com/office/drawing/2014/main" id="{0507B21F-8087-7BA2-DFE2-016A60D174D7}"/>
              </a:ext>
            </a:extLst>
          </p:cNvPr>
          <p:cNvGrpSpPr/>
          <p:nvPr/>
        </p:nvGrpSpPr>
        <p:grpSpPr>
          <a:xfrm>
            <a:off x="1625600" y="1846580"/>
            <a:ext cx="8707120" cy="2075180"/>
            <a:chOff x="0" y="0"/>
            <a:chExt cx="2344882" cy="2167467"/>
          </a:xfrm>
        </p:grpSpPr>
        <p:sp>
          <p:nvSpPr>
            <p:cNvPr id="8" name="Freeform 8">
              <a:extLst>
                <a:ext uri="{FF2B5EF4-FFF2-40B4-BE49-F238E27FC236}">
                  <a16:creationId xmlns="" xmlns:a16="http://schemas.microsoft.com/office/drawing/2014/main" id="{929759EC-C1B6-C4BC-742E-A1886F4D5131}"/>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 xmlns:a16="http://schemas.microsoft.com/office/drawing/2014/main" id="{8DD9D5A8-1C52-A572-798F-0EE6925B748E}"/>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 xmlns:a16="http://schemas.microsoft.com/office/drawing/2014/main" id="{3C0F4D4A-89B8-938D-F46A-06200082FC03}"/>
              </a:ext>
            </a:extLst>
          </p:cNvPr>
          <p:cNvSpPr txBox="1"/>
          <p:nvPr/>
        </p:nvSpPr>
        <p:spPr>
          <a:xfrm>
            <a:off x="1626600" y="1907540"/>
            <a:ext cx="8756919" cy="1938992"/>
          </a:xfrm>
          <a:prstGeom prst="rect">
            <a:avLst/>
          </a:prstGeom>
          <a:noFill/>
        </p:spPr>
        <p:txBody>
          <a:bodyPr wrap="square" rtlCol="0">
            <a:spAutoFit/>
          </a:bodyPr>
          <a:lstStyle/>
          <a:p>
            <a:pPr lvl="0" algn="just"/>
            <a:r>
              <a:rPr lang="vi-VN" sz="2400" dirty="0">
                <a:solidFill>
                  <a:prstClr val="black"/>
                </a:solidFill>
                <a:latin typeface="Cambria" panose="02040503050406030204" pitchFamily="18" charset="0"/>
                <a:ea typeface="Cambria" panose="02040503050406030204" pitchFamily="18" charset="0"/>
              </a:rPr>
              <a:t>a</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Trên đường đi học về, Dũng và Phong thấy một số bạn đang chui qua lỗ hổng hàng rào để hái ổi của một nhà dân bên đường. Dũng nói với Phong: “Mình phải ngăn các bạn kia lại!". Phong kéo tay Dũng và nói: "Thôi, mặc kệ đi!".</a:t>
            </a:r>
          </a:p>
          <a:p>
            <a:pPr lvl="0" algn="just"/>
            <a:r>
              <a:rPr lang="vi-VN" sz="2400" dirty="0">
                <a:solidFill>
                  <a:prstClr val="black"/>
                </a:solidFill>
                <a:latin typeface="Cambria" panose="02040503050406030204" pitchFamily="18" charset="0"/>
                <a:ea typeface="Cambria" panose="02040503050406030204" pitchFamily="18" charset="0"/>
              </a:rPr>
              <a:t>Nếu có mặt ở đó, em sẽ làm gì?</a:t>
            </a:r>
          </a:p>
        </p:txBody>
      </p:sp>
      <p:grpSp>
        <p:nvGrpSpPr>
          <p:cNvPr id="12" name="Group 7">
            <a:extLst>
              <a:ext uri="{FF2B5EF4-FFF2-40B4-BE49-F238E27FC236}">
                <a16:creationId xmlns="" xmlns:a16="http://schemas.microsoft.com/office/drawing/2014/main" id="{5706FCAA-BBA4-2F89-D459-739B803B08A4}"/>
              </a:ext>
            </a:extLst>
          </p:cNvPr>
          <p:cNvGrpSpPr/>
          <p:nvPr/>
        </p:nvGrpSpPr>
        <p:grpSpPr>
          <a:xfrm>
            <a:off x="1615440" y="4163060"/>
            <a:ext cx="8707120" cy="2075180"/>
            <a:chOff x="0" y="0"/>
            <a:chExt cx="2344882" cy="2167467"/>
          </a:xfrm>
        </p:grpSpPr>
        <p:sp>
          <p:nvSpPr>
            <p:cNvPr id="13" name="Freeform 8">
              <a:extLst>
                <a:ext uri="{FF2B5EF4-FFF2-40B4-BE49-F238E27FC236}">
                  <a16:creationId xmlns="" xmlns:a16="http://schemas.microsoft.com/office/drawing/2014/main" id="{08E8FC84-5648-BEF5-2C44-59D9E91EDBF0}"/>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 xmlns:a16="http://schemas.microsoft.com/office/drawing/2014/main" id="{95472044-1E5D-89E5-14BF-564D17C3DE53}"/>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a:extLst>
              <a:ext uri="{FF2B5EF4-FFF2-40B4-BE49-F238E27FC236}">
                <a16:creationId xmlns="" xmlns:a16="http://schemas.microsoft.com/office/drawing/2014/main" id="{436FC684-9ABA-7D3B-BBF9-6C222E6C0E94}"/>
              </a:ext>
            </a:extLst>
          </p:cNvPr>
          <p:cNvSpPr txBox="1"/>
          <p:nvPr/>
        </p:nvSpPr>
        <p:spPr>
          <a:xfrm>
            <a:off x="1616440" y="4224020"/>
            <a:ext cx="8756919" cy="1815882"/>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a:t>
            </a:r>
            <a:r>
              <a:rPr lang="en-US" sz="2800" dirty="0">
                <a:solidFill>
                  <a:prstClr val="black"/>
                </a:solidFill>
                <a:latin typeface="Cambria" panose="02040503050406030204" pitchFamily="18" charset="0"/>
                <a:ea typeface="Cambria" panose="02040503050406030204" pitchFamily="18" charset="0"/>
              </a:rPr>
              <a:t>)</a:t>
            </a:r>
            <a:r>
              <a:rPr lang="vi-VN" sz="2800" dirty="0">
                <a:solidFill>
                  <a:prstClr val="black"/>
                </a:solidFill>
                <a:latin typeface="Cambria" panose="02040503050406030204" pitchFamily="18" charset="0"/>
                <a:ea typeface="Cambria" panose="02040503050406030204" pitchFamily="18" charset="0"/>
              </a:rPr>
              <a:t>  Nhung có sở thích làm đồ tái chế nên thường thu thập chai nhựa, hộp giấy bỏ đi. Một số bạn chế giễu, trêu chọc và gọi bạn là “Nhung nhặt rác”.</a:t>
            </a:r>
          </a:p>
          <a:p>
            <a:pPr lvl="0" algn="just"/>
            <a:r>
              <a:rPr lang="vi-VN" sz="2800" dirty="0">
                <a:solidFill>
                  <a:prstClr val="black"/>
                </a:solidFill>
                <a:latin typeface="Cambria" panose="02040503050406030204" pitchFamily="18" charset="0"/>
                <a:ea typeface="Cambria" panose="02040503050406030204" pitchFamily="18" charset="0"/>
              </a:rPr>
              <a:t>Nếu chứng kiến việc làm đó của các bạn, em sẽ làm gì?</a:t>
            </a:r>
          </a:p>
        </p:txBody>
      </p:sp>
    </p:spTree>
    <p:custDataLst>
      <p:tags r:id="rId1"/>
    </p:custDataLst>
    <p:extLst>
      <p:ext uri="{BB962C8B-B14F-4D97-AF65-F5344CB8AC3E}">
        <p14:creationId xmlns:p14="http://schemas.microsoft.com/office/powerpoint/2010/main" val="169994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6984609"/>
          </a:xfrm>
          <a:prstGeom prst="rect">
            <a:avLst/>
          </a:prstGeom>
        </p:spPr>
      </p:pic>
      <p:pic>
        <p:nvPicPr>
          <p:cNvPr id="12" name="Picture 11">
            <a:extLst>
              <a:ext uri="{FF2B5EF4-FFF2-40B4-BE49-F238E27FC236}">
                <a16:creationId xmlns=""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7" y="4652732"/>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6" y="2309127"/>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10" y="2068423"/>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7"/>
          </a:xfrm>
          <a:prstGeom prst="rect">
            <a:avLst/>
          </a:prstGeom>
        </p:spPr>
      </p:pic>
      <p:pic>
        <p:nvPicPr>
          <p:cNvPr id="3" name="Picture 2"/>
          <p:cNvPicPr>
            <a:picLocks noChangeAspect="1"/>
          </p:cNvPicPr>
          <p:nvPr/>
        </p:nvPicPr>
        <p:blipFill>
          <a:blip r:embed="rId10"/>
          <a:stretch>
            <a:fillRect/>
          </a:stretch>
        </p:blipFill>
        <p:spPr>
          <a:xfrm>
            <a:off x="-92597" y="146223"/>
            <a:ext cx="2205951" cy="1775978"/>
          </a:xfrm>
          <a:prstGeom prst="rect">
            <a:avLst/>
          </a:prstGeom>
        </p:spPr>
      </p:pic>
    </p:spTree>
    <p:extLst>
      <p:ext uri="{BB962C8B-B14F-4D97-AF65-F5344CB8AC3E}">
        <p14:creationId xmlns:p14="http://schemas.microsoft.com/office/powerpoint/2010/main" val="1082905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 xmlns:a16="http://schemas.microsoft.com/office/drawing/2014/main"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dirty="0" err="1">
                <a:solidFill>
                  <a:srgbClr val="FF0000"/>
                </a:solidFill>
                <a:latin typeface="Cambria" panose="02040503050406030204" pitchFamily="18" charset="0"/>
                <a:ea typeface="Cambria" panose="02040503050406030204" pitchFamily="18" charset="0"/>
              </a:rPr>
              <a:t>Tình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huống</a:t>
            </a:r>
            <a:r>
              <a:rPr lang="en-US" sz="4000" b="1" dirty="0">
                <a:solidFill>
                  <a:srgbClr val="FF0000"/>
                </a:solidFill>
                <a:latin typeface="Cambria" panose="02040503050406030204" pitchFamily="18" charset="0"/>
                <a:ea typeface="Cambria" panose="02040503050406030204" pitchFamily="18" charset="0"/>
              </a:rPr>
              <a:t> a: </a:t>
            </a:r>
            <a:r>
              <a:rPr lang="en-US" sz="4000" dirty="0" err="1">
                <a:solidFill>
                  <a:srgbClr val="FF0000"/>
                </a:solidFill>
                <a:latin typeface="Cambria" panose="02040503050406030204" pitchFamily="18" charset="0"/>
                <a:ea typeface="Cambria" panose="02040503050406030204" pitchFamily="18" charset="0"/>
              </a:rPr>
              <a:t>Nếu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mặt</a:t>
            </a:r>
            <a:r>
              <a:rPr lang="en-US" sz="4000" dirty="0">
                <a:solidFill>
                  <a:srgbClr val="FF0000"/>
                </a:solidFill>
                <a:latin typeface="Cambria" panose="02040503050406030204" pitchFamily="18" charset="0"/>
                <a:ea typeface="Cambria" panose="02040503050406030204" pitchFamily="18" charset="0"/>
              </a:rPr>
              <a:t> ở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sẽ</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ủng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hộ</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giúp</a:t>
            </a:r>
            <a:r>
              <a:rPr lang="en-US" sz="4000" dirty="0">
                <a:solidFill>
                  <a:srgbClr val="FF0000"/>
                </a:solidFill>
                <a:latin typeface="Cambria" panose="02040503050406030204" pitchFamily="18" charset="0"/>
                <a:ea typeface="Cambria" panose="02040503050406030204" pitchFamily="18" charset="0"/>
              </a:rPr>
              <a:t> Phong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khuyên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đó</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viêc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tốt</a:t>
            </a:r>
            <a:r>
              <a:rPr lang="en-US" sz="4000" dirty="0">
                <a:solidFill>
                  <a:srgbClr val="FF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12413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rPr>
              <a:t>Tình huống b: </a:t>
            </a:r>
            <a:r>
              <a:rPr lang="vi-VN" sz="3600" dirty="0">
                <a:solidFill>
                  <a:srgbClr val="FF0000"/>
                </a:solidFill>
                <a:latin typeface="Cambria" panose="02040503050406030204" pitchFamily="18" charset="0"/>
                <a:ea typeface="Cambria" panose="02040503050406030204" pitchFamily="18" charset="0"/>
              </a:rPr>
              <a:t>Nếu chứng kiến việc làm đó em sẽ bênh vực bạn Nhung và khuyên các bạn rằng việc làm của bạn Nhung là một việc làm tốt, bạn ấy đang sử dụng những chai nhựa hộp giấy đó để tái chế thành những món đồ có ích hơn mà lại còn bảo vệ được môi trường.</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 xmlns:a16="http://schemas.microsoft.com/office/drawing/2014/main" id="{6AEB9652-31B2-ED9B-7699-878AAA7464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8063650" y="2600960"/>
            <a:ext cx="4444649" cy="4257040"/>
          </a:xfrm>
          <a:prstGeom prst="rect">
            <a:avLst/>
          </a:prstGeom>
        </p:spPr>
      </p:pic>
    </p:spTree>
    <p:extLst>
      <p:ext uri="{BB962C8B-B14F-4D97-AF65-F5344CB8AC3E}">
        <p14:creationId xmlns:p14="http://schemas.microsoft.com/office/powerpoint/2010/main" val="3915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3DE6A048-B4D3-2497-F6D6-2830AC7D9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 xmlns:a16="http://schemas.microsoft.com/office/drawing/2014/main" id="{8DC10C28-31DB-FC60-5FAD-2CDFBBD80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8" name="TextBox1" r:id="rId2" imgW="6458040" imgH="1504800"/>
        </mc:Choice>
        <mc:Fallback>
          <p:control name="TextBox1" r:id="rId2" imgW="6458040" imgH="150480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874713" y="3094038"/>
                  <a:ext cx="6456362"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744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95FF7CF9-BB65-C966-1D11-9BC38AC393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2" name="TextBox1" r:id="rId2" imgW="6458040" imgH="1504800"/>
        </mc:Choice>
        <mc:Fallback>
          <p:control name="TextBox1" r:id="rId2" imgW="6458040" imgH="150480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654175" y="3246438"/>
                  <a:ext cx="6456363" cy="1501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687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ả Nhà Chung Tay Bảo Vệ Môi Trường  Nhạc Thiếu Nhi Được Nghe Nhiều Nhất  Kids SongsNursery Rhymes_720pFHR">
            <a:hlinkClick r:id="" action="ppaction://media"/>
            <a:extLst>
              <a:ext uri="{FF2B5EF4-FFF2-40B4-BE49-F238E27FC236}">
                <a16:creationId xmlns="" xmlns:a16="http://schemas.microsoft.com/office/drawing/2014/main" id="{F2BEA8DA-94D7-3ACD-222D-9DD13130FD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3935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1509616"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84693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9"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6222"/>
          <a:stretch/>
        </p:blipFill>
        <p:spPr>
          <a:xfrm flipH="1">
            <a:off x="-1892207" y="268604"/>
            <a:ext cx="8122705" cy="6552932"/>
          </a:xfrm>
          <a:prstGeom prst="rect">
            <a:avLst/>
          </a:prstGeom>
          <a:effectLst>
            <a:outerShdw blurRad="63500" sx="102000" sy="102000" algn="ctr" rotWithShape="0">
              <a:prstClr val="black">
                <a:alpha val="40000"/>
              </a:prstClr>
            </a:outerShdw>
          </a:effectLst>
        </p:spPr>
      </p:pic>
      <p:pic>
        <p:nvPicPr>
          <p:cNvPr id="4" name="Picture 3" descr="A green and red text on a black background&#10;&#10;Description automatically generated">
            <a:extLst>
              <a:ext uri="{FF2B5EF4-FFF2-40B4-BE49-F238E27FC236}">
                <a16:creationId xmlns="" xmlns:a16="http://schemas.microsoft.com/office/drawing/2014/main" id="{E660DB33-DCA9-508F-402E-EA45C63E7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2488" y="756669"/>
            <a:ext cx="7193903" cy="5791702"/>
          </a:xfrm>
          <a:prstGeom prst="rect">
            <a:avLst/>
          </a:prstGeom>
        </p:spPr>
      </p:pic>
    </p:spTree>
    <p:custDataLst>
      <p:tags r:id="rId1"/>
    </p:custDataLst>
    <p:extLst>
      <p:ext uri="{BB962C8B-B14F-4D97-AF65-F5344CB8AC3E}">
        <p14:creationId xmlns:p14="http://schemas.microsoft.com/office/powerpoint/2010/main" val="376609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 xmlns:a16="http://schemas.microsoft.com/office/drawing/2014/main" id="{E7233818-C346-5146-9CF4-9342E4BC4CC5}"/>
              </a:ext>
            </a:extLst>
          </p:cNvPr>
          <p:cNvSpPr/>
          <p:nvPr/>
        </p:nvSpPr>
        <p:spPr>
          <a:xfrm>
            <a:off x="396240" y="355600"/>
            <a:ext cx="1146048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Hình ảnh 23" descr="Ảnh có chứa đồ chơi, búp bê, đồ họa véc-tơ&#10;&#10;Mô tả được tạo tự động">
            <a:extLst>
              <a:ext uri="{FF2B5EF4-FFF2-40B4-BE49-F238E27FC236}">
                <a16:creationId xmlns="" xmlns:a16="http://schemas.microsoft.com/office/drawing/2014/main" id="{D3AC7944-6953-898E-4FB7-EB717255C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7914009" y="2467526"/>
            <a:ext cx="5334868" cy="4685793"/>
          </a:xfrm>
          <a:prstGeom prst="rect">
            <a:avLst/>
          </a:prstGeom>
        </p:spPr>
      </p:pic>
      <p:pic>
        <p:nvPicPr>
          <p:cNvPr id="10" name="Graphic 14">
            <a:extLst>
              <a:ext uri="{FF2B5EF4-FFF2-40B4-BE49-F238E27FC236}">
                <a16:creationId xmlns="" xmlns:a16="http://schemas.microsoft.com/office/drawing/2014/main" id="{3937062C-AB54-6271-BC82-E4676C5B9DC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6800" y="741680"/>
            <a:ext cx="8829040" cy="2804160"/>
          </a:xfrm>
          <a:prstGeom prst="rect">
            <a:avLst/>
          </a:prstGeom>
        </p:spPr>
      </p:pic>
      <p:sp>
        <p:nvSpPr>
          <p:cNvPr id="16" name="TextBox 15">
            <a:extLst>
              <a:ext uri="{FF2B5EF4-FFF2-40B4-BE49-F238E27FC236}">
                <a16:creationId xmlns="" xmlns:a16="http://schemas.microsoft.com/office/drawing/2014/main" id="{11717F9F-A808-8CD0-A946-412EB7E54678}"/>
              </a:ext>
            </a:extLst>
          </p:cNvPr>
          <p:cNvSpPr txBox="1"/>
          <p:nvPr/>
        </p:nvSpPr>
        <p:spPr>
          <a:xfrm>
            <a:off x="1553844" y="840740"/>
            <a:ext cx="8057515" cy="255454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T</a:t>
            </a:r>
            <a:r>
              <a:rPr lang="vi-VN" sz="3200" b="1" dirty="0">
                <a:latin typeface="Calibri" panose="020F0502020204030204" pitchFamily="34" charset="0"/>
                <a:cs typeface="Calibri" panose="020F0502020204030204" pitchFamily="34" charset="0"/>
              </a:rPr>
              <a:t>hi tìm các câu ca dao tục ngữ nói thể hiện lòng biết ơn với người có công với quê hương đất nước, tôn trọng người khác, vượt qua khó khăn, ý thức bảo vệ môi trường sống, bảo vệ cái đúng cái tốt.</a:t>
            </a:r>
            <a:endParaRPr lang="en-US" sz="32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705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18DCA91-ADD5-4B42-91CB-ED7439267C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889" r="84088" b="15002"/>
          <a:stretch/>
        </p:blipFill>
        <p:spPr>
          <a:xfrm rot="5400000">
            <a:off x="7511583" y="-1352679"/>
            <a:ext cx="1384587" cy="4060919"/>
          </a:xfrm>
          <a:prstGeom prst="rect">
            <a:avLst/>
          </a:prstGeom>
        </p:spPr>
      </p:pic>
      <p:pic>
        <p:nvPicPr>
          <p:cNvPr id="27" name="图片 26">
            <a:extLst>
              <a:ext uri="{FF2B5EF4-FFF2-40B4-BE49-F238E27FC236}">
                <a16:creationId xmlns="" xmlns:a16="http://schemas.microsoft.com/office/drawing/2014/main" id="{67E47FEE-A4D0-4209-A170-ABCE63EF65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88" r="84088" b="15002"/>
          <a:stretch/>
        </p:blipFill>
        <p:spPr>
          <a:xfrm flipH="1">
            <a:off x="10467704" y="2706129"/>
            <a:ext cx="1724292" cy="1871117"/>
          </a:xfrm>
          <a:prstGeom prst="rect">
            <a:avLst/>
          </a:prstGeom>
        </p:spPr>
      </p:pic>
      <p:pic>
        <p:nvPicPr>
          <p:cNvPr id="9" name="图片 8">
            <a:extLst>
              <a:ext uri="{FF2B5EF4-FFF2-40B4-BE49-F238E27FC236}">
                <a16:creationId xmlns="" xmlns:a16="http://schemas.microsoft.com/office/drawing/2014/main" id="{F7DFF044-666F-464B-8902-1DC22535A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836" b="66984"/>
          <a:stretch/>
        </p:blipFill>
        <p:spPr>
          <a:xfrm rot="16200000">
            <a:off x="-368268" y="3087028"/>
            <a:ext cx="4166382" cy="3429846"/>
          </a:xfrm>
          <a:prstGeom prst="rect">
            <a:avLst/>
          </a:prstGeom>
        </p:spPr>
      </p:pic>
      <p:pic>
        <p:nvPicPr>
          <p:cNvPr id="11" name="图片 10">
            <a:extLst>
              <a:ext uri="{FF2B5EF4-FFF2-40B4-BE49-F238E27FC236}">
                <a16:creationId xmlns="" xmlns:a16="http://schemas.microsoft.com/office/drawing/2014/main" id="{8133515F-0B7D-4A22-B954-6EAE0EDCF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61" t="16719" b="52381"/>
          <a:stretch/>
        </p:blipFill>
        <p:spPr>
          <a:xfrm rot="5400000" flipH="1">
            <a:off x="1207980" y="-549558"/>
            <a:ext cx="1974816" cy="2987765"/>
          </a:xfrm>
          <a:prstGeom prst="rect">
            <a:avLst/>
          </a:prstGeom>
        </p:spPr>
      </p:pic>
      <p:pic>
        <p:nvPicPr>
          <p:cNvPr id="13" name="图片 12">
            <a:extLst>
              <a:ext uri="{FF2B5EF4-FFF2-40B4-BE49-F238E27FC236}">
                <a16:creationId xmlns="" xmlns:a16="http://schemas.microsoft.com/office/drawing/2014/main" id="{68061692-9A3A-4A1B-B5B3-55D4F3D3EC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889" r="55098"/>
          <a:stretch/>
        </p:blipFill>
        <p:spPr>
          <a:xfrm rot="16200000">
            <a:off x="8675214" y="3341156"/>
            <a:ext cx="3236753" cy="3796824"/>
          </a:xfrm>
          <a:prstGeom prst="rect">
            <a:avLst/>
          </a:prstGeom>
        </p:spPr>
      </p:pic>
      <p:pic>
        <p:nvPicPr>
          <p:cNvPr id="15" name="图片 14">
            <a:extLst>
              <a:ext uri="{FF2B5EF4-FFF2-40B4-BE49-F238E27FC236}">
                <a16:creationId xmlns="" xmlns:a16="http://schemas.microsoft.com/office/drawing/2014/main" id="{46B294A9-46BB-423B-8612-547C8D70BF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564" t="65960" r="-298" b="-174"/>
          <a:stretch/>
        </p:blipFill>
        <p:spPr>
          <a:xfrm rot="16200000">
            <a:off x="8531178" y="-345615"/>
            <a:ext cx="3430939" cy="3936437"/>
          </a:xfrm>
          <a:prstGeom prst="rect">
            <a:avLst/>
          </a:prstGeom>
        </p:spPr>
      </p:pic>
      <p:pic>
        <p:nvPicPr>
          <p:cNvPr id="17" name="图片 16">
            <a:extLst>
              <a:ext uri="{FF2B5EF4-FFF2-40B4-BE49-F238E27FC236}">
                <a16:creationId xmlns="" xmlns:a16="http://schemas.microsoft.com/office/drawing/2014/main" id="{A52DFBE8-B022-4C95-9D82-E03751F10E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33694"/>
          <a:stretch/>
        </p:blipFill>
        <p:spPr>
          <a:xfrm rot="5400000">
            <a:off x="3560099" y="4670427"/>
            <a:ext cx="1522407" cy="2954638"/>
          </a:xfrm>
          <a:prstGeom prst="rect">
            <a:avLst/>
          </a:prstGeom>
        </p:spPr>
      </p:pic>
      <p:pic>
        <p:nvPicPr>
          <p:cNvPr id="19" name="图片 18">
            <a:extLst>
              <a:ext uri="{FF2B5EF4-FFF2-40B4-BE49-F238E27FC236}">
                <a16:creationId xmlns="" xmlns:a16="http://schemas.microsoft.com/office/drawing/2014/main" id="{11C0B3BD-2E32-4B10-A1DB-6860A324A7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64" r="70314" b="19789"/>
          <a:stretch/>
        </p:blipFill>
        <p:spPr>
          <a:xfrm rot="16200000">
            <a:off x="6402684" y="3425504"/>
            <a:ext cx="2045398" cy="4841788"/>
          </a:xfrm>
          <a:prstGeom prst="rect">
            <a:avLst/>
          </a:prstGeom>
        </p:spPr>
      </p:pic>
      <p:pic>
        <p:nvPicPr>
          <p:cNvPr id="21" name="图片 20">
            <a:extLst>
              <a:ext uri="{FF2B5EF4-FFF2-40B4-BE49-F238E27FC236}">
                <a16:creationId xmlns="" xmlns:a16="http://schemas.microsoft.com/office/drawing/2014/main" id="{4C548399-62A9-40D4-ABB4-4BF52B2DE7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p:blipFill>
        <p:spPr>
          <a:xfrm>
            <a:off x="0" y="1665986"/>
            <a:ext cx="2545492" cy="1837499"/>
          </a:xfrm>
          <a:prstGeom prst="rect">
            <a:avLst/>
          </a:prstGeom>
        </p:spPr>
      </p:pic>
      <p:pic>
        <p:nvPicPr>
          <p:cNvPr id="22" name="图片 21">
            <a:extLst>
              <a:ext uri="{FF2B5EF4-FFF2-40B4-BE49-F238E27FC236}">
                <a16:creationId xmlns="" xmlns:a16="http://schemas.microsoft.com/office/drawing/2014/main" id="{00F25FA6-ED95-4735-BC19-8BF1E9F155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p:blipFill>
        <p:spPr>
          <a:xfrm rot="16200000">
            <a:off x="4351485" y="-400731"/>
            <a:ext cx="1183374" cy="1895254"/>
          </a:xfrm>
          <a:prstGeom prst="rect">
            <a:avLst/>
          </a:prstGeom>
        </p:spPr>
      </p:pic>
      <p:pic>
        <p:nvPicPr>
          <p:cNvPr id="26" name="图片 25">
            <a:extLst>
              <a:ext uri="{FF2B5EF4-FFF2-40B4-BE49-F238E27FC236}">
                <a16:creationId xmlns="" xmlns:a16="http://schemas.microsoft.com/office/drawing/2014/main" id="{F85F3368-E4EF-48EE-BB37-14B67FD615F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27" t="44865" b="33694"/>
          <a:stretch/>
        </p:blipFill>
        <p:spPr>
          <a:xfrm rot="10800000">
            <a:off x="-23209" y="19490"/>
            <a:ext cx="1068316" cy="2073353"/>
          </a:xfrm>
          <a:prstGeom prst="rect">
            <a:avLst/>
          </a:prstGeom>
        </p:spPr>
      </p:pic>
      <p:pic>
        <p:nvPicPr>
          <p:cNvPr id="2" name="Picture 1">
            <a:extLst>
              <a:ext uri="{FF2B5EF4-FFF2-40B4-BE49-F238E27FC236}">
                <a16:creationId xmlns="" xmlns:a16="http://schemas.microsoft.com/office/drawing/2014/main" id="{723E4E25-9EF3-473E-8A64-312701952437}"/>
              </a:ext>
            </a:extLst>
          </p:cNvPr>
          <p:cNvPicPr>
            <a:picLocks noChangeAspect="1"/>
          </p:cNvPicPr>
          <p:nvPr/>
        </p:nvPicPr>
        <p:blipFill>
          <a:blip r:embed="rId14"/>
          <a:stretch>
            <a:fillRect/>
          </a:stretch>
        </p:blipFill>
        <p:spPr>
          <a:xfrm>
            <a:off x="1235259" y="845236"/>
            <a:ext cx="9419136" cy="4925995"/>
          </a:xfrm>
          <a:prstGeom prst="rect">
            <a:avLst/>
          </a:prstGeom>
        </p:spPr>
      </p:pic>
      <p:sp>
        <p:nvSpPr>
          <p:cNvPr id="3" name="TextBox 2">
            <a:extLst>
              <a:ext uri="{FF2B5EF4-FFF2-40B4-BE49-F238E27FC236}">
                <a16:creationId xmlns="" xmlns:a16="http://schemas.microsoft.com/office/drawing/2014/main" id="{F9CCB463-7D02-4EDA-A152-9E8BD3370471}"/>
              </a:ext>
            </a:extLst>
          </p:cNvPr>
          <p:cNvSpPr txBox="1"/>
          <p:nvPr/>
        </p:nvSpPr>
        <p:spPr>
          <a:xfrm>
            <a:off x="3466262" y="6472773"/>
            <a:ext cx="6444343" cy="369332"/>
          </a:xfrm>
          <a:prstGeom prst="rect">
            <a:avLst/>
          </a:prstGeom>
          <a:noFill/>
        </p:spPr>
        <p:txBody>
          <a:bodyPr wrap="square" rtlCol="0">
            <a:spAutoFit/>
          </a:bodyPr>
          <a:lstStyle/>
          <a:p>
            <a:r>
              <a:rPr lang="en-US" dirty="0" err="1"/>
              <a:t>Liên</a:t>
            </a:r>
            <a:r>
              <a:rPr lang="en-US" dirty="0"/>
              <a:t> </a:t>
            </a:r>
            <a:r>
              <a:rPr lang="en-US" dirty="0" err="1"/>
              <a:t>hệ</a:t>
            </a:r>
            <a:r>
              <a:rPr lang="en-US" dirty="0"/>
              <a:t> FB: https://www.facebook.com/huongthaoGADT</a:t>
            </a:r>
          </a:p>
        </p:txBody>
      </p:sp>
    </p:spTree>
    <p:custDataLst>
      <p:tags r:id="rId1"/>
    </p:custDataLst>
    <p:extLst>
      <p:ext uri="{BB962C8B-B14F-4D97-AF65-F5344CB8AC3E}">
        <p14:creationId xmlns:p14="http://schemas.microsoft.com/office/powerpoint/2010/main" val="118664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945AC384-7A7E-4C4D-8E72-8A40F617900F}"/>
              </a:ext>
            </a:extLst>
          </p:cNvPr>
          <p:cNvSpPr txBox="1"/>
          <p:nvPr/>
        </p:nvSpPr>
        <p:spPr>
          <a:xfrm>
            <a:off x="3550540" y="1198417"/>
            <a:ext cx="6724186" cy="523220"/>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Thứ</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ngày</a:t>
            </a:r>
            <a:r>
              <a:rPr lang="en-US" sz="2800" dirty="0">
                <a:solidFill>
                  <a:srgbClr val="002060"/>
                </a:solidFill>
                <a:latin typeface="Arial" panose="020B0604020202020204" pitchFamily="34" charset="0"/>
                <a:cs typeface="Arial" panose="020B0604020202020204" pitchFamily="34" charset="0"/>
              </a:rPr>
              <a:t> … </a:t>
            </a:r>
            <a:r>
              <a:rPr lang="en-US" sz="2800" dirty="0" err="1">
                <a:solidFill>
                  <a:srgbClr val="002060"/>
                </a:solidFill>
                <a:latin typeface="Arial" panose="020B0604020202020204" pitchFamily="34" charset="0"/>
                <a:cs typeface="Arial" panose="020B0604020202020204" pitchFamily="34" charset="0"/>
              </a:rPr>
              <a:t>tháng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năm</a:t>
            </a:r>
            <a:r>
              <a:rPr lang="en-US" sz="2800" dirty="0">
                <a:solidFill>
                  <a:srgbClr val="002060"/>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 xmlns:a16="http://schemas.microsoft.com/office/drawing/2014/main" id="{CEDE1D08-AC6B-430D-9A13-9E59FB6E3A48}"/>
              </a:ext>
            </a:extLst>
          </p:cNvPr>
          <p:cNvPicPr>
            <a:picLocks noChangeAspect="1"/>
          </p:cNvPicPr>
          <p:nvPr/>
        </p:nvPicPr>
        <p:blipFill>
          <a:blip r:embed="rId3">
            <a:duotone>
              <a:prstClr val="black"/>
              <a:schemeClr val="accent2">
                <a:tint val="45000"/>
                <a:satMod val="400000"/>
              </a:schemeClr>
            </a:duotone>
          </a:blip>
          <a:stretch>
            <a:fillRect/>
          </a:stretch>
        </p:blipFill>
        <p:spPr>
          <a:xfrm>
            <a:off x="4841018" y="1673593"/>
            <a:ext cx="2834886" cy="829128"/>
          </a:xfrm>
          <a:prstGeom prst="rect">
            <a:avLst/>
          </a:prstGeom>
        </p:spPr>
      </p:pic>
      <p:pic>
        <p:nvPicPr>
          <p:cNvPr id="11" name="Picture 10">
            <a:extLst>
              <a:ext uri="{FF2B5EF4-FFF2-40B4-BE49-F238E27FC236}">
                <a16:creationId xmlns="" xmlns:a16="http://schemas.microsoft.com/office/drawing/2014/main" id="{86273A12-A851-44D9-8530-7ACC42C9C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79" y="4569808"/>
            <a:ext cx="5563448" cy="2288192"/>
          </a:xfrm>
          <a:prstGeom prst="rect">
            <a:avLst/>
          </a:prstGeom>
        </p:spPr>
      </p:pic>
      <p:pic>
        <p:nvPicPr>
          <p:cNvPr id="3" name="Picture 2">
            <a:extLst>
              <a:ext uri="{FF2B5EF4-FFF2-40B4-BE49-F238E27FC236}">
                <a16:creationId xmlns="" xmlns:a16="http://schemas.microsoft.com/office/drawing/2014/main" id="{19D1EFAE-6830-DFD8-594C-6854026B092E}"/>
              </a:ext>
            </a:extLst>
          </p:cNvPr>
          <p:cNvPicPr>
            <a:picLocks noChangeAspect="1"/>
          </p:cNvPicPr>
          <p:nvPr/>
        </p:nvPicPr>
        <p:blipFill>
          <a:blip r:embed="rId5"/>
          <a:stretch>
            <a:fillRect/>
          </a:stretch>
        </p:blipFill>
        <p:spPr>
          <a:xfrm>
            <a:off x="1955439" y="2542949"/>
            <a:ext cx="8321761" cy="2280102"/>
          </a:xfrm>
          <a:prstGeom prst="rect">
            <a:avLst/>
          </a:prstGeom>
        </p:spPr>
      </p:pic>
    </p:spTree>
    <p:extLst>
      <p:ext uri="{BB962C8B-B14F-4D97-AF65-F5344CB8AC3E}">
        <p14:creationId xmlns:p14="http://schemas.microsoft.com/office/powerpoint/2010/main" val="240212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16" name="Picture 8" descr="F:\78.png"/>
          <p:cNvPicPr>
            <a:picLocks noChangeAspect="1" noChangeArrowheads="1"/>
          </p:cNvPicPr>
          <p:nvPr/>
        </p:nvPicPr>
        <p:blipFill>
          <a:blip r:embed="rId5" cstate="print"/>
          <a:srcRect/>
          <a:stretch>
            <a:fillRect/>
          </a:stretch>
        </p:blipFill>
        <p:spPr bwMode="auto">
          <a:xfrm>
            <a:off x="7504465" y="1915886"/>
            <a:ext cx="4695634" cy="4723095"/>
          </a:xfrm>
          <a:prstGeom prst="rect">
            <a:avLst/>
          </a:prstGeom>
          <a:noFill/>
        </p:spPr>
      </p:pic>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3" name="TextBox 2">
            <a:extLst>
              <a:ext uri="{FF2B5EF4-FFF2-40B4-BE49-F238E27FC236}">
                <a16:creationId xmlns="" xmlns:a16="http://schemas.microsoft.com/office/drawing/2014/main" id="{ADA98A0F-8B2C-E904-DBE6-506F52DDEBDC}"/>
              </a:ext>
            </a:extLst>
          </p:cNvPr>
          <p:cNvSpPr txBox="1"/>
          <p:nvPr/>
        </p:nvSpPr>
        <p:spPr>
          <a:xfrm>
            <a:off x="762000" y="2397760"/>
            <a:ext cx="6228080" cy="2308324"/>
          </a:xfrm>
          <a:prstGeom prst="rect">
            <a:avLst/>
          </a:prstGeom>
          <a:noFill/>
        </p:spPr>
        <p:txBody>
          <a:bodyPr wrap="square" rtlCol="0">
            <a:spAutoFit/>
          </a:bodyPr>
          <a:lstStyle/>
          <a:p>
            <a:pPr algn="ctr"/>
            <a:r>
              <a:rPr lang="vi-VN" sz="4800" b="1" dirty="0">
                <a:solidFill>
                  <a:srgbClr val="FFFF00"/>
                </a:solidFill>
                <a:latin typeface="Cambria" panose="02040503050406030204" pitchFamily="18" charset="0"/>
                <a:ea typeface="Cambria" panose="02040503050406030204" pitchFamily="18" charset="0"/>
              </a:rPr>
              <a:t>Hoạt Động 1: </a:t>
            </a:r>
            <a:endParaRPr lang="en-US" sz="4800" b="1" dirty="0">
              <a:solidFill>
                <a:srgbClr val="FFFF00"/>
              </a:solidFill>
              <a:latin typeface="Cambria" panose="02040503050406030204" pitchFamily="18" charset="0"/>
              <a:ea typeface="Cambria" panose="02040503050406030204" pitchFamily="18" charset="0"/>
            </a:endParaRPr>
          </a:p>
          <a:p>
            <a:pPr algn="ctr"/>
            <a:r>
              <a:rPr lang="vi-VN" sz="4800" dirty="0">
                <a:solidFill>
                  <a:schemeClr val="bg1"/>
                </a:solidFill>
                <a:latin typeface="Cambria" panose="02040503050406030204" pitchFamily="18" charset="0"/>
                <a:ea typeface="Cambria" panose="02040503050406030204" pitchFamily="18" charset="0"/>
              </a:rPr>
              <a:t>Tìm hiểu truyện: “Bảo vệ như thế là rất tốt” </a:t>
            </a:r>
            <a:endParaRPr lang="en-US" sz="4800" dirty="0">
              <a:solidFill>
                <a:schemeClr val="bg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6483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Rounded Corners 1">
            <a:extLst>
              <a:ext uri="{FF2B5EF4-FFF2-40B4-BE49-F238E27FC236}">
                <a16:creationId xmlns="" xmlns:a16="http://schemas.microsoft.com/office/drawing/2014/main" id="{E7233818-C346-5146-9CF4-9342E4BC4CC5}"/>
              </a:ext>
            </a:extLst>
          </p:cNvPr>
          <p:cNvSpPr/>
          <p:nvPr/>
        </p:nvSpPr>
        <p:spPr>
          <a:xfrm>
            <a:off x="487680" y="355600"/>
            <a:ext cx="11369040" cy="6065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y2mate.com - Tập Đọc Lớp 2 Tuần 31  Bảo Vệ Như Thế Là Rất Tốt  Kể Chuyện Em Nghe_v720P">
            <a:hlinkClick r:id="" action="ppaction://media"/>
            <a:extLst>
              <a:ext uri="{FF2B5EF4-FFF2-40B4-BE49-F238E27FC236}">
                <a16:creationId xmlns="" xmlns:a16="http://schemas.microsoft.com/office/drawing/2014/main" id="{382C0150-3722-ECEF-B528-AC61714A75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7034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2" name="Group 7">
            <a:extLst>
              <a:ext uri="{FF2B5EF4-FFF2-40B4-BE49-F238E27FC236}">
                <a16:creationId xmlns="" xmlns:a16="http://schemas.microsoft.com/office/drawing/2014/main" id="{EC400F36-4A84-72CF-0670-09E124920553}"/>
              </a:ext>
            </a:extLst>
          </p:cNvPr>
          <p:cNvGrpSpPr/>
          <p:nvPr/>
        </p:nvGrpSpPr>
        <p:grpSpPr>
          <a:xfrm>
            <a:off x="3413760" y="810260"/>
            <a:ext cx="6725920" cy="1963420"/>
            <a:chOff x="0" y="0"/>
            <a:chExt cx="2344882" cy="2167467"/>
          </a:xfrm>
        </p:grpSpPr>
        <p:sp>
          <p:nvSpPr>
            <p:cNvPr id="4" name="Freeform 8">
              <a:extLst>
                <a:ext uri="{FF2B5EF4-FFF2-40B4-BE49-F238E27FC236}">
                  <a16:creationId xmlns="" xmlns:a16="http://schemas.microsoft.com/office/drawing/2014/main" id="{8A3C8D89-600C-546D-9212-810FC62046C9}"/>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9">
              <a:extLst>
                <a:ext uri="{FF2B5EF4-FFF2-40B4-BE49-F238E27FC236}">
                  <a16:creationId xmlns="" xmlns:a16="http://schemas.microsoft.com/office/drawing/2014/main" id="{3E5426C8-238C-2CB4-3235-CF54757E35EA}"/>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6">
            <a:extLst>
              <a:ext uri="{FF2B5EF4-FFF2-40B4-BE49-F238E27FC236}">
                <a16:creationId xmlns="" xmlns:a16="http://schemas.microsoft.com/office/drawing/2014/main" id="{D10A3953-9FBE-2AA1-2C6C-061ED23AA225}"/>
              </a:ext>
            </a:extLst>
          </p:cNvPr>
          <p:cNvSpPr/>
          <p:nvPr/>
        </p:nvSpPr>
        <p:spPr>
          <a:xfrm>
            <a:off x="5442199" y="60925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B7048E96-BF0E-0A05-0839-01AD266F5BA1}"/>
              </a:ext>
            </a:extLst>
          </p:cNvPr>
          <p:cNvSpPr txBox="1"/>
          <p:nvPr/>
        </p:nvSpPr>
        <p:spPr>
          <a:xfrm>
            <a:off x="3408680" y="1277620"/>
            <a:ext cx="6619988"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Video câu chuyện nói về nhân vật nào? </a:t>
            </a:r>
          </a:p>
        </p:txBody>
      </p:sp>
      <p:sp>
        <p:nvSpPr>
          <p:cNvPr id="10" name="Freeform 15">
            <a:extLst>
              <a:ext uri="{FF2B5EF4-FFF2-40B4-BE49-F238E27FC236}">
                <a16:creationId xmlns="" xmlns:a16="http://schemas.microsoft.com/office/drawing/2014/main" id="{1E48F294-D3F9-0407-B406-D23818F11556}"/>
              </a:ext>
            </a:extLst>
          </p:cNvPr>
          <p:cNvSpPr/>
          <p:nvPr/>
        </p:nvSpPr>
        <p:spPr>
          <a:xfrm>
            <a:off x="599440" y="2743200"/>
            <a:ext cx="2590800" cy="4114800"/>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a:p>
        </p:txBody>
      </p:sp>
      <p:grpSp>
        <p:nvGrpSpPr>
          <p:cNvPr id="11" name="Group 7">
            <a:extLst>
              <a:ext uri="{FF2B5EF4-FFF2-40B4-BE49-F238E27FC236}">
                <a16:creationId xmlns="" xmlns:a16="http://schemas.microsoft.com/office/drawing/2014/main" id="{74531C11-7947-D0DC-F56C-6240FF086E5B}"/>
              </a:ext>
            </a:extLst>
          </p:cNvPr>
          <p:cNvGrpSpPr/>
          <p:nvPr/>
        </p:nvGrpSpPr>
        <p:grpSpPr>
          <a:xfrm>
            <a:off x="4003040" y="3370580"/>
            <a:ext cx="6725920" cy="2379980"/>
            <a:chOff x="0" y="0"/>
            <a:chExt cx="2344882" cy="2167467"/>
          </a:xfrm>
        </p:grpSpPr>
        <p:sp>
          <p:nvSpPr>
            <p:cNvPr id="12" name="Freeform 8">
              <a:extLst>
                <a:ext uri="{FF2B5EF4-FFF2-40B4-BE49-F238E27FC236}">
                  <a16:creationId xmlns="" xmlns:a16="http://schemas.microsoft.com/office/drawing/2014/main" id="{E2DC57D5-8D27-1652-D989-96C64E1091AD}"/>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 xmlns:a16="http://schemas.microsoft.com/office/drawing/2014/main" id="{ECC8C900-F00F-1AF9-D233-1B895BA29198}"/>
                </a:ext>
              </a:extLst>
            </p:cNvPr>
            <p:cNvSpPr txBox="1"/>
            <p:nvPr/>
          </p:nvSpPr>
          <p:spPr>
            <a:xfrm>
              <a:off x="0" y="-38100"/>
              <a:ext cx="2344882"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6">
            <a:extLst>
              <a:ext uri="{FF2B5EF4-FFF2-40B4-BE49-F238E27FC236}">
                <a16:creationId xmlns="" xmlns:a16="http://schemas.microsoft.com/office/drawing/2014/main" id="{8333FF58-3F2A-2C07-B788-A4A3A5E90D7D}"/>
              </a:ext>
            </a:extLst>
          </p:cNvPr>
          <p:cNvSpPr/>
          <p:nvPr/>
        </p:nvSpPr>
        <p:spPr>
          <a:xfrm>
            <a:off x="6031479" y="3169574"/>
            <a:ext cx="2724767" cy="45246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 xmlns:a16="http://schemas.microsoft.com/office/drawing/2014/main" id="{9CC9178D-014B-9539-5991-6EE5AADED7C3}"/>
              </a:ext>
            </a:extLst>
          </p:cNvPr>
          <p:cNvSpPr txBox="1"/>
          <p:nvPr/>
        </p:nvSpPr>
        <p:spPr>
          <a:xfrm>
            <a:off x="3977640" y="3787140"/>
            <a:ext cx="6619988"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spTree>
    <p:custDataLst>
      <p:tags r:id="rId1"/>
    </p:custDataLst>
    <p:extLst>
      <p:ext uri="{BB962C8B-B14F-4D97-AF65-F5344CB8AC3E}">
        <p14:creationId xmlns:p14="http://schemas.microsoft.com/office/powerpoint/2010/main" val="190058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 xmlns:a16="http://schemas.microsoft.com/office/drawing/2014/main" id="{44073ED9-C59E-BC99-1B97-26F7660FEE44}"/>
              </a:ext>
            </a:extLst>
          </p:cNvPr>
          <p:cNvGrpSpPr/>
          <p:nvPr/>
        </p:nvGrpSpPr>
        <p:grpSpPr>
          <a:xfrm>
            <a:off x="1895031" y="1295849"/>
            <a:ext cx="8593667" cy="1305111"/>
            <a:chOff x="0" y="0"/>
            <a:chExt cx="4002211" cy="1956034"/>
          </a:xfrm>
        </p:grpSpPr>
        <p:sp>
          <p:nvSpPr>
            <p:cNvPr id="33" name="Freeform 8">
              <a:extLst>
                <a:ext uri="{FF2B5EF4-FFF2-40B4-BE49-F238E27FC236}">
                  <a16:creationId xmlns=""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34" name="TextBox 9">
              <a:extLst>
                <a:ext uri="{FF2B5EF4-FFF2-40B4-BE49-F238E27FC236}">
                  <a16:creationId xmlns=""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35" name="Freeform 21">
            <a:extLst>
              <a:ext uri="{FF2B5EF4-FFF2-40B4-BE49-F238E27FC236}">
                <a16:creationId xmlns=""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36" name="TextBox 26">
            <a:extLst>
              <a:ext uri="{FF2B5EF4-FFF2-40B4-BE49-F238E27FC236}">
                <a16:creationId xmlns="" xmlns:a16="http://schemas.microsoft.com/office/drawing/2014/main" id="{D2C61A54-9926-A7F7-2380-FD4AF6FA6409}"/>
              </a:ext>
            </a:extLst>
          </p:cNvPr>
          <p:cNvSpPr txBox="1"/>
          <p:nvPr/>
        </p:nvSpPr>
        <p:spPr>
          <a:xfrm>
            <a:off x="2062480" y="1752600"/>
            <a:ext cx="8300720" cy="553998"/>
          </a:xfrm>
          <a:prstGeom prst="rect">
            <a:avLst/>
          </a:prstGeom>
        </p:spPr>
        <p:txBody>
          <a:bodyPr wrap="square" lIns="0" tIns="0" rIns="0" bIns="0" rtlCol="0" anchor="t">
            <a:spAutoFit/>
          </a:bodyPr>
          <a:lstStyle/>
          <a:p>
            <a:pPr algn="ctr" defTabSz="609630">
              <a:spcBef>
                <a:spcPct val="0"/>
              </a:spcBef>
            </a:pPr>
            <a:r>
              <a:rPr lang="vi-VN" sz="3600" b="1" dirty="0">
                <a:solidFill>
                  <a:srgbClr val="000000"/>
                </a:solidFill>
                <a:latin typeface="Cambria" panose="02040503050406030204" pitchFamily="18" charset="0"/>
                <a:ea typeface="Cambria" panose="02040503050406030204" pitchFamily="18" charset="0"/>
              </a:rPr>
              <a:t>Video câu chuyện nói về nhân vật nào? </a:t>
            </a:r>
          </a:p>
        </p:txBody>
      </p:sp>
      <p:grpSp>
        <p:nvGrpSpPr>
          <p:cNvPr id="37" name="Group 37">
            <a:extLst>
              <a:ext uri="{FF2B5EF4-FFF2-40B4-BE49-F238E27FC236}">
                <a16:creationId xmlns="" xmlns:a16="http://schemas.microsoft.com/office/drawing/2014/main" id="{AE730B81-4247-1C36-282A-5D1E42915362}"/>
              </a:ext>
            </a:extLst>
          </p:cNvPr>
          <p:cNvGrpSpPr/>
          <p:nvPr/>
        </p:nvGrpSpPr>
        <p:grpSpPr>
          <a:xfrm>
            <a:off x="3332480" y="2575560"/>
            <a:ext cx="7924800" cy="3810000"/>
            <a:chOff x="0" y="-50339"/>
            <a:chExt cx="3612726" cy="328688"/>
          </a:xfrm>
        </p:grpSpPr>
        <p:sp>
          <p:nvSpPr>
            <p:cNvPr id="38" name="Freeform 38">
              <a:extLst>
                <a:ext uri="{FF2B5EF4-FFF2-40B4-BE49-F238E27FC236}">
                  <a16:creationId xmlns="" xmlns:a16="http://schemas.microsoft.com/office/drawing/2014/main" id="{4AB713A8-C169-AF23-2D37-06EAE25D7D8D}"/>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39" name="TextBox 39">
              <a:extLst>
                <a:ext uri="{FF2B5EF4-FFF2-40B4-BE49-F238E27FC236}">
                  <a16:creationId xmlns="" xmlns:a16="http://schemas.microsoft.com/office/drawing/2014/main" id="{742F04FA-5FAA-0088-93AF-0AD440F56E4B}"/>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pPr>
              <a:r>
                <a:rPr lang="vi-VN" sz="6000" i="1" dirty="0">
                  <a:solidFill>
                    <a:srgbClr val="FF0000"/>
                  </a:solidFill>
                  <a:latin typeface="Cambria" panose="02040503050406030204" pitchFamily="18" charset="0"/>
                  <a:ea typeface="Cambria" panose="02040503050406030204" pitchFamily="18" charset="0"/>
                </a:rPr>
                <a:t>Bác Hồ và đồng chí đơn vị bảo vệ Bác Hồ.</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7212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 xmlns:a16="http://schemas.microsoft.com/office/drawing/2014/main" id="{D2C61A54-9926-A7F7-2380-FD4AF6FA6409}"/>
              </a:ext>
            </a:extLst>
          </p:cNvPr>
          <p:cNvSpPr txBox="1"/>
          <p:nvPr/>
        </p:nvSpPr>
        <p:spPr>
          <a:xfrm>
            <a:off x="1889760" y="1061720"/>
            <a:ext cx="9469120"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000000"/>
                </a:solidFill>
                <a:latin typeface="Cambria" panose="02040503050406030204" pitchFamily="18" charset="0"/>
                <a:ea typeface="Cambria" panose="02040503050406030204" pitchFamily="18" charset="0"/>
              </a:rPr>
              <a:t>Cái đúng, cái tốt cần phải bảo vệ trong câu chuyện trên là gì? Lời nói của Bác thể hiện điều gì?</a:t>
            </a:r>
          </a:p>
        </p:txBody>
      </p:sp>
      <p:grpSp>
        <p:nvGrpSpPr>
          <p:cNvPr id="37" name="Group 37">
            <a:extLst>
              <a:ext uri="{FF2B5EF4-FFF2-40B4-BE49-F238E27FC236}">
                <a16:creationId xmlns=""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Cái đúng cái tốt cần bảo vệ trong câu chuyện trên là tính cảnh giác, bảo vệ an toàn, trách nhiệm và không làm trái luật của anh chiến sĩ Nha. Lời nói của Bác thể hiện rằng việc làm của anh Nha là một việc làm đúng và cần phải được bảo vệ.</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32245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89A76A-1BBE-4062-B2D7-DB8496F8E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p:blipFill>
        <p:spPr>
          <a:xfrm rot="5400000">
            <a:off x="1899521" y="-1338166"/>
            <a:ext cx="1384587" cy="4060919"/>
          </a:xfrm>
          <a:prstGeom prst="rect">
            <a:avLst/>
          </a:prstGeom>
        </p:spPr>
      </p:pic>
      <p:sp>
        <p:nvSpPr>
          <p:cNvPr id="6" name="椭圆 5">
            <a:extLst>
              <a:ext uri="{FF2B5EF4-FFF2-40B4-BE49-F238E27FC236}">
                <a16:creationId xmlns="" xmlns:a16="http://schemas.microsoft.com/office/drawing/2014/main" id="{CF203EDE-36CD-454A-BBFF-19F767E23994}"/>
              </a:ext>
            </a:extLst>
          </p:cNvPr>
          <p:cNvSpPr/>
          <p:nvPr/>
        </p:nvSpPr>
        <p:spPr>
          <a:xfrm rot="19497725">
            <a:off x="3821189" y="522692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7" name="椭圆 5"/>
          <p:cNvSpPr/>
          <p:nvPr/>
        </p:nvSpPr>
        <p:spPr>
          <a:xfrm rot="19497725">
            <a:off x="10952511" y="157505"/>
            <a:ext cx="1183537" cy="1229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8" name="椭圆 5"/>
          <p:cNvSpPr/>
          <p:nvPr/>
        </p:nvSpPr>
        <p:spPr>
          <a:xfrm rot="19497725">
            <a:off x="9860263" y="91439"/>
            <a:ext cx="841122" cy="873576"/>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32" name="Group 7">
            <a:extLst>
              <a:ext uri="{FF2B5EF4-FFF2-40B4-BE49-F238E27FC236}">
                <a16:creationId xmlns="" xmlns:a16="http://schemas.microsoft.com/office/drawing/2014/main" id="{44073ED9-C59E-BC99-1B97-26F7660FEE44}"/>
              </a:ext>
            </a:extLst>
          </p:cNvPr>
          <p:cNvGrpSpPr/>
          <p:nvPr/>
        </p:nvGrpSpPr>
        <p:grpSpPr>
          <a:xfrm>
            <a:off x="1895031" y="955041"/>
            <a:ext cx="9687369" cy="1371600"/>
            <a:chOff x="0" y="0"/>
            <a:chExt cx="4002211" cy="1956034"/>
          </a:xfrm>
        </p:grpSpPr>
        <p:sp>
          <p:nvSpPr>
            <p:cNvPr id="33" name="Freeform 8">
              <a:extLst>
                <a:ext uri="{FF2B5EF4-FFF2-40B4-BE49-F238E27FC236}">
                  <a16:creationId xmlns="" xmlns:a16="http://schemas.microsoft.com/office/drawing/2014/main" id="{C1536D11-7054-8122-EB36-2E65E03264BC}"/>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9">
              <a:extLst>
                <a:ext uri="{FF2B5EF4-FFF2-40B4-BE49-F238E27FC236}">
                  <a16:creationId xmlns="" xmlns:a16="http://schemas.microsoft.com/office/drawing/2014/main" id="{3BB0DDB6-3B6E-8261-0A1C-1B6A542F6D21}"/>
                </a:ext>
              </a:extLst>
            </p:cNvPr>
            <p:cNvSpPr txBox="1"/>
            <p:nvPr/>
          </p:nvSpPr>
          <p:spPr>
            <a:xfrm>
              <a:off x="0" y="-38100"/>
              <a:ext cx="4002211" cy="1994134"/>
            </a:xfrm>
            <a:prstGeom prst="rect">
              <a:avLst/>
            </a:prstGeom>
          </p:spPr>
          <p:txBody>
            <a:bodyPr lIns="28729" tIns="28729" rIns="28729" bIns="28729"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21">
            <a:extLst>
              <a:ext uri="{FF2B5EF4-FFF2-40B4-BE49-F238E27FC236}">
                <a16:creationId xmlns="" xmlns:a16="http://schemas.microsoft.com/office/drawing/2014/main" id="{B41BCE6A-80BE-D2BB-1050-F58E9D3A1903}"/>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26">
            <a:extLst>
              <a:ext uri="{FF2B5EF4-FFF2-40B4-BE49-F238E27FC236}">
                <a16:creationId xmlns="" xmlns:a16="http://schemas.microsoft.com/office/drawing/2014/main" id="{D2C61A54-9926-A7F7-2380-FD4AF6FA6409}"/>
              </a:ext>
            </a:extLst>
          </p:cNvPr>
          <p:cNvSpPr txBox="1"/>
          <p:nvPr/>
        </p:nvSpPr>
        <p:spPr>
          <a:xfrm>
            <a:off x="1889760" y="990600"/>
            <a:ext cx="9469120" cy="1231106"/>
          </a:xfrm>
          <a:prstGeom prst="rect">
            <a:avLst/>
          </a:prstGeom>
        </p:spPr>
        <p:txBody>
          <a:bodyPr wrap="square" lIns="0" tIns="0" rIns="0" bIns="0" rtlCol="0" anchor="t">
            <a:spAutoFit/>
          </a:bodyPr>
          <a:lstStyle/>
          <a:p>
            <a:pPr lvl="0" algn="ctr" defTabSz="609630">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cái đúng, cái tốt?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7">
            <a:extLst>
              <a:ext uri="{FF2B5EF4-FFF2-40B4-BE49-F238E27FC236}">
                <a16:creationId xmlns="" xmlns:a16="http://schemas.microsoft.com/office/drawing/2014/main" id="{AE730B81-4247-1C36-282A-5D1E42915362}"/>
              </a:ext>
            </a:extLst>
          </p:cNvPr>
          <p:cNvGrpSpPr/>
          <p:nvPr/>
        </p:nvGrpSpPr>
        <p:grpSpPr>
          <a:xfrm>
            <a:off x="3332480" y="2316480"/>
            <a:ext cx="7924800" cy="4785365"/>
            <a:chOff x="0" y="-50172"/>
            <a:chExt cx="3612726" cy="386351"/>
          </a:xfrm>
        </p:grpSpPr>
        <p:sp>
          <p:nvSpPr>
            <p:cNvPr id="38" name="Freeform 38">
              <a:extLst>
                <a:ext uri="{FF2B5EF4-FFF2-40B4-BE49-F238E27FC236}">
                  <a16:creationId xmlns="" xmlns:a16="http://schemas.microsoft.com/office/drawing/2014/main" id="{4AB713A8-C169-AF23-2D37-06EAE25D7D8D}"/>
                </a:ext>
              </a:extLst>
            </p:cNvPr>
            <p:cNvSpPr/>
            <p:nvPr/>
          </p:nvSpPr>
          <p:spPr>
            <a:xfrm>
              <a:off x="0" y="0"/>
              <a:ext cx="3612726" cy="286962"/>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733" b="1"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 xmlns:a16="http://schemas.microsoft.com/office/drawing/2014/main" id="{742F04FA-5FAA-0088-93AF-0AD440F56E4B}"/>
                </a:ext>
              </a:extLst>
            </p:cNvPr>
            <p:cNvSpPr txBox="1"/>
            <p:nvPr/>
          </p:nvSpPr>
          <p:spPr>
            <a:xfrm>
              <a:off x="41685" y="-50172"/>
              <a:ext cx="3515461" cy="386351"/>
            </a:xfrm>
            <a:prstGeom prst="rect">
              <a:avLst/>
            </a:prstGeom>
          </p:spPr>
          <p:txBody>
            <a:bodyPr lIns="33867" tIns="33867" rIns="33867" bIns="33867" rtlCol="0" anchor="ct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em cần phải bảo vệ cái đúng cái tốt vì: Cái đúng cái tốt thường liên quan đến đạo đức và giá trị của mỗi con người, nên bảo vệ được cái đúng cái tốt là bảo vẹ được sự công bằng, tử tế và trách nhiệm, giúp chúng ta duy trì một xã hội công bằng minh bạch.</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95190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822</Words>
  <Application>Microsoft Office PowerPoint</Application>
  <PresentationFormat>Custom</PresentationFormat>
  <Paragraphs>63</Paragraphs>
  <Slides>22</Slides>
  <Notes>16</Notes>
  <HiddenSlides>0</HiddenSlides>
  <MMClips>2</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Office 主题</vt:lpstr>
      <vt:lpstr>Office 主题​​</vt:lpstr>
      <vt:lpstr>2_Office 主题​​</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2022-08-11T22:54:19Z</dcterms:created>
  <dcterms:modified xsi:type="dcterms:W3CDTF">2024-12-16T15:31:58Z</dcterms:modified>
</cp:coreProperties>
</file>