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3"/>
  </p:notesMasterIdLst>
  <p:sldIdLst>
    <p:sldId id="256" r:id="rId4"/>
    <p:sldId id="259" r:id="rId5"/>
    <p:sldId id="260" r:id="rId6"/>
    <p:sldId id="277" r:id="rId7"/>
    <p:sldId id="261" r:id="rId8"/>
    <p:sldId id="265" r:id="rId9"/>
    <p:sldId id="266" r:id="rId10"/>
    <p:sldId id="280" r:id="rId11"/>
    <p:sldId id="267" r:id="rId12"/>
    <p:sldId id="278" r:id="rId13"/>
    <p:sldId id="318" r:id="rId14"/>
    <p:sldId id="319" r:id="rId15"/>
    <p:sldId id="320" r:id="rId16"/>
    <p:sldId id="321" r:id="rId17"/>
    <p:sldId id="322" r:id="rId18"/>
    <p:sldId id="323" r:id="rId19"/>
    <p:sldId id="262" r:id="rId20"/>
    <p:sldId id="264" r:id="rId21"/>
    <p:sldId id="282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263D30"/>
    <a:srgbClr val="808954"/>
    <a:srgbClr val="F2C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4190B-8782-42A1-AD97-82A5C369786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5600C-E16B-4C6E-9666-B4E8F010E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03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2750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3"/>
            <a:ext cx="13716000" cy="2482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  <a:lvl2pPr marL="914378" indent="0" algn="ctr">
              <a:buNone/>
              <a:defRPr sz="4001"/>
            </a:lvl2pPr>
            <a:lvl3pPr marL="1828755" indent="0" algn="ctr">
              <a:buNone/>
              <a:defRPr sz="3600"/>
            </a:lvl3pPr>
            <a:lvl4pPr marL="2743131" indent="0" algn="ctr">
              <a:buNone/>
              <a:defRPr sz="3200"/>
            </a:lvl4pPr>
            <a:lvl5pPr marL="3657509" indent="0" algn="ctr">
              <a:buNone/>
              <a:defRPr sz="3200"/>
            </a:lvl5pPr>
            <a:lvl6pPr marL="4571886" indent="0" algn="ctr">
              <a:buNone/>
              <a:defRPr sz="3200"/>
            </a:lvl6pPr>
            <a:lvl7pPr marL="5486264" indent="0" algn="ctr">
              <a:buNone/>
              <a:defRPr sz="3200"/>
            </a:lvl7pPr>
            <a:lvl8pPr marL="6400640" indent="0" algn="ctr">
              <a:buNone/>
              <a:defRPr sz="3200"/>
            </a:lvl8pPr>
            <a:lvl9pPr marL="7315017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75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40027"/>
            <a:ext cx="15773400" cy="6524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88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2565401"/>
            <a:ext cx="15773400" cy="4279901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7" y="6883402"/>
            <a:ext cx="15773400" cy="22510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2pPr>
            <a:lvl3pPr marL="1828755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13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50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26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0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65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40027"/>
            <a:ext cx="7734300" cy="6524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96400" y="2740027"/>
            <a:ext cx="7734300" cy="6524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23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6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7" y="2520951"/>
            <a:ext cx="7737474" cy="12382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7" y="3759199"/>
            <a:ext cx="7737474" cy="5524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0951"/>
            <a:ext cx="7775576" cy="12382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9199"/>
            <a:ext cx="7775576" cy="5524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82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81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16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8" y="685800"/>
            <a:ext cx="5899151" cy="2400300"/>
          </a:xfrm>
          <a:prstGeom prst="rect">
            <a:avLst/>
          </a:prstGeom>
        </p:spPr>
        <p:txBody>
          <a:bodyPr anchor="b"/>
          <a:lstStyle>
            <a:lvl1pPr>
              <a:defRPr sz="64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6" y="1482728"/>
            <a:ext cx="9258300" cy="7308851"/>
          </a:xfrm>
          <a:prstGeom prst="rect">
            <a:avLst/>
          </a:prstGeo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8" y="3086101"/>
            <a:ext cx="5899151" cy="5718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378" indent="0">
              <a:buNone/>
              <a:defRPr sz="2801"/>
            </a:lvl2pPr>
            <a:lvl3pPr marL="1828755" indent="0">
              <a:buNone/>
              <a:defRPr sz="2400"/>
            </a:lvl3pPr>
            <a:lvl4pPr marL="2743131" indent="0">
              <a:buNone/>
              <a:defRPr sz="2000"/>
            </a:lvl4pPr>
            <a:lvl5pPr marL="3657509" indent="0">
              <a:buNone/>
              <a:defRPr sz="2000"/>
            </a:lvl5pPr>
            <a:lvl6pPr marL="4571886" indent="0">
              <a:buNone/>
              <a:defRPr sz="2000"/>
            </a:lvl6pPr>
            <a:lvl7pPr marL="5486264" indent="0">
              <a:buNone/>
              <a:defRPr sz="2000"/>
            </a:lvl7pPr>
            <a:lvl8pPr marL="6400640" indent="0">
              <a:buNone/>
              <a:defRPr sz="2000"/>
            </a:lvl8pPr>
            <a:lvl9pPr marL="7315017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8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8" y="685800"/>
            <a:ext cx="5899151" cy="2400300"/>
          </a:xfrm>
          <a:prstGeom prst="rect">
            <a:avLst/>
          </a:prstGeom>
        </p:spPr>
        <p:txBody>
          <a:bodyPr anchor="b"/>
          <a:lstStyle>
            <a:lvl1pPr>
              <a:defRPr sz="64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6" y="1482728"/>
            <a:ext cx="9258300" cy="7308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1"/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8" y="3086101"/>
            <a:ext cx="5899151" cy="5718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378" indent="0">
              <a:buNone/>
              <a:defRPr sz="2801"/>
            </a:lvl2pPr>
            <a:lvl3pPr marL="1828755" indent="0">
              <a:buNone/>
              <a:defRPr sz="2400"/>
            </a:lvl3pPr>
            <a:lvl4pPr marL="2743131" indent="0">
              <a:buNone/>
              <a:defRPr sz="2000"/>
            </a:lvl4pPr>
            <a:lvl5pPr marL="3657509" indent="0">
              <a:buNone/>
              <a:defRPr sz="2000"/>
            </a:lvl5pPr>
            <a:lvl6pPr marL="4571886" indent="0">
              <a:buNone/>
              <a:defRPr sz="2000"/>
            </a:lvl6pPr>
            <a:lvl7pPr marL="5486264" indent="0">
              <a:buNone/>
              <a:defRPr sz="2000"/>
            </a:lvl7pPr>
            <a:lvl8pPr marL="6400640" indent="0">
              <a:buNone/>
              <a:defRPr sz="2000"/>
            </a:lvl8pPr>
            <a:lvl9pPr marL="7315017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40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40027"/>
            <a:ext cx="15773400" cy="65246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53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2" y="549278"/>
            <a:ext cx="3943350" cy="871537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2" y="549278"/>
            <a:ext cx="11525250" cy="87153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46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74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4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1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7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8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7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F322EF-22CE-1B06-A549-E71528B66C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246" y="114300"/>
            <a:ext cx="2133600" cy="2133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CA0A396-5A92-DB5B-3E7E-EBCE62C4FDD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246" y="1143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3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828755" rtl="0" eaLnBrk="1" latinLnBrk="0" hangingPunct="1">
        <a:lnSpc>
          <a:spcPct val="90000"/>
        </a:lnSpc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8" indent="-457188" algn="l" defTabSz="1828755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66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3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1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7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9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5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5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1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7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F79547AB-082C-739A-33B4-7EE79FDE0858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7308CF-E4E6-DE3E-53CD-C22169C8D95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183" y="11288253"/>
            <a:ext cx="6185919" cy="618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6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3.jpe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image" Target="../media/image7.sv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image" Target="../media/image27.gif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openxmlformats.org/officeDocument/2006/relationships/image" Target="../media/image31.gif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image" Target="../media/image27.gif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openxmlformats.org/officeDocument/2006/relationships/image" Target="../media/image31.gif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5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3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51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9.svg"/><Relationship Id="rId4" Type="http://schemas.openxmlformats.org/officeDocument/2006/relationships/image" Target="../media/image5.png"/><Relationship Id="rId9" Type="http://schemas.openxmlformats.org/officeDocument/2006/relationships/image" Target="../media/image7.png"/><Relationship Id="rId14" Type="http://schemas.openxmlformats.org/officeDocument/2006/relationships/image" Target="../media/image5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53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19846624" y="0"/>
                </a:moveTo>
                <a:lnTo>
                  <a:pt x="0" y="0"/>
                </a:lnTo>
                <a:lnTo>
                  <a:pt x="0" y="4159522"/>
                </a:lnTo>
                <a:lnTo>
                  <a:pt x="19846624" y="4159522"/>
                </a:lnTo>
                <a:lnTo>
                  <a:pt x="19846624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9144000" y="1854688"/>
            <a:ext cx="8022659" cy="5911997"/>
            <a:chOff x="0" y="0"/>
            <a:chExt cx="2112964" cy="15570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12964" cy="1557069"/>
            </a:xfrm>
            <a:custGeom>
              <a:avLst/>
              <a:gdLst/>
              <a:ahLst/>
              <a:cxnLst/>
              <a:rect l="l" t="t" r="r" b="b"/>
              <a:pathLst>
                <a:path w="2112964" h="1557069">
                  <a:moveTo>
                    <a:pt x="49215" y="0"/>
                  </a:moveTo>
                  <a:lnTo>
                    <a:pt x="2063748" y="0"/>
                  </a:lnTo>
                  <a:cubicBezTo>
                    <a:pt x="2090929" y="0"/>
                    <a:pt x="2112964" y="22034"/>
                    <a:pt x="2112964" y="49215"/>
                  </a:cubicBezTo>
                  <a:lnTo>
                    <a:pt x="2112964" y="1507854"/>
                  </a:lnTo>
                  <a:cubicBezTo>
                    <a:pt x="2112964" y="1535035"/>
                    <a:pt x="2090929" y="1557069"/>
                    <a:pt x="2063748" y="1557069"/>
                  </a:cubicBezTo>
                  <a:lnTo>
                    <a:pt x="49215" y="1557069"/>
                  </a:lnTo>
                  <a:cubicBezTo>
                    <a:pt x="22034" y="1557069"/>
                    <a:pt x="0" y="1535035"/>
                    <a:pt x="0" y="1507854"/>
                  </a:cubicBezTo>
                  <a:lnTo>
                    <a:pt x="0" y="49215"/>
                  </a:lnTo>
                  <a:cubicBezTo>
                    <a:pt x="0" y="22034"/>
                    <a:pt x="22034" y="0"/>
                    <a:pt x="4921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60750"/>
                  </a:srgbClr>
                </a:gs>
                <a:gs pos="100000">
                  <a:srgbClr val="E8E3DC">
                    <a:alpha val="90000"/>
                  </a:srgbClr>
                </a:gs>
              </a:gsLst>
              <a:lin ang="0"/>
            </a:gradFill>
            <a:ln w="19050" cap="rnd">
              <a:solidFill>
                <a:srgbClr val="333333">
                  <a:alpha val="89804"/>
                </a:srgbClr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12964" cy="1595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25207" y="2312137"/>
            <a:ext cx="7315200" cy="4056611"/>
          </a:xfrm>
          <a:custGeom>
            <a:avLst/>
            <a:gdLst/>
            <a:ahLst/>
            <a:cxnLst/>
            <a:rect l="l" t="t" r="r" b="b"/>
            <a:pathLst>
              <a:path w="7315200" h="4056611">
                <a:moveTo>
                  <a:pt x="0" y="0"/>
                </a:moveTo>
                <a:lnTo>
                  <a:pt x="7315200" y="0"/>
                </a:lnTo>
                <a:lnTo>
                  <a:pt x="7315200" y="4056611"/>
                </a:lnTo>
                <a:lnTo>
                  <a:pt x="0" y="40566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12703" y="5337797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8" y="0"/>
                </a:lnTo>
                <a:lnTo>
                  <a:pt x="2071468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968702" y="2555748"/>
            <a:ext cx="379234" cy="379234"/>
          </a:xfrm>
          <a:custGeom>
            <a:avLst/>
            <a:gdLst/>
            <a:ahLst/>
            <a:cxnLst/>
            <a:rect l="l" t="t" r="r" b="b"/>
            <a:pathLst>
              <a:path w="379234" h="379234">
                <a:moveTo>
                  <a:pt x="0" y="0"/>
                </a:moveTo>
                <a:lnTo>
                  <a:pt x="379234" y="0"/>
                </a:lnTo>
                <a:lnTo>
                  <a:pt x="379234" y="379233"/>
                </a:lnTo>
                <a:lnTo>
                  <a:pt x="0" y="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347936" y="2934981"/>
            <a:ext cx="226834" cy="226834"/>
          </a:xfrm>
          <a:custGeom>
            <a:avLst/>
            <a:gdLst/>
            <a:ahLst/>
            <a:cxnLst/>
            <a:rect l="l" t="t" r="r" b="b"/>
            <a:pathLst>
              <a:path w="226834" h="226834">
                <a:moveTo>
                  <a:pt x="0" y="0"/>
                </a:moveTo>
                <a:lnTo>
                  <a:pt x="226834" y="0"/>
                </a:lnTo>
                <a:lnTo>
                  <a:pt x="226834" y="226834"/>
                </a:lnTo>
                <a:lnTo>
                  <a:pt x="0" y="2268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54" y="1033994"/>
            <a:ext cx="2316681" cy="231668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9216" y="1688051"/>
            <a:ext cx="8783276" cy="10579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E3052-167E-23C9-7273-AD5095AECD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" y="3238500"/>
            <a:ext cx="9041152" cy="45784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EDD187-888E-2E87-CE7C-9DEE4713BF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29800" y="1638300"/>
            <a:ext cx="6980525" cy="58038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778254-8158-D1C7-F7E9-08F51A2C4E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58600" y="6210300"/>
            <a:ext cx="3981033" cy="1457070"/>
          </a:xfrm>
          <a:prstGeom prst="rect">
            <a:avLst/>
          </a:prstGeom>
        </p:spPr>
      </p:pic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68FF0A7-27F1-4397-D822-1C150F31D9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246" y="114300"/>
            <a:ext cx="21336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3264" y="2634201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36458" y="372426"/>
            <a:ext cx="17015084" cy="9542149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9450" y="1348964"/>
            <a:ext cx="10804481" cy="3846909"/>
          </a:xfrm>
          <a:prstGeom prst="rect">
            <a:avLst/>
          </a:prstGeom>
        </p:spPr>
      </p:pic>
      <p:sp>
        <p:nvSpPr>
          <p:cNvPr id="19" name="Freeform 49"/>
          <p:cNvSpPr/>
          <p:nvPr/>
        </p:nvSpPr>
        <p:spPr>
          <a:xfrm>
            <a:off x="6615727" y="4412490"/>
            <a:ext cx="5883264" cy="5740357"/>
          </a:xfrm>
          <a:custGeom>
            <a:avLst/>
            <a:gdLst/>
            <a:ahLst/>
            <a:cxnLst/>
            <a:rect l="l" t="t" r="r" b="b"/>
            <a:pathLst>
              <a:path w="4232711" h="4420586">
                <a:moveTo>
                  <a:pt x="0" y="0"/>
                </a:moveTo>
                <a:lnTo>
                  <a:pt x="4232711" y="0"/>
                </a:lnTo>
                <a:lnTo>
                  <a:pt x="4232711" y="4420586"/>
                </a:lnTo>
                <a:lnTo>
                  <a:pt x="0" y="44205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7383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025357" y="448627"/>
            <a:ext cx="15117742" cy="1189674"/>
            <a:chOff x="0" y="0"/>
            <a:chExt cx="3981627" cy="4654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81628" cy="465456"/>
            </a:xfrm>
            <a:custGeom>
              <a:avLst/>
              <a:gdLst/>
              <a:ahLst/>
              <a:cxnLst/>
              <a:rect l="l" t="t" r="r" b="b"/>
              <a:pathLst>
                <a:path w="3981628" h="465456">
                  <a:moveTo>
                    <a:pt x="0" y="0"/>
                  </a:moveTo>
                  <a:lnTo>
                    <a:pt x="3981628" y="0"/>
                  </a:lnTo>
                  <a:lnTo>
                    <a:pt x="3981628" y="465456"/>
                  </a:lnTo>
                  <a:lnTo>
                    <a:pt x="0" y="465456"/>
                  </a:lnTo>
                  <a:close/>
                </a:path>
              </a:pathLst>
            </a:custGeom>
            <a:solidFill>
              <a:srgbClr val="357527">
                <a:alpha val="95686"/>
              </a:srgbClr>
            </a:solidFill>
            <a:ln w="38100" cap="sq">
              <a:solidFill>
                <a:srgbClr val="FFFFFF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981627" cy="503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Freeform 46"/>
          <p:cNvSpPr/>
          <p:nvPr/>
        </p:nvSpPr>
        <p:spPr>
          <a:xfrm>
            <a:off x="636458" y="608054"/>
            <a:ext cx="1013895" cy="1448421"/>
          </a:xfrm>
          <a:custGeom>
            <a:avLst/>
            <a:gdLst/>
            <a:ahLst/>
            <a:cxnLst/>
            <a:rect l="l" t="t" r="r" b="b"/>
            <a:pathLst>
              <a:path w="1013895" h="1448421">
                <a:moveTo>
                  <a:pt x="0" y="0"/>
                </a:moveTo>
                <a:lnTo>
                  <a:pt x="1013895" y="0"/>
                </a:lnTo>
                <a:lnTo>
                  <a:pt x="1013895" y="1448421"/>
                </a:lnTo>
                <a:lnTo>
                  <a:pt x="0" y="14484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2231705" y="620784"/>
            <a:ext cx="1452645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9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vế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ghép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 Bold"/>
              <a:sym typeface="Cambria Bold"/>
            </a:endParaRP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55BA2457-ECBD-9B12-6F09-785C5887878A}"/>
              </a:ext>
            </a:extLst>
          </p:cNvPr>
          <p:cNvGrpSpPr/>
          <p:nvPr/>
        </p:nvGrpSpPr>
        <p:grpSpPr>
          <a:xfrm>
            <a:off x="685800" y="2476500"/>
            <a:ext cx="17221200" cy="6858000"/>
            <a:chOff x="0" y="0"/>
            <a:chExt cx="4481339" cy="1626079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D0062AB2-20C7-F25B-0859-22F5F0270A48}"/>
                </a:ext>
              </a:extLst>
            </p:cNvPr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A8A6E03F-FFCF-5C0A-D145-1558905C3040}"/>
                </a:ext>
              </a:extLst>
            </p:cNvPr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4B6E54-E9D6-9F98-C981-468DA62EF460}"/>
              </a:ext>
            </a:extLst>
          </p:cNvPr>
          <p:cNvSpPr txBox="1"/>
          <p:nvPr/>
        </p:nvSpPr>
        <p:spPr>
          <a:xfrm>
            <a:off x="1143000" y="3238500"/>
            <a:ext cx="1592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Vào dịp lễ Mừng xuân, chẳng những trẻ em được vui đùa thoả thích mà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Mặc dù thiên nhiên khắc nghiệt nhưng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Nhờ bố kể những câu chuyện cổ tích mà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32ECA1-6817-5C67-A313-683BC710EFAA}"/>
              </a:ext>
            </a:extLst>
          </p:cNvPr>
          <p:cNvGrpSpPr/>
          <p:nvPr/>
        </p:nvGrpSpPr>
        <p:grpSpPr>
          <a:xfrm>
            <a:off x="11887200" y="4457700"/>
            <a:ext cx="990600" cy="914400"/>
            <a:chOff x="10809358" y="1015880"/>
            <a:chExt cx="997131" cy="8054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6FA943A-4BFA-E811-AD16-F9E26EDE2CEB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023506C3-0FE5-B2B7-FB36-C7B0493640D6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C450F37-EA21-D00E-9D79-24E586568DFA}"/>
              </a:ext>
            </a:extLst>
          </p:cNvPr>
          <p:cNvGrpSpPr/>
          <p:nvPr/>
        </p:nvGrpSpPr>
        <p:grpSpPr>
          <a:xfrm>
            <a:off x="4953000" y="3924300"/>
            <a:ext cx="990600" cy="914400"/>
            <a:chOff x="10809358" y="1015880"/>
            <a:chExt cx="997131" cy="80540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0D5906B-3CC1-96A5-67DA-1600B636CFE9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20B3DA27-E2DE-26B0-13F4-03B9A5E2668C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2D83E5-318F-92C5-6B4D-0FA94C75F872}"/>
              </a:ext>
            </a:extLst>
          </p:cNvPr>
          <p:cNvGrpSpPr/>
          <p:nvPr/>
        </p:nvGrpSpPr>
        <p:grpSpPr>
          <a:xfrm>
            <a:off x="12115800" y="6057900"/>
            <a:ext cx="990600" cy="914400"/>
            <a:chOff x="10809358" y="1015880"/>
            <a:chExt cx="997131" cy="80540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50CA7F9-BE01-F37A-EBCF-CFCF0AE061A0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0235C234-230D-9E1C-26EB-43CD922A0784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E766476-1791-C796-C066-687EAAEBC9EE}"/>
              </a:ext>
            </a:extLst>
          </p:cNvPr>
          <p:cNvSpPr txBox="1"/>
          <p:nvPr/>
        </p:nvSpPr>
        <p:spPr>
          <a:xfrm>
            <a:off x="4953000" y="40005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 em còn được tặng quà.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9E7BC8-F837-EDA3-2854-3A4666C21F13}"/>
              </a:ext>
            </a:extLst>
          </p:cNvPr>
          <p:cNvSpPr txBox="1"/>
          <p:nvPr/>
        </p:nvSpPr>
        <p:spPr>
          <a:xfrm>
            <a:off x="11734800" y="46863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người đã tìm được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99A29D-3E83-37E3-EBB1-7D2C22CE0C23}"/>
              </a:ext>
            </a:extLst>
          </p:cNvPr>
          <p:cNvSpPr txBox="1"/>
          <p:nvPr/>
        </p:nvSpPr>
        <p:spPr>
          <a:xfrm>
            <a:off x="1371600" y="54483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C8F01D-DAFA-C502-39A6-B344EBBAE6D6}"/>
              </a:ext>
            </a:extLst>
          </p:cNvPr>
          <p:cNvSpPr txBox="1"/>
          <p:nvPr/>
        </p:nvSpPr>
        <p:spPr>
          <a:xfrm>
            <a:off x="12039600" y="6134100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thêm những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246D7F-81FC-CFB9-33D3-019A82BDC16E}"/>
              </a:ext>
            </a:extLst>
          </p:cNvPr>
          <p:cNvSpPr txBox="1"/>
          <p:nvPr/>
        </p:nvSpPr>
        <p:spPr>
          <a:xfrm>
            <a:off x="1219200" y="69723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 biết về cuộc sống.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20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" y="2286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971799" y="448627"/>
            <a:ext cx="14171299" cy="1189674"/>
            <a:chOff x="0" y="0"/>
            <a:chExt cx="3981627" cy="4654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81628" cy="465456"/>
            </a:xfrm>
            <a:custGeom>
              <a:avLst/>
              <a:gdLst/>
              <a:ahLst/>
              <a:cxnLst/>
              <a:rect l="l" t="t" r="r" b="b"/>
              <a:pathLst>
                <a:path w="3981628" h="465456">
                  <a:moveTo>
                    <a:pt x="0" y="0"/>
                  </a:moveTo>
                  <a:lnTo>
                    <a:pt x="3981628" y="0"/>
                  </a:lnTo>
                  <a:lnTo>
                    <a:pt x="3981628" y="465456"/>
                  </a:lnTo>
                  <a:lnTo>
                    <a:pt x="0" y="465456"/>
                  </a:lnTo>
                  <a:close/>
                </a:path>
              </a:pathLst>
            </a:custGeom>
            <a:solidFill>
              <a:srgbClr val="357527">
                <a:alpha val="95686"/>
              </a:srgbClr>
            </a:solidFill>
            <a:ln w="38100" cap="sq">
              <a:solidFill>
                <a:srgbClr val="FFFFFF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981627" cy="503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2362199" y="620784"/>
            <a:ext cx="14395961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5979"/>
              </a:lnSpc>
            </a:pP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 Bold"/>
              <a:sym typeface="Cambria Bold"/>
            </a:endParaRP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55BA2457-ECBD-9B12-6F09-785C5887878A}"/>
              </a:ext>
            </a:extLst>
          </p:cNvPr>
          <p:cNvGrpSpPr/>
          <p:nvPr/>
        </p:nvGrpSpPr>
        <p:grpSpPr>
          <a:xfrm>
            <a:off x="685800" y="2476500"/>
            <a:ext cx="17221200" cy="6858000"/>
            <a:chOff x="0" y="0"/>
            <a:chExt cx="4481339" cy="1626079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D0062AB2-20C7-F25B-0859-22F5F0270A48}"/>
                </a:ext>
              </a:extLst>
            </p:cNvPr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A8A6E03F-FFCF-5C0A-D145-1558905C3040}"/>
                </a:ext>
              </a:extLst>
            </p:cNvPr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26C7290-3DE2-38F6-EF1D-A37195670351}"/>
              </a:ext>
            </a:extLst>
          </p:cNvPr>
          <p:cNvSpPr txBox="1"/>
          <p:nvPr/>
        </p:nvSpPr>
        <p:spPr>
          <a:xfrm>
            <a:off x="1066800" y="3314700"/>
            <a:ext cx="16306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...,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...,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...</a:t>
            </a:r>
            <a:endParaRPr lang="en-US" sz="5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...,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hễ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...,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</a:t>
            </a:r>
            <a:endParaRPr lang="en-US" sz="5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...,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</a:t>
            </a:r>
            <a:endParaRPr lang="en-US" sz="5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21E10E-A3C6-1E2E-8F5E-EA6FA2B64410}"/>
              </a:ext>
            </a:extLst>
          </p:cNvPr>
          <p:cNvSpPr txBox="1"/>
          <p:nvPr/>
        </p:nvSpPr>
        <p:spPr>
          <a:xfrm>
            <a:off x="1370082" y="-205556"/>
            <a:ext cx="16763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4077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3264" y="2634201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36458" y="372426"/>
            <a:ext cx="17015084" cy="9542149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9450" y="1348964"/>
            <a:ext cx="10804481" cy="3846909"/>
          </a:xfrm>
          <a:prstGeom prst="rect">
            <a:avLst/>
          </a:prstGeom>
        </p:spPr>
      </p:pic>
      <p:sp>
        <p:nvSpPr>
          <p:cNvPr id="19" name="Freeform 49"/>
          <p:cNvSpPr/>
          <p:nvPr/>
        </p:nvSpPr>
        <p:spPr>
          <a:xfrm>
            <a:off x="6615727" y="4412490"/>
            <a:ext cx="5883264" cy="5740357"/>
          </a:xfrm>
          <a:custGeom>
            <a:avLst/>
            <a:gdLst/>
            <a:ahLst/>
            <a:cxnLst/>
            <a:rect l="l" t="t" r="r" b="b"/>
            <a:pathLst>
              <a:path w="4232711" h="4420586">
                <a:moveTo>
                  <a:pt x="0" y="0"/>
                </a:moveTo>
                <a:lnTo>
                  <a:pt x="4232711" y="0"/>
                </a:lnTo>
                <a:lnTo>
                  <a:pt x="4232711" y="4420586"/>
                </a:lnTo>
                <a:lnTo>
                  <a:pt x="0" y="44205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31932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3264" y="2634201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36458" y="372426"/>
            <a:ext cx="17015084" cy="9542149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B87DD0-C18D-0B3E-4029-CDD9EC2A85C2}"/>
              </a:ext>
            </a:extLst>
          </p:cNvPr>
          <p:cNvGrpSpPr/>
          <p:nvPr/>
        </p:nvGrpSpPr>
        <p:grpSpPr>
          <a:xfrm>
            <a:off x="914400" y="800100"/>
            <a:ext cx="16528873" cy="2064340"/>
            <a:chOff x="1028678" y="5940041"/>
            <a:chExt cx="16528873" cy="1911940"/>
          </a:xfrm>
        </p:grpSpPr>
        <p:grpSp>
          <p:nvGrpSpPr>
            <p:cNvPr id="18" name="Group 16">
              <a:extLst>
                <a:ext uri="{FF2B5EF4-FFF2-40B4-BE49-F238E27FC236}">
                  <a16:creationId xmlns:a16="http://schemas.microsoft.com/office/drawing/2014/main" id="{269F745B-414F-AE0E-B176-66BE4874A6D0}"/>
                </a:ext>
              </a:extLst>
            </p:cNvPr>
            <p:cNvGrpSpPr/>
            <p:nvPr/>
          </p:nvGrpSpPr>
          <p:grpSpPr>
            <a:xfrm>
              <a:off x="1028678" y="5940041"/>
              <a:ext cx="16528873" cy="1911940"/>
              <a:chOff x="0" y="-38100"/>
              <a:chExt cx="3981628" cy="503556"/>
            </a:xfrm>
          </p:grpSpPr>
          <p:sp>
            <p:nvSpPr>
              <p:cNvPr id="21" name="Freeform 17">
                <a:extLst>
                  <a:ext uri="{FF2B5EF4-FFF2-40B4-BE49-F238E27FC236}">
                    <a16:creationId xmlns:a16="http://schemas.microsoft.com/office/drawing/2014/main" id="{71A95F81-C936-19D7-8F3A-C7019887934D}"/>
                  </a:ext>
                </a:extLst>
              </p:cNvPr>
              <p:cNvSpPr/>
              <p:nvPr/>
            </p:nvSpPr>
            <p:spPr>
              <a:xfrm>
                <a:off x="0" y="0"/>
                <a:ext cx="3981628" cy="383352"/>
              </a:xfrm>
              <a:custGeom>
                <a:avLst/>
                <a:gdLst/>
                <a:ahLst/>
                <a:cxnLst/>
                <a:rect l="l" t="t" r="r" b="b"/>
                <a:pathLst>
                  <a:path w="3981628" h="465456">
                    <a:moveTo>
                      <a:pt x="0" y="0"/>
                    </a:moveTo>
                    <a:lnTo>
                      <a:pt x="3981628" y="0"/>
                    </a:lnTo>
                    <a:lnTo>
                      <a:pt x="3981628" y="465456"/>
                    </a:lnTo>
                    <a:lnTo>
                      <a:pt x="0" y="465456"/>
                    </a:lnTo>
                    <a:close/>
                  </a:path>
                </a:pathLst>
              </a:custGeom>
              <a:solidFill>
                <a:srgbClr val="0070C0">
                  <a:alpha val="95686"/>
                </a:srgbClr>
              </a:solidFill>
              <a:ln w="38100" cap="sq">
                <a:solidFill>
                  <a:srgbClr val="FFFFFF">
                    <a:alpha val="95686"/>
                  </a:srgbClr>
                </a:solidFill>
                <a:prstDash val="dash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TextBox 18">
                <a:extLst>
                  <a:ext uri="{FF2B5EF4-FFF2-40B4-BE49-F238E27FC236}">
                    <a16:creationId xmlns:a16="http://schemas.microsoft.com/office/drawing/2014/main" id="{C2063271-49BD-B84B-299D-5CFB7FCFE5D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981627" cy="5035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sz="4000"/>
              </a:p>
            </p:txBody>
          </p:sp>
        </p:grpSp>
        <p:sp>
          <p:nvSpPr>
            <p:cNvPr id="20" name="TextBox 48">
              <a:extLst>
                <a:ext uri="{FF2B5EF4-FFF2-40B4-BE49-F238E27FC236}">
                  <a16:creationId xmlns:a16="http://schemas.microsoft.com/office/drawing/2014/main" id="{F55301DC-8A1C-9313-F426-479AD5B44813}"/>
                </a:ext>
              </a:extLst>
            </p:cNvPr>
            <p:cNvSpPr txBox="1"/>
            <p:nvPr/>
          </p:nvSpPr>
          <p:spPr>
            <a:xfrm>
              <a:off x="1333478" y="6151765"/>
              <a:ext cx="15882391" cy="12542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 quá bẩn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nên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 tôi mang đi rửa.</a:t>
              </a:r>
            </a:p>
            <a:p>
              <a:pPr algn="just"/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Bởi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hôm qua em thức khuya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nên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hôm nay hơi chóng mặt.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254D143-F9FF-E13D-31CD-EE06D93EEF48}"/>
              </a:ext>
            </a:extLst>
          </p:cNvPr>
          <p:cNvGrpSpPr/>
          <p:nvPr/>
        </p:nvGrpSpPr>
        <p:grpSpPr>
          <a:xfrm>
            <a:off x="914400" y="3314701"/>
            <a:ext cx="16528873" cy="2458826"/>
            <a:chOff x="1028678" y="5940041"/>
            <a:chExt cx="16528873" cy="2046661"/>
          </a:xfrm>
        </p:grpSpPr>
        <p:grpSp>
          <p:nvGrpSpPr>
            <p:cNvPr id="26" name="Group 16">
              <a:extLst>
                <a:ext uri="{FF2B5EF4-FFF2-40B4-BE49-F238E27FC236}">
                  <a16:creationId xmlns:a16="http://schemas.microsoft.com/office/drawing/2014/main" id="{59DBD12C-7ECC-469C-0AC6-D8DB3F684EA1}"/>
                </a:ext>
              </a:extLst>
            </p:cNvPr>
            <p:cNvGrpSpPr/>
            <p:nvPr/>
          </p:nvGrpSpPr>
          <p:grpSpPr>
            <a:xfrm>
              <a:off x="1028678" y="5940041"/>
              <a:ext cx="16528873" cy="2046661"/>
              <a:chOff x="0" y="-38100"/>
              <a:chExt cx="3981628" cy="539038"/>
            </a:xfrm>
          </p:grpSpPr>
          <p:sp>
            <p:nvSpPr>
              <p:cNvPr id="28" name="Freeform 17">
                <a:extLst>
                  <a:ext uri="{FF2B5EF4-FFF2-40B4-BE49-F238E27FC236}">
                    <a16:creationId xmlns:a16="http://schemas.microsoft.com/office/drawing/2014/main" id="{327AC2A6-2477-EBE4-3814-5FA221A5CDB2}"/>
                  </a:ext>
                </a:extLst>
              </p:cNvPr>
              <p:cNvSpPr/>
              <p:nvPr/>
            </p:nvSpPr>
            <p:spPr>
              <a:xfrm>
                <a:off x="0" y="0"/>
                <a:ext cx="3981628" cy="500938"/>
              </a:xfrm>
              <a:custGeom>
                <a:avLst/>
                <a:gdLst/>
                <a:ahLst/>
                <a:cxnLst/>
                <a:rect l="l" t="t" r="r" b="b"/>
                <a:pathLst>
                  <a:path w="3981628" h="465456">
                    <a:moveTo>
                      <a:pt x="0" y="0"/>
                    </a:moveTo>
                    <a:lnTo>
                      <a:pt x="3981628" y="0"/>
                    </a:lnTo>
                    <a:lnTo>
                      <a:pt x="3981628" y="465456"/>
                    </a:lnTo>
                    <a:lnTo>
                      <a:pt x="0" y="46545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  <a:alpha val="95686"/>
                </a:schemeClr>
              </a:solidFill>
              <a:ln w="38100" cap="sq">
                <a:solidFill>
                  <a:srgbClr val="FFFFFF">
                    <a:alpha val="95686"/>
                  </a:srgbClr>
                </a:solidFill>
                <a:prstDash val="dash"/>
                <a:miter/>
              </a:ln>
            </p:spPr>
            <p:txBody>
              <a:bodyPr/>
              <a:lstStyle/>
              <a:p>
                <a:endPara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TextBox 18">
                <a:extLst>
                  <a:ext uri="{FF2B5EF4-FFF2-40B4-BE49-F238E27FC236}">
                    <a16:creationId xmlns:a16="http://schemas.microsoft.com/office/drawing/2014/main" id="{BEEAC980-9FB6-69B5-1FB5-5F72143801C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981627" cy="5035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sz="400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7" name="TextBox 48">
              <a:extLst>
                <a:ext uri="{FF2B5EF4-FFF2-40B4-BE49-F238E27FC236}">
                  <a16:creationId xmlns:a16="http://schemas.microsoft.com/office/drawing/2014/main" id="{E087D7AA-316A-719F-4E3D-44FD9E695E0D}"/>
                </a:ext>
              </a:extLst>
            </p:cNvPr>
            <p:cNvSpPr txBox="1"/>
            <p:nvPr/>
          </p:nvSpPr>
          <p:spPr>
            <a:xfrm>
              <a:off x="1333478" y="6151765"/>
              <a:ext cx="15882391" cy="16908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 tập tốt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sẽ có cơ hội đỗ vào lớp ôn thi học sinh giỏi của trường.</a:t>
              </a:r>
            </a:p>
            <a:p>
              <a:pPr algn="just"/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Hễ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trời mưa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 lại trơn trượt hơn hẳn.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BF49A30-8041-97FD-4D38-5AE4A2EB6646}"/>
              </a:ext>
            </a:extLst>
          </p:cNvPr>
          <p:cNvGrpSpPr/>
          <p:nvPr/>
        </p:nvGrpSpPr>
        <p:grpSpPr>
          <a:xfrm>
            <a:off x="838200" y="6438901"/>
            <a:ext cx="16528873" cy="2458826"/>
            <a:chOff x="1028678" y="5940041"/>
            <a:chExt cx="16528873" cy="2046661"/>
          </a:xfrm>
        </p:grpSpPr>
        <p:grpSp>
          <p:nvGrpSpPr>
            <p:cNvPr id="31" name="Group 16">
              <a:extLst>
                <a:ext uri="{FF2B5EF4-FFF2-40B4-BE49-F238E27FC236}">
                  <a16:creationId xmlns:a16="http://schemas.microsoft.com/office/drawing/2014/main" id="{F62CC218-E7BC-5F2A-121E-BC1A0E2AF11E}"/>
                </a:ext>
              </a:extLst>
            </p:cNvPr>
            <p:cNvGrpSpPr/>
            <p:nvPr/>
          </p:nvGrpSpPr>
          <p:grpSpPr>
            <a:xfrm>
              <a:off x="1028678" y="5940041"/>
              <a:ext cx="16528873" cy="2046661"/>
              <a:chOff x="0" y="-38100"/>
              <a:chExt cx="3981628" cy="539038"/>
            </a:xfrm>
          </p:grpSpPr>
          <p:sp>
            <p:nvSpPr>
              <p:cNvPr id="33" name="Freeform 17">
                <a:extLst>
                  <a:ext uri="{FF2B5EF4-FFF2-40B4-BE49-F238E27FC236}">
                    <a16:creationId xmlns:a16="http://schemas.microsoft.com/office/drawing/2014/main" id="{4795C462-C831-EB8B-2988-04F0EE35F893}"/>
                  </a:ext>
                </a:extLst>
              </p:cNvPr>
              <p:cNvSpPr/>
              <p:nvPr/>
            </p:nvSpPr>
            <p:spPr>
              <a:xfrm>
                <a:off x="0" y="0"/>
                <a:ext cx="3981628" cy="500938"/>
              </a:xfrm>
              <a:custGeom>
                <a:avLst/>
                <a:gdLst/>
                <a:ahLst/>
                <a:cxnLst/>
                <a:rect l="l" t="t" r="r" b="b"/>
                <a:pathLst>
                  <a:path w="3981628" h="465456">
                    <a:moveTo>
                      <a:pt x="0" y="0"/>
                    </a:moveTo>
                    <a:lnTo>
                      <a:pt x="3981628" y="0"/>
                    </a:lnTo>
                    <a:lnTo>
                      <a:pt x="3981628" y="465456"/>
                    </a:lnTo>
                    <a:lnTo>
                      <a:pt x="0" y="465456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  <a:alpha val="95686"/>
                </a:schemeClr>
              </a:solidFill>
              <a:ln w="38100" cap="sq">
                <a:solidFill>
                  <a:srgbClr val="FFFFFF">
                    <a:alpha val="95686"/>
                  </a:srgbClr>
                </a:solidFill>
                <a:prstDash val="dash"/>
                <a:miter/>
              </a:ln>
            </p:spPr>
            <p:txBody>
              <a:bodyPr/>
              <a:lstStyle/>
              <a:p>
                <a:endPara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TextBox 18">
                <a:extLst>
                  <a:ext uri="{FF2B5EF4-FFF2-40B4-BE49-F238E27FC236}">
                    <a16:creationId xmlns:a16="http://schemas.microsoft.com/office/drawing/2014/main" id="{1CE0E263-EBB6-97CA-6306-01C6E8C053C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981627" cy="5035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sz="400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2" name="TextBox 48">
              <a:extLst>
                <a:ext uri="{FF2B5EF4-FFF2-40B4-BE49-F238E27FC236}">
                  <a16:creationId xmlns:a16="http://schemas.microsoft.com/office/drawing/2014/main" id="{BD88E6EA-FDFB-0584-503B-D0B58F74614C}"/>
                </a:ext>
              </a:extLst>
            </p:cNvPr>
            <p:cNvSpPr txBox="1"/>
            <p:nvPr/>
          </p:nvSpPr>
          <p:spPr>
            <a:xfrm>
              <a:off x="1333478" y="6151765"/>
              <a:ext cx="15882391" cy="16908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Vừa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ngủ dậy mà mẹ em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vào bếp chuẩn bị đồ ăn sáng cho cả gia đình.</a:t>
              </a:r>
            </a:p>
            <a:p>
              <a:pPr algn="just"/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Càng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 kem em thấy mình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càng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khát nước hơn.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939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3203086" y="5863722"/>
            <a:ext cx="2056759" cy="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3203086" y="2323314"/>
            <a:ext cx="822938" cy="822938"/>
          </a:xfrm>
          <a:custGeom>
            <a:avLst/>
            <a:gdLst/>
            <a:ahLst/>
            <a:cxnLst/>
            <a:rect l="l" t="t" r="r" b="b"/>
            <a:pathLst>
              <a:path w="822938" h="822938">
                <a:moveTo>
                  <a:pt x="0" y="0"/>
                </a:moveTo>
                <a:lnTo>
                  <a:pt x="822937" y="0"/>
                </a:lnTo>
                <a:lnTo>
                  <a:pt x="822937" y="822938"/>
                </a:lnTo>
                <a:lnTo>
                  <a:pt x="0" y="8229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26023" y="3146252"/>
            <a:ext cx="492230" cy="492230"/>
          </a:xfrm>
          <a:custGeom>
            <a:avLst/>
            <a:gdLst/>
            <a:ahLst/>
            <a:cxnLst/>
            <a:rect l="l" t="t" r="r" b="b"/>
            <a:pathLst>
              <a:path w="492230" h="492230">
                <a:moveTo>
                  <a:pt x="0" y="0"/>
                </a:moveTo>
                <a:lnTo>
                  <a:pt x="492230" y="0"/>
                </a:lnTo>
                <a:lnTo>
                  <a:pt x="492230" y="492229"/>
                </a:lnTo>
                <a:lnTo>
                  <a:pt x="0" y="492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351452" y="3102805"/>
            <a:ext cx="3815858" cy="3815858"/>
          </a:xfrm>
          <a:custGeom>
            <a:avLst/>
            <a:gdLst/>
            <a:ahLst/>
            <a:cxnLst/>
            <a:rect l="l" t="t" r="r" b="b"/>
            <a:pathLst>
              <a:path w="3815858" h="3815858">
                <a:moveTo>
                  <a:pt x="0" y="0"/>
                </a:moveTo>
                <a:lnTo>
                  <a:pt x="3815858" y="0"/>
                </a:lnTo>
                <a:lnTo>
                  <a:pt x="3815858" y="3815858"/>
                </a:lnTo>
                <a:lnTo>
                  <a:pt x="0" y="3815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A47CDC-B642-C344-3BAB-D9E94B599B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2600" y="2579576"/>
            <a:ext cx="14326842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38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3264" y="2634201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36458" y="372426"/>
            <a:ext cx="17015084" cy="9542149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Picture 16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46D63F2E-F0B6-873A-E4C9-DE3D738F32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8"/>
          <a:stretch/>
        </p:blipFill>
        <p:spPr>
          <a:xfrm>
            <a:off x="5715000" y="5219700"/>
            <a:ext cx="7416444" cy="38464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C6012A-3D01-D508-4FAC-79FCB0E5A7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95800" y="723900"/>
            <a:ext cx="10210800" cy="489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EB0B43-7872-5649-CB25-50D4776BFFEB}"/>
              </a:ext>
            </a:extLst>
          </p:cNvPr>
          <p:cNvSpPr>
            <a:spLocks/>
          </p:cNvSpPr>
          <p:nvPr/>
        </p:nvSpPr>
        <p:spPr>
          <a:xfrm>
            <a:off x="1600200" y="828873"/>
            <a:ext cx="16052799" cy="3085308"/>
          </a:xfrm>
          <a:prstGeom prst="roundRect">
            <a:avLst>
              <a:gd name="adj" fmla="val 2381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hlinkClick r:id="rId6" action="ppaction://hlinksldjump"/>
            <a:extLst>
              <a:ext uri="{FF2B5EF4-FFF2-40B4-BE49-F238E27FC236}">
                <a16:creationId xmlns:a16="http://schemas.microsoft.com/office/drawing/2014/main" id="{5480BB27-7245-38E2-2788-9F6412BD1C83}"/>
              </a:ext>
            </a:extLst>
          </p:cNvPr>
          <p:cNvSpPr txBox="1">
            <a:spLocks/>
          </p:cNvSpPr>
          <p:nvPr/>
        </p:nvSpPr>
        <p:spPr>
          <a:xfrm>
            <a:off x="3314701" y="1063757"/>
            <a:ext cx="13220699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vi-VN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Câu ghép được nối bằng cặp kết từ là:</a:t>
            </a:r>
            <a:endParaRPr lang="en-US" sz="8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Mali SemiBold" panose="00000700000000000000" pitchFamily="2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AC4908-84E8-CAF8-CE1B-9503CDD8B4B6}"/>
              </a:ext>
            </a:extLst>
          </p:cNvPr>
          <p:cNvSpPr>
            <a:spLocks/>
          </p:cNvSpPr>
          <p:nvPr/>
        </p:nvSpPr>
        <p:spPr>
          <a:xfrm>
            <a:off x="635000" y="4743054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006097-A845-4A65-44F4-FE00A10CAFC4}"/>
              </a:ext>
            </a:extLst>
          </p:cNvPr>
          <p:cNvSpPr>
            <a:spLocks/>
          </p:cNvSpPr>
          <p:nvPr/>
        </p:nvSpPr>
        <p:spPr>
          <a:xfrm>
            <a:off x="9461499" y="4743054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33153C-61E0-0B4D-EC66-3D212EBE30F9}"/>
              </a:ext>
            </a:extLst>
          </p:cNvPr>
          <p:cNvSpPr>
            <a:spLocks/>
          </p:cNvSpPr>
          <p:nvPr/>
        </p:nvSpPr>
        <p:spPr>
          <a:xfrm>
            <a:off x="635000" y="7515027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A0EBC1-9CC0-173C-146B-7478EDD47977}"/>
              </a:ext>
            </a:extLst>
          </p:cNvPr>
          <p:cNvSpPr>
            <a:spLocks/>
          </p:cNvSpPr>
          <p:nvPr/>
        </p:nvSpPr>
        <p:spPr>
          <a:xfrm>
            <a:off x="9461499" y="7515027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DDA3EF46-1C1C-20EE-12BC-401B7358A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1" y="0"/>
            <a:ext cx="3316692" cy="40978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8D8561E-EAB9-28E8-5334-AD28A5648D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2" y="1175744"/>
            <a:ext cx="2701452" cy="27014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5AADC4-4B1A-B630-4413-A7F3150378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1" y="291328"/>
            <a:ext cx="3350685" cy="3714386"/>
          </a:xfrm>
          <a:prstGeom prst="rect">
            <a:avLst/>
          </a:prstGeom>
        </p:spPr>
      </p:pic>
      <p:pic>
        <p:nvPicPr>
          <p:cNvPr id="6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2B358093-439A-68E4-C914-EC84775F5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43100" y="4337234"/>
            <a:ext cx="609600" cy="609600"/>
          </a:xfrm>
          <a:prstGeom prst="rect">
            <a:avLst/>
          </a:prstGeom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B1D6B44-4D5B-61DC-381A-482580317C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43100" y="5340267"/>
            <a:ext cx="609600" cy="6096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A52A4D2-5977-A94A-B416-912293CDBF2F}"/>
              </a:ext>
            </a:extLst>
          </p:cNvPr>
          <p:cNvSpPr txBox="1">
            <a:spLocks/>
          </p:cNvSpPr>
          <p:nvPr/>
        </p:nvSpPr>
        <p:spPr>
          <a:xfrm>
            <a:off x="2717402" y="4774168"/>
            <a:ext cx="5359797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Ngoài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sân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bạn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nam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đá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cầu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bạn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nữ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nhảy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dây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DCB6AB-5CAE-C0AD-2501-1077238375EC}"/>
              </a:ext>
            </a:extLst>
          </p:cNvPr>
          <p:cNvSpPr txBox="1">
            <a:spLocks/>
          </p:cNvSpPr>
          <p:nvPr/>
        </p:nvSpPr>
        <p:spPr>
          <a:xfrm>
            <a:off x="2438400" y="7886700"/>
            <a:ext cx="63246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Trời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càng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nắng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gắt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hoa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giấy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càng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bồng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lên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rực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rỡ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960B20-D2D3-DA0E-2DFC-8DF3259FA1FD}"/>
              </a:ext>
            </a:extLst>
          </p:cNvPr>
          <p:cNvSpPr txBox="1">
            <a:spLocks/>
          </p:cNvSpPr>
          <p:nvPr/>
        </p:nvSpPr>
        <p:spPr>
          <a:xfrm>
            <a:off x="11430000" y="5067300"/>
            <a:ext cx="515574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vi-VN" sz="4200" b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Tuy trời mưa nhưng em vẫn đi học</a:t>
            </a:r>
            <a:endParaRPr lang="en-US" sz="4200" b="1" dirty="0">
              <a:solidFill>
                <a:srgbClr val="FCECD0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61B21F-9BE1-4937-DB93-3DF2A28F6731}"/>
              </a:ext>
            </a:extLst>
          </p:cNvPr>
          <p:cNvSpPr txBox="1">
            <a:spLocks/>
          </p:cNvSpPr>
          <p:nvPr/>
        </p:nvSpPr>
        <p:spPr>
          <a:xfrm>
            <a:off x="11506200" y="7658100"/>
            <a:ext cx="515574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Trong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vườn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hoa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lan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hoa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huệ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đua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nhau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khoe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sắc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thắm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56CCFA-C1FA-94AE-269B-469F3F1B0235}"/>
              </a:ext>
            </a:extLst>
          </p:cNvPr>
          <p:cNvGrpSpPr>
            <a:grpSpLocks/>
          </p:cNvGrpSpPr>
          <p:nvPr/>
        </p:nvGrpSpPr>
        <p:grpSpPr>
          <a:xfrm>
            <a:off x="145580" y="4529453"/>
            <a:ext cx="2530335" cy="2286503"/>
            <a:chOff x="49530" y="5118819"/>
            <a:chExt cx="1600200" cy="1445999"/>
          </a:xfrm>
        </p:grpSpPr>
        <p:pic>
          <p:nvPicPr>
            <p:cNvPr id="14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E7655341-E6B5-EB05-E45C-69B0FC56A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61AEC2C-3EFD-ED51-F963-05A4B8705AB6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35E9093-770E-9F95-D062-87AF6D26B6D2}"/>
              </a:ext>
            </a:extLst>
          </p:cNvPr>
          <p:cNvGrpSpPr>
            <a:grpSpLocks/>
          </p:cNvGrpSpPr>
          <p:nvPr/>
        </p:nvGrpSpPr>
        <p:grpSpPr>
          <a:xfrm>
            <a:off x="145580" y="7290710"/>
            <a:ext cx="2530335" cy="2286503"/>
            <a:chOff x="49530" y="5118819"/>
            <a:chExt cx="1600200" cy="1445999"/>
          </a:xfrm>
        </p:grpSpPr>
        <p:pic>
          <p:nvPicPr>
            <p:cNvPr id="25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F1411F14-7DF9-4FC5-BBD4-2583C98CE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85FE9D1-E684-B902-38A6-2CD3844ACD1A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7E2AEE-CC44-C1D7-7584-D718D68CF806}"/>
              </a:ext>
            </a:extLst>
          </p:cNvPr>
          <p:cNvGrpSpPr>
            <a:grpSpLocks/>
          </p:cNvGrpSpPr>
          <p:nvPr/>
        </p:nvGrpSpPr>
        <p:grpSpPr>
          <a:xfrm>
            <a:off x="8915400" y="4457701"/>
            <a:ext cx="2530335" cy="2286503"/>
            <a:chOff x="49530" y="5118819"/>
            <a:chExt cx="1600200" cy="1445999"/>
          </a:xfrm>
        </p:grpSpPr>
        <p:pic>
          <p:nvPicPr>
            <p:cNvPr id="28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B385F33B-F39D-1819-5896-2833BE21F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616A420-59E2-90B6-F95D-910C21E910F3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216F30-7AA8-BA7B-C8B3-F590BF1C2587}"/>
              </a:ext>
            </a:extLst>
          </p:cNvPr>
          <p:cNvGrpSpPr>
            <a:grpSpLocks/>
          </p:cNvGrpSpPr>
          <p:nvPr/>
        </p:nvGrpSpPr>
        <p:grpSpPr>
          <a:xfrm>
            <a:off x="8915400" y="7288052"/>
            <a:ext cx="2530335" cy="2286503"/>
            <a:chOff x="49530" y="5118819"/>
            <a:chExt cx="1600200" cy="1445999"/>
          </a:xfrm>
        </p:grpSpPr>
        <p:pic>
          <p:nvPicPr>
            <p:cNvPr id="31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8D73881E-E203-F872-2A20-D98637DA3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73C030B-F533-528F-D8D3-CE1B5FE1E446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EE0BE10-29F0-E7A5-6653-D9390851BB0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" y="4412669"/>
            <a:ext cx="1350000" cy="23765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640EFF-4446-3730-B155-47AA781CF1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4" y="7193713"/>
            <a:ext cx="1350000" cy="23765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07960BB-FCB1-51D6-2809-BF246AD9CB5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597" y="4339377"/>
            <a:ext cx="1481682" cy="2376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7614A77-B9F5-C7E6-6656-779C27C11A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597" y="7114222"/>
            <a:ext cx="1350000" cy="237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8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1D5F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EB0B43-7872-5649-CB25-50D4776BFFEB}"/>
              </a:ext>
            </a:extLst>
          </p:cNvPr>
          <p:cNvSpPr>
            <a:spLocks/>
          </p:cNvSpPr>
          <p:nvPr/>
        </p:nvSpPr>
        <p:spPr>
          <a:xfrm>
            <a:off x="1600200" y="828873"/>
            <a:ext cx="16052799" cy="3085308"/>
          </a:xfrm>
          <a:prstGeom prst="roundRect">
            <a:avLst>
              <a:gd name="adj" fmla="val 2381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hlinkClick r:id="rId6" action="ppaction://hlinksldjump"/>
            <a:extLst>
              <a:ext uri="{FF2B5EF4-FFF2-40B4-BE49-F238E27FC236}">
                <a16:creationId xmlns:a16="http://schemas.microsoft.com/office/drawing/2014/main" id="{5480BB27-7245-38E2-2788-9F6412BD1C83}"/>
              </a:ext>
            </a:extLst>
          </p:cNvPr>
          <p:cNvSpPr txBox="1">
            <a:spLocks/>
          </p:cNvSpPr>
          <p:nvPr/>
        </p:nvSpPr>
        <p:spPr>
          <a:xfrm>
            <a:off x="3314701" y="1063757"/>
            <a:ext cx="13830299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vi-VN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Câu ghép được nối với nhau bằng cặp từ hô ứng là: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Mali SemiBold" panose="00000700000000000000" pitchFamily="2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AC4908-84E8-CAF8-CE1B-9503CDD8B4B6}"/>
              </a:ext>
            </a:extLst>
          </p:cNvPr>
          <p:cNvSpPr>
            <a:spLocks/>
          </p:cNvSpPr>
          <p:nvPr/>
        </p:nvSpPr>
        <p:spPr>
          <a:xfrm>
            <a:off x="635000" y="4743054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006097-A845-4A65-44F4-FE00A10CAFC4}"/>
              </a:ext>
            </a:extLst>
          </p:cNvPr>
          <p:cNvSpPr>
            <a:spLocks/>
          </p:cNvSpPr>
          <p:nvPr/>
        </p:nvSpPr>
        <p:spPr>
          <a:xfrm>
            <a:off x="601704" y="7515027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33153C-61E0-0B4D-EC66-3D212EBE30F9}"/>
              </a:ext>
            </a:extLst>
          </p:cNvPr>
          <p:cNvSpPr>
            <a:spLocks/>
          </p:cNvSpPr>
          <p:nvPr/>
        </p:nvSpPr>
        <p:spPr>
          <a:xfrm>
            <a:off x="9488945" y="4737383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A0EBC1-9CC0-173C-146B-7478EDD47977}"/>
              </a:ext>
            </a:extLst>
          </p:cNvPr>
          <p:cNvSpPr>
            <a:spLocks/>
          </p:cNvSpPr>
          <p:nvPr/>
        </p:nvSpPr>
        <p:spPr>
          <a:xfrm>
            <a:off x="9461499" y="7515027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DDA3EF46-1C1C-20EE-12BC-401B7358A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1" y="0"/>
            <a:ext cx="3316692" cy="40978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8D8561E-EAB9-28E8-5334-AD28A5648D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2" y="1175744"/>
            <a:ext cx="2701452" cy="27014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5AADC4-4B1A-B630-4413-A7F3150378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1" y="291328"/>
            <a:ext cx="3350685" cy="3714386"/>
          </a:xfrm>
          <a:prstGeom prst="rect">
            <a:avLst/>
          </a:prstGeom>
        </p:spPr>
      </p:pic>
      <p:pic>
        <p:nvPicPr>
          <p:cNvPr id="6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2B358093-439A-68E4-C914-EC84775F5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43100" y="4337234"/>
            <a:ext cx="609600" cy="609600"/>
          </a:xfrm>
          <a:prstGeom prst="rect">
            <a:avLst/>
          </a:prstGeom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B1D6B44-4D5B-61DC-381A-482580317C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43100" y="5340267"/>
            <a:ext cx="609600" cy="6096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A52A4D2-5977-A94A-B416-912293CDBF2F}"/>
              </a:ext>
            </a:extLst>
          </p:cNvPr>
          <p:cNvSpPr txBox="1">
            <a:spLocks/>
          </p:cNvSpPr>
          <p:nvPr/>
        </p:nvSpPr>
        <p:spPr>
          <a:xfrm>
            <a:off x="2717402" y="4774168"/>
            <a:ext cx="5435997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Chẳng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những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bạn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Lan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học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giỏi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mà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bạn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ấy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còn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hát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rất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hay.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DCB6AB-5CAE-C0AD-2501-1077238375EC}"/>
              </a:ext>
            </a:extLst>
          </p:cNvPr>
          <p:cNvSpPr txBox="1">
            <a:spLocks/>
          </p:cNvSpPr>
          <p:nvPr/>
        </p:nvSpPr>
        <p:spPr>
          <a:xfrm>
            <a:off x="11582400" y="4991100"/>
            <a:ext cx="515574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Sóng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chồm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dữ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dội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bọt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tung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trắng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xóa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960B20-D2D3-DA0E-2DFC-8DF3259FA1FD}"/>
              </a:ext>
            </a:extLst>
          </p:cNvPr>
          <p:cNvSpPr txBox="1">
            <a:spLocks/>
          </p:cNvSpPr>
          <p:nvPr/>
        </p:nvSpPr>
        <p:spPr>
          <a:xfrm>
            <a:off x="2585940" y="7515028"/>
            <a:ext cx="549126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Trời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vừa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trở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lạnh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mẹ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đã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lo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áo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ấm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cho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hai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chị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em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tôi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61B21F-9BE1-4937-DB93-3DF2A28F6731}"/>
              </a:ext>
            </a:extLst>
          </p:cNvPr>
          <p:cNvSpPr txBox="1">
            <a:spLocks/>
          </p:cNvSpPr>
          <p:nvPr/>
        </p:nvSpPr>
        <p:spPr>
          <a:xfrm>
            <a:off x="11506200" y="7658100"/>
            <a:ext cx="515574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Tuy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em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bị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ốm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nhưng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vẫn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cố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gắng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học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56CCFA-C1FA-94AE-269B-469F3F1B0235}"/>
              </a:ext>
            </a:extLst>
          </p:cNvPr>
          <p:cNvGrpSpPr>
            <a:grpSpLocks/>
          </p:cNvGrpSpPr>
          <p:nvPr/>
        </p:nvGrpSpPr>
        <p:grpSpPr>
          <a:xfrm>
            <a:off x="145580" y="4529453"/>
            <a:ext cx="2530335" cy="2286503"/>
            <a:chOff x="49530" y="5118819"/>
            <a:chExt cx="1600200" cy="1445999"/>
          </a:xfrm>
        </p:grpSpPr>
        <p:pic>
          <p:nvPicPr>
            <p:cNvPr id="14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E7655341-E6B5-EB05-E45C-69B0FC56A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61AEC2C-3EFD-ED51-F963-05A4B8705AB6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35E9093-770E-9F95-D062-87AF6D26B6D2}"/>
              </a:ext>
            </a:extLst>
          </p:cNvPr>
          <p:cNvGrpSpPr>
            <a:grpSpLocks/>
          </p:cNvGrpSpPr>
          <p:nvPr/>
        </p:nvGrpSpPr>
        <p:grpSpPr>
          <a:xfrm>
            <a:off x="8999525" y="4513066"/>
            <a:ext cx="2530335" cy="2286503"/>
            <a:chOff x="49530" y="5118819"/>
            <a:chExt cx="1600200" cy="1445999"/>
          </a:xfrm>
        </p:grpSpPr>
        <p:pic>
          <p:nvPicPr>
            <p:cNvPr id="25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F1411F14-7DF9-4FC5-BBD4-2583C98CE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85FE9D1-E684-B902-38A6-2CD3844ACD1A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7E2AEE-CC44-C1D7-7584-D718D68CF80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5605" y="7229674"/>
            <a:ext cx="2530335" cy="2286503"/>
            <a:chOff x="49530" y="5118819"/>
            <a:chExt cx="1600200" cy="1445999"/>
          </a:xfrm>
        </p:grpSpPr>
        <p:pic>
          <p:nvPicPr>
            <p:cNvPr id="28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B385F33B-F39D-1819-5896-2833BE21F4E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616A420-59E2-90B6-F95D-910C21E910F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216F30-7AA8-BA7B-C8B3-F590BF1C258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15400" y="7288052"/>
            <a:ext cx="2530335" cy="2286503"/>
            <a:chOff x="49530" y="5118819"/>
            <a:chExt cx="1600200" cy="1445999"/>
          </a:xfrm>
        </p:grpSpPr>
        <p:pic>
          <p:nvPicPr>
            <p:cNvPr id="31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8D73881E-E203-F872-2A20-D98637DA3ED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73C030B-F533-528F-D8D3-CE1B5FE1E44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EE0BE10-29F0-E7A5-6653-D9390851BB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" y="4412669"/>
            <a:ext cx="1350000" cy="23765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640EFF-4446-3730-B155-47AA781CF1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059" y="4416068"/>
            <a:ext cx="1350000" cy="23765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7614A77-B9F5-C7E6-6656-779C27C11A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597" y="7114222"/>
            <a:ext cx="1350000" cy="23765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07960BB-FCB1-51D6-2809-BF246AD9C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02" y="7111350"/>
            <a:ext cx="1481682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5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1D5F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3264" y="2634201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5942" y="2399671"/>
            <a:ext cx="17340688" cy="392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73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3203086" y="5863722"/>
            <a:ext cx="2056759" cy="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3203086" y="2323314"/>
            <a:ext cx="822938" cy="822938"/>
          </a:xfrm>
          <a:custGeom>
            <a:avLst/>
            <a:gdLst/>
            <a:ahLst/>
            <a:cxnLst/>
            <a:rect l="l" t="t" r="r" b="b"/>
            <a:pathLst>
              <a:path w="822938" h="822938">
                <a:moveTo>
                  <a:pt x="0" y="0"/>
                </a:moveTo>
                <a:lnTo>
                  <a:pt x="822937" y="0"/>
                </a:lnTo>
                <a:lnTo>
                  <a:pt x="822937" y="822938"/>
                </a:lnTo>
                <a:lnTo>
                  <a:pt x="0" y="8229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26023" y="3146252"/>
            <a:ext cx="492230" cy="492230"/>
          </a:xfrm>
          <a:custGeom>
            <a:avLst/>
            <a:gdLst/>
            <a:ahLst/>
            <a:cxnLst/>
            <a:rect l="l" t="t" r="r" b="b"/>
            <a:pathLst>
              <a:path w="492230" h="492230">
                <a:moveTo>
                  <a:pt x="0" y="0"/>
                </a:moveTo>
                <a:lnTo>
                  <a:pt x="492230" y="0"/>
                </a:lnTo>
                <a:lnTo>
                  <a:pt x="492230" y="492229"/>
                </a:lnTo>
                <a:lnTo>
                  <a:pt x="0" y="492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351452" y="3102805"/>
            <a:ext cx="3815858" cy="3815858"/>
          </a:xfrm>
          <a:custGeom>
            <a:avLst/>
            <a:gdLst/>
            <a:ahLst/>
            <a:cxnLst/>
            <a:rect l="l" t="t" r="r" b="b"/>
            <a:pathLst>
              <a:path w="3815858" h="3815858">
                <a:moveTo>
                  <a:pt x="0" y="0"/>
                </a:moveTo>
                <a:lnTo>
                  <a:pt x="3815858" y="0"/>
                </a:lnTo>
                <a:lnTo>
                  <a:pt x="3815858" y="3815858"/>
                </a:lnTo>
                <a:lnTo>
                  <a:pt x="0" y="3815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E6FACF-3D4D-98C6-7A34-58D5CE1E4F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43100"/>
            <a:ext cx="13639800" cy="4636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751825" y="585681"/>
            <a:ext cx="520809" cy="1548351"/>
          </a:xfrm>
          <a:custGeom>
            <a:avLst/>
            <a:gdLst/>
            <a:ahLst/>
            <a:cxnLst/>
            <a:rect l="l" t="t" r="r" b="b"/>
            <a:pathLst>
              <a:path w="520809" h="1548351">
                <a:moveTo>
                  <a:pt x="0" y="0"/>
                </a:moveTo>
                <a:lnTo>
                  <a:pt x="520809" y="0"/>
                </a:lnTo>
                <a:lnTo>
                  <a:pt x="520809" y="1548351"/>
                </a:lnTo>
                <a:lnTo>
                  <a:pt x="0" y="1548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4" name="Group 53"/>
          <p:cNvGrpSpPr/>
          <p:nvPr/>
        </p:nvGrpSpPr>
        <p:grpSpPr>
          <a:xfrm>
            <a:off x="1995405" y="345023"/>
            <a:ext cx="15998198" cy="2090325"/>
            <a:chOff x="1144901" y="372426"/>
            <a:chExt cx="15998198" cy="2090325"/>
          </a:xfrm>
        </p:grpSpPr>
        <p:grpSp>
          <p:nvGrpSpPr>
            <p:cNvPr id="14" name="Group 14"/>
            <p:cNvGrpSpPr/>
            <p:nvPr/>
          </p:nvGrpSpPr>
          <p:grpSpPr>
            <a:xfrm>
              <a:off x="1144901" y="372426"/>
              <a:ext cx="15998198" cy="2090325"/>
              <a:chOff x="0" y="0"/>
              <a:chExt cx="4213517" cy="55053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213517" cy="550538"/>
              </a:xfrm>
              <a:custGeom>
                <a:avLst/>
                <a:gdLst/>
                <a:ahLst/>
                <a:cxnLst/>
                <a:rect l="l" t="t" r="r" b="b"/>
                <a:pathLst>
                  <a:path w="4213517" h="550538">
                    <a:moveTo>
                      <a:pt x="0" y="0"/>
                    </a:moveTo>
                    <a:lnTo>
                      <a:pt x="4213517" y="0"/>
                    </a:lnTo>
                    <a:lnTo>
                      <a:pt x="4213517" y="550538"/>
                    </a:lnTo>
                    <a:lnTo>
                      <a:pt x="0" y="550538"/>
                    </a:lnTo>
                    <a:close/>
                  </a:path>
                </a:pathLst>
              </a:custGeom>
              <a:solidFill>
                <a:srgbClr val="357527">
                  <a:alpha val="95686"/>
                </a:srgbClr>
              </a:solidFill>
              <a:ln w="38100" cap="sq">
                <a:solidFill>
                  <a:srgbClr val="FFFFFF">
                    <a:alpha val="95686"/>
                  </a:srgbClr>
                </a:solidFill>
                <a:prstDash val="dash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4213517" cy="5886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1363271" y="668457"/>
              <a:ext cx="15779828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979"/>
                </a:lnSpc>
              </a:pPr>
              <a:r>
                <a:rPr lang="vi-VN" sz="60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cặp kết từ nối các vế câu trong mỗi câu ghép dưới đây:</a:t>
              </a:r>
              <a:endPara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Bold"/>
                <a:sym typeface="Cambria Bold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9371D34D-5A42-3647-3E58-09515B132FF9}"/>
              </a:ext>
            </a:extLst>
          </p:cNvPr>
          <p:cNvSpPr txBox="1"/>
          <p:nvPr/>
        </p:nvSpPr>
        <p:spPr>
          <a:xfrm>
            <a:off x="1012229" y="2716161"/>
            <a:ext cx="16230600" cy="740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Bởi tôi ăn uống điều độ và làm việc có chừng mực nên tôi chóng lớn lắm.</a:t>
            </a:r>
          </a:p>
          <a:p>
            <a:pPr algn="r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(Tô Hoài)</a:t>
            </a:r>
            <a:endParaRPr lang="en-US" sz="4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endParaRPr lang="vi-VN" sz="35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Mặc dù chúng tôi vẫn chơi với nhau, nhưng thời gian Pam dành cho tôi không còn nhiều như trước.</a:t>
            </a:r>
          </a:p>
          <a:p>
            <a:pPr algn="r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Minh Hương)</a:t>
            </a:r>
            <a:endParaRPr lang="en-US" sz="4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endParaRPr lang="vi-VN" sz="35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Nếu hoa mua có màu tím hồng thì hoa sim tím nhạt, phơn phớt như má con gái.</a:t>
            </a:r>
          </a:p>
          <a:p>
            <a:pPr algn="r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(Băng Sơn)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3264" y="2634201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36458" y="372426"/>
            <a:ext cx="17015084" cy="9542149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9450" y="1348964"/>
            <a:ext cx="10804481" cy="3846909"/>
          </a:xfrm>
          <a:prstGeom prst="rect">
            <a:avLst/>
          </a:prstGeom>
        </p:spPr>
      </p:pic>
      <p:sp>
        <p:nvSpPr>
          <p:cNvPr id="19" name="Freeform 49"/>
          <p:cNvSpPr/>
          <p:nvPr/>
        </p:nvSpPr>
        <p:spPr>
          <a:xfrm>
            <a:off x="6615727" y="4412490"/>
            <a:ext cx="5883264" cy="5740357"/>
          </a:xfrm>
          <a:custGeom>
            <a:avLst/>
            <a:gdLst/>
            <a:ahLst/>
            <a:cxnLst/>
            <a:rect l="l" t="t" r="r" b="b"/>
            <a:pathLst>
              <a:path w="4232711" h="4420586">
                <a:moveTo>
                  <a:pt x="0" y="0"/>
                </a:moveTo>
                <a:lnTo>
                  <a:pt x="4232711" y="0"/>
                </a:lnTo>
                <a:lnTo>
                  <a:pt x="4232711" y="4420586"/>
                </a:lnTo>
                <a:lnTo>
                  <a:pt x="0" y="44205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0978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36458" y="372426"/>
            <a:ext cx="17015084" cy="9542149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B73DB761-CE3D-4CBF-BF59-5411E034B9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450953"/>
              </p:ext>
            </p:extLst>
          </p:nvPr>
        </p:nvGraphicFramePr>
        <p:xfrm>
          <a:off x="762000" y="723900"/>
          <a:ext cx="16611600" cy="7426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64506">
                  <a:extLst>
                    <a:ext uri="{9D8B030D-6E8A-4147-A177-3AD203B41FA5}">
                      <a16:colId xmlns:a16="http://schemas.microsoft.com/office/drawing/2014/main" val="3615146408"/>
                    </a:ext>
                  </a:extLst>
                </a:gridCol>
                <a:gridCol w="5647094">
                  <a:extLst>
                    <a:ext uri="{9D8B030D-6E8A-4147-A177-3AD203B41FA5}">
                      <a16:colId xmlns:a16="http://schemas.microsoft.com/office/drawing/2014/main" val="2115399198"/>
                    </a:ext>
                  </a:extLst>
                </a:gridCol>
              </a:tblGrid>
              <a:tr h="14780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 ghép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 kết từ nối các vế câu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513847"/>
                  </a:ext>
                </a:extLst>
              </a:tr>
              <a:tr h="147809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Bởi ăn uống điều độ và làm việc có chừng mực nên tôi chóng lớn lăm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016711"/>
                  </a:ext>
                </a:extLst>
              </a:tr>
              <a:tr h="24874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mặc dù chúng tôi vẫn chơi với nhau nhưng thời gian Pam dành cho tôi không còn nhiều như trước.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122913"/>
                  </a:ext>
                </a:extLst>
              </a:tr>
              <a:tr h="1982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Nếu hoa mua có màu tím hồng thì hoa sim tím nhạt, phơn phớt như má con gái.</a:t>
                      </a:r>
                      <a:endParaRPr lang="en-US" sz="36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664933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353ACD11-1EC7-080F-D3BF-78E26C5B26BA}"/>
              </a:ext>
            </a:extLst>
          </p:cNvPr>
          <p:cNvSpPr txBox="1"/>
          <p:nvPr/>
        </p:nvSpPr>
        <p:spPr>
          <a:xfrm>
            <a:off x="12801600" y="2413337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endParaRPr lang="en-US"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B94756-BB78-35FD-2DDF-6E6B4B3774F7}"/>
              </a:ext>
            </a:extLst>
          </p:cNvPr>
          <p:cNvSpPr txBox="1"/>
          <p:nvPr/>
        </p:nvSpPr>
        <p:spPr>
          <a:xfrm>
            <a:off x="12153900" y="4437095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 dù ... nhưng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0ADBEC-BD51-D6DE-84AE-5D8859FED0A0}"/>
              </a:ext>
            </a:extLst>
          </p:cNvPr>
          <p:cNvSpPr txBox="1"/>
          <p:nvPr/>
        </p:nvSpPr>
        <p:spPr>
          <a:xfrm>
            <a:off x="11963400" y="6667500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... thì</a:t>
            </a:r>
            <a:endParaRPr lang="en-US"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381000" y="2529237"/>
            <a:ext cx="17319884" cy="7453798"/>
            <a:chOff x="0" y="0"/>
            <a:chExt cx="4481339" cy="16260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636458" y="448626"/>
            <a:ext cx="1120022" cy="1339157"/>
          </a:xfrm>
          <a:custGeom>
            <a:avLst/>
            <a:gdLst/>
            <a:ahLst/>
            <a:cxnLst/>
            <a:rect l="l" t="t" r="r" b="b"/>
            <a:pathLst>
              <a:path w="1120022" h="1339157">
                <a:moveTo>
                  <a:pt x="0" y="0"/>
                </a:moveTo>
                <a:lnTo>
                  <a:pt x="1120022" y="0"/>
                </a:lnTo>
                <a:lnTo>
                  <a:pt x="1120022" y="1339156"/>
                </a:lnTo>
                <a:lnTo>
                  <a:pt x="0" y="13391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2025357" y="448626"/>
            <a:ext cx="15117742" cy="1767279"/>
            <a:chOff x="0" y="0"/>
            <a:chExt cx="3981627" cy="46545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981628" cy="465456"/>
            </a:xfrm>
            <a:custGeom>
              <a:avLst/>
              <a:gdLst/>
              <a:ahLst/>
              <a:cxnLst/>
              <a:rect l="l" t="t" r="r" b="b"/>
              <a:pathLst>
                <a:path w="3981628" h="465456">
                  <a:moveTo>
                    <a:pt x="0" y="0"/>
                  </a:moveTo>
                  <a:lnTo>
                    <a:pt x="3981628" y="0"/>
                  </a:lnTo>
                  <a:lnTo>
                    <a:pt x="3981628" y="465456"/>
                  </a:lnTo>
                  <a:lnTo>
                    <a:pt x="0" y="465456"/>
                  </a:lnTo>
                  <a:close/>
                </a:path>
              </a:pathLst>
            </a:custGeom>
            <a:solidFill>
              <a:srgbClr val="357527">
                <a:alpha val="95686"/>
              </a:srgbClr>
            </a:solidFill>
            <a:ln w="38100" cap="sq">
              <a:solidFill>
                <a:srgbClr val="FFFFFF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3981627" cy="503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76300" y="2818342"/>
            <a:ext cx="16535400" cy="6694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a. Ngày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tắt hẳn, trăng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lên rồi.</a:t>
            </a:r>
          </a:p>
          <a:p>
            <a:pPr algn="r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(Theo Thạch Lam)</a:t>
            </a:r>
            <a:endParaRPr lang="en-US" sz="50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r">
              <a:lnSpc>
                <a:spcPts val="5750"/>
              </a:lnSpc>
            </a:pPr>
            <a:endParaRPr lang="vi-VN" sz="30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just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b. Trăng đi đến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, luỹ tre được tắm đẫm màu sữa đến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  <a:endParaRPr lang="en-US" sz="50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just">
              <a:lnSpc>
                <a:spcPts val="5750"/>
              </a:lnSpc>
            </a:pPr>
            <a:endParaRPr lang="vi-VN" sz="30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r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(Theo Phan Sĩ Châu)</a:t>
            </a:r>
          </a:p>
          <a:p>
            <a:pPr algn="just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c. Nước dâng lên cao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, Sơn Tinh lại làm cho đồi, núi mọc cao lên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  <a:p>
            <a:pPr algn="r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(Truyện Sơn Thủy, Thủy Tinh)</a:t>
            </a:r>
            <a:endParaRPr lang="en-US" sz="50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981200" y="723900"/>
            <a:ext cx="148590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cặp từ (</a:t>
            </a:r>
            <a:r>
              <a:rPr lang="vi-VN" sz="4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 ... đó ...; chưa ... đã ...; bao nhiêu ... bấy nhiêu ...</a:t>
            </a:r>
            <a:r>
              <a:rPr lang="vi-V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thay cho bông hoa.</a:t>
            </a:r>
            <a:endParaRPr lang="en-US" sz="9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mbria Bold"/>
              <a:sym typeface="Cambria Bold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0CF0BCB-6E0B-06C0-4F58-25E32A37A5FD}"/>
              </a:ext>
            </a:extLst>
          </p:cNvPr>
          <p:cNvGrpSpPr/>
          <p:nvPr/>
        </p:nvGrpSpPr>
        <p:grpSpPr>
          <a:xfrm>
            <a:off x="3062987" y="2887293"/>
            <a:ext cx="838200" cy="685800"/>
            <a:chOff x="10809358" y="1015880"/>
            <a:chExt cx="997131" cy="805401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399E2A0-F223-C88D-AA8C-D4BA821F1AD9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79225993-3230-834A-BE41-35D797F8C53D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405E499-B58B-AF9B-9C54-06F734679788}"/>
              </a:ext>
            </a:extLst>
          </p:cNvPr>
          <p:cNvGrpSpPr/>
          <p:nvPr/>
        </p:nvGrpSpPr>
        <p:grpSpPr>
          <a:xfrm>
            <a:off x="5181600" y="5067300"/>
            <a:ext cx="762000" cy="609600"/>
            <a:chOff x="10809358" y="1015880"/>
            <a:chExt cx="997131" cy="80540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1C031A7-99B4-8902-07D3-0835C28E9B97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D45348FC-E946-1AFC-0D3E-CAEB7E4C56A1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78BD28B-FE4B-2766-3194-E4E244339BE2}"/>
              </a:ext>
            </a:extLst>
          </p:cNvPr>
          <p:cNvGrpSpPr/>
          <p:nvPr/>
        </p:nvGrpSpPr>
        <p:grpSpPr>
          <a:xfrm>
            <a:off x="16383000" y="4991100"/>
            <a:ext cx="838200" cy="685800"/>
            <a:chOff x="10809358" y="1015880"/>
            <a:chExt cx="997131" cy="8054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32D525A-E489-9650-1783-BDFEF4546B85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CBBD71F6-9FCA-C7B1-4B00-1550BC9D3324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E275782-0615-1024-0EA7-53162CAF836C}"/>
              </a:ext>
            </a:extLst>
          </p:cNvPr>
          <p:cNvGrpSpPr/>
          <p:nvPr/>
        </p:nvGrpSpPr>
        <p:grpSpPr>
          <a:xfrm>
            <a:off x="4320542" y="8002815"/>
            <a:ext cx="838200" cy="685800"/>
            <a:chOff x="10809358" y="1015880"/>
            <a:chExt cx="997131" cy="80540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C48DF16-2800-BEA0-6347-5925E6292B3D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id="{B61F306C-2BAE-8C21-5AF7-9FC5164F7FC8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BD71C57-75E0-CEA1-E29F-A9D56BD3FE17}"/>
              </a:ext>
            </a:extLst>
          </p:cNvPr>
          <p:cNvGrpSpPr/>
          <p:nvPr/>
        </p:nvGrpSpPr>
        <p:grpSpPr>
          <a:xfrm>
            <a:off x="7329948" y="7228310"/>
            <a:ext cx="838200" cy="685800"/>
            <a:chOff x="10809358" y="1015880"/>
            <a:chExt cx="997131" cy="80540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17829C5-023D-E44A-C347-6D2728D3036A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18">
              <a:extLst>
                <a:ext uri="{FF2B5EF4-FFF2-40B4-BE49-F238E27FC236}">
                  <a16:creationId xmlns:a16="http://schemas.microsoft.com/office/drawing/2014/main" id="{F020B083-7648-E4B8-6A6C-6F0BA8032733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76B391C-6058-11DB-0A5D-17B5809C851D}"/>
              </a:ext>
            </a:extLst>
          </p:cNvPr>
          <p:cNvGrpSpPr/>
          <p:nvPr/>
        </p:nvGrpSpPr>
        <p:grpSpPr>
          <a:xfrm>
            <a:off x="7772400" y="2887293"/>
            <a:ext cx="838200" cy="685800"/>
            <a:chOff x="10809358" y="1015880"/>
            <a:chExt cx="997131" cy="805401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D9A97A4-E914-98B2-6814-EDCBBBE117FC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id="{50AD8CA6-6179-5FFF-6BDB-0B0F33CA3546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99CBD17D-D3DE-72C0-B07D-A58B2D648E9F}"/>
              </a:ext>
            </a:extLst>
          </p:cNvPr>
          <p:cNvSpPr/>
          <p:nvPr/>
        </p:nvSpPr>
        <p:spPr>
          <a:xfrm>
            <a:off x="3581400" y="175037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6D32F207-51FE-8DCF-CA93-6E6F320FD28A}"/>
              </a:ext>
            </a:extLst>
          </p:cNvPr>
          <p:cNvSpPr/>
          <p:nvPr/>
        </p:nvSpPr>
        <p:spPr>
          <a:xfrm>
            <a:off x="11230398" y="266318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12">
            <a:extLst>
              <a:ext uri="{FF2B5EF4-FFF2-40B4-BE49-F238E27FC236}">
                <a16:creationId xmlns:a16="http://schemas.microsoft.com/office/drawing/2014/main" id="{4030C4B9-D79A-0268-D7D4-BD7BF923AE32}"/>
              </a:ext>
            </a:extLst>
          </p:cNvPr>
          <p:cNvSpPr/>
          <p:nvPr/>
        </p:nvSpPr>
        <p:spPr>
          <a:xfrm>
            <a:off x="15942856" y="159525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13">
            <a:extLst>
              <a:ext uri="{FF2B5EF4-FFF2-40B4-BE49-F238E27FC236}">
                <a16:creationId xmlns:a16="http://schemas.microsoft.com/office/drawing/2014/main" id="{7B2268B1-DD6D-BBC5-B8D1-1260FEB2C245}"/>
              </a:ext>
            </a:extLst>
          </p:cNvPr>
          <p:cNvSpPr/>
          <p:nvPr/>
        </p:nvSpPr>
        <p:spPr>
          <a:xfrm>
            <a:off x="-365897" y="159525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4" name="Group 14">
            <a:extLst>
              <a:ext uri="{FF2B5EF4-FFF2-40B4-BE49-F238E27FC236}">
                <a16:creationId xmlns:a16="http://schemas.microsoft.com/office/drawing/2014/main" id="{0557191C-B85E-2D73-DA70-67C2525C42EB}"/>
              </a:ext>
            </a:extLst>
          </p:cNvPr>
          <p:cNvGrpSpPr/>
          <p:nvPr/>
        </p:nvGrpSpPr>
        <p:grpSpPr>
          <a:xfrm>
            <a:off x="366013" y="-22860"/>
            <a:ext cx="17015084" cy="5943600"/>
            <a:chOff x="0" y="0"/>
            <a:chExt cx="4481339" cy="1626079"/>
          </a:xfrm>
        </p:grpSpPr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id="{82549A91-4429-2EE9-00C8-2C4849222449}"/>
                </a:ext>
              </a:extLst>
            </p:cNvPr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46" name="TextBox 16">
              <a:extLst>
                <a:ext uri="{FF2B5EF4-FFF2-40B4-BE49-F238E27FC236}">
                  <a16:creationId xmlns:a16="http://schemas.microsoft.com/office/drawing/2014/main" id="{E2B64BE2-29E9-E5F6-5094-35AACB1F0181}"/>
                </a:ext>
              </a:extLst>
            </p:cNvPr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7" name="TextBox 22">
            <a:extLst>
              <a:ext uri="{FF2B5EF4-FFF2-40B4-BE49-F238E27FC236}">
                <a16:creationId xmlns:a16="http://schemas.microsoft.com/office/drawing/2014/main" id="{80A5D46F-2AD7-4BFE-74F6-2F2FDA12494C}"/>
              </a:ext>
            </a:extLst>
          </p:cNvPr>
          <p:cNvSpPr txBox="1"/>
          <p:nvPr/>
        </p:nvSpPr>
        <p:spPr>
          <a:xfrm>
            <a:off x="594613" y="129540"/>
            <a:ext cx="16535400" cy="5160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 algn="just">
              <a:lnSpc>
                <a:spcPts val="5750"/>
              </a:lnSpc>
              <a:buAutoNum type="alphaLcPeriod"/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Ngày chưa tắt hẳn, trăng đã lên rồi.</a:t>
            </a:r>
            <a:endParaRPr lang="en-US" sz="48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marL="914400" indent="-914400" algn="just">
              <a:lnSpc>
                <a:spcPts val="5750"/>
              </a:lnSpc>
              <a:buAutoNum type="alphaLcPeriod"/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(Theo Thạch Lam)</a:t>
            </a:r>
          </a:p>
          <a:p>
            <a:pPr algn="just">
              <a:lnSpc>
                <a:spcPts val="5750"/>
              </a:lnSpc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b. Trăng đi đến đâu, luỹ tre được tắm đẫm màu sữa đến đó.</a:t>
            </a:r>
            <a:endParaRPr lang="en-US" sz="48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r">
              <a:lnSpc>
                <a:spcPts val="5750"/>
              </a:lnSpc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(Theo Phan Sĩ Châu)</a:t>
            </a:r>
          </a:p>
          <a:p>
            <a:pPr algn="just">
              <a:lnSpc>
                <a:spcPts val="5750"/>
              </a:lnSpc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c. Nước dâng lên cao bao nhiêu, Sơn Tinh lại làm cho đồi, núi mọc cao lên bấy nhiêu.</a:t>
            </a:r>
            <a:endParaRPr lang="en-US" sz="48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r">
              <a:lnSpc>
                <a:spcPts val="5750"/>
              </a:lnSpc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(Truyện Sơn Thủy, Thủy Tinh)</a:t>
            </a:r>
            <a:endParaRPr lang="en-US" sz="48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C51A6A8-06C0-F627-0568-442F3798633C}"/>
              </a:ext>
            </a:extLst>
          </p:cNvPr>
          <p:cNvGrpSpPr/>
          <p:nvPr/>
        </p:nvGrpSpPr>
        <p:grpSpPr>
          <a:xfrm>
            <a:off x="2971800" y="0"/>
            <a:ext cx="1524000" cy="853440"/>
            <a:chOff x="10809358" y="1015880"/>
            <a:chExt cx="997131" cy="80540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68BC421-CDC2-340C-7462-B45441991B0E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58F6533B-127F-8953-E4A1-68EB76D90643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F2E3243-7064-9CDB-AF48-624F32212730}"/>
              </a:ext>
            </a:extLst>
          </p:cNvPr>
          <p:cNvGrpSpPr/>
          <p:nvPr/>
        </p:nvGrpSpPr>
        <p:grpSpPr>
          <a:xfrm>
            <a:off x="4800600" y="1485900"/>
            <a:ext cx="1143000" cy="914400"/>
            <a:chOff x="10809358" y="1015880"/>
            <a:chExt cx="997131" cy="805401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E5B8B99-C0DE-D030-48AB-876E9FBF057F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21BB8419-816C-9A73-304E-63A31A4DAECB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151E6B0-C531-B684-46F4-EA50EC8D07EF}"/>
              </a:ext>
            </a:extLst>
          </p:cNvPr>
          <p:cNvGrpSpPr/>
          <p:nvPr/>
        </p:nvGrpSpPr>
        <p:grpSpPr>
          <a:xfrm>
            <a:off x="16078200" y="1485900"/>
            <a:ext cx="990600" cy="838200"/>
            <a:chOff x="10809358" y="1015880"/>
            <a:chExt cx="997131" cy="80540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63AC75A-307D-EF5A-7AAC-4DD04BCCD183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E33EF1DE-4C44-E063-13A2-6F4C4D32813A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3E38E88-4187-3C53-3ABB-4002DB1A91F4}"/>
              </a:ext>
            </a:extLst>
          </p:cNvPr>
          <p:cNvGrpSpPr/>
          <p:nvPr/>
        </p:nvGrpSpPr>
        <p:grpSpPr>
          <a:xfrm>
            <a:off x="6629400" y="2857500"/>
            <a:ext cx="2971800" cy="990600"/>
            <a:chOff x="10809358" y="1015880"/>
            <a:chExt cx="997131" cy="8054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1DD25A8-B23C-AAEB-8A7D-23011FCC5B14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164BC1A0-145E-6589-9D0B-20C7D4FDF43C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78D4A17-1320-9DF9-067C-14314FA39658}"/>
              </a:ext>
            </a:extLst>
          </p:cNvPr>
          <p:cNvGrpSpPr/>
          <p:nvPr/>
        </p:nvGrpSpPr>
        <p:grpSpPr>
          <a:xfrm>
            <a:off x="4953000" y="3771900"/>
            <a:ext cx="2971800" cy="838200"/>
            <a:chOff x="10809358" y="1015880"/>
            <a:chExt cx="997131" cy="80540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116F9DB-4C8D-D713-40EB-9ABC0BAE8ED8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id="{7943D905-FE3F-1B1E-54F1-66501FD7B74C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3" name="Group 62"/>
          <p:cNvGrpSpPr/>
          <p:nvPr/>
        </p:nvGrpSpPr>
        <p:grpSpPr>
          <a:xfrm>
            <a:off x="6096000" y="5448300"/>
            <a:ext cx="6109669" cy="4814592"/>
            <a:chOff x="5621234" y="4715534"/>
            <a:chExt cx="6584435" cy="5547358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21234" y="4715534"/>
              <a:ext cx="6584435" cy="2344372"/>
            </a:xfrm>
            <a:prstGeom prst="rect">
              <a:avLst/>
            </a:prstGeom>
          </p:spPr>
        </p:pic>
        <p:sp>
          <p:nvSpPr>
            <p:cNvPr id="65" name="Freeform 49"/>
            <p:cNvSpPr/>
            <p:nvPr/>
          </p:nvSpPr>
          <p:spPr>
            <a:xfrm>
              <a:off x="7328274" y="6764621"/>
              <a:ext cx="3585361" cy="3498271"/>
            </a:xfrm>
            <a:custGeom>
              <a:avLst/>
              <a:gdLst/>
              <a:ahLst/>
              <a:cxnLst/>
              <a:rect l="l" t="t" r="r" b="b"/>
              <a:pathLst>
                <a:path w="4232711" h="4420586">
                  <a:moveTo>
                    <a:pt x="0" y="0"/>
                  </a:moveTo>
                  <a:lnTo>
                    <a:pt x="4232711" y="0"/>
                  </a:lnTo>
                  <a:lnTo>
                    <a:pt x="4232711" y="4420586"/>
                  </a:lnTo>
                  <a:lnTo>
                    <a:pt x="0" y="4420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9916952-2C55-5692-13EF-30E6CF25E763}"/>
              </a:ext>
            </a:extLst>
          </p:cNvPr>
          <p:cNvGrpSpPr/>
          <p:nvPr/>
        </p:nvGrpSpPr>
        <p:grpSpPr>
          <a:xfrm>
            <a:off x="8305800" y="114300"/>
            <a:ext cx="990600" cy="876300"/>
            <a:chOff x="10809358" y="1015880"/>
            <a:chExt cx="997131" cy="805401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CA459F8-E321-EB51-BC2D-B14C74DAD193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id="{852F8765-BFA1-9E64-E2E1-8660FFBCADB9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3264" y="2634201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228600" y="2705101"/>
            <a:ext cx="17754600" cy="5181600"/>
            <a:chOff x="2153922" y="4175986"/>
            <a:chExt cx="13237349" cy="4416291"/>
          </a:xfrm>
        </p:grpSpPr>
        <p:grpSp>
          <p:nvGrpSpPr>
            <p:cNvPr id="42" name="Group 7"/>
            <p:cNvGrpSpPr/>
            <p:nvPr/>
          </p:nvGrpSpPr>
          <p:grpSpPr>
            <a:xfrm>
              <a:off x="2153922" y="4175986"/>
              <a:ext cx="13237349" cy="4416291"/>
              <a:chOff x="0" y="0"/>
              <a:chExt cx="2112964" cy="990306"/>
            </a:xfrm>
          </p:grpSpPr>
          <p:sp>
            <p:nvSpPr>
              <p:cNvPr id="43" name="Freeform 8"/>
              <p:cNvSpPr/>
              <p:nvPr/>
            </p:nvSpPr>
            <p:spPr>
              <a:xfrm>
                <a:off x="0" y="0"/>
                <a:ext cx="2112964" cy="990306"/>
              </a:xfrm>
              <a:custGeom>
                <a:avLst/>
                <a:gdLst/>
                <a:ahLst/>
                <a:cxnLst/>
                <a:rect l="l" t="t" r="r" b="b"/>
                <a:pathLst>
                  <a:path w="2112964" h="990306">
                    <a:moveTo>
                      <a:pt x="49215" y="0"/>
                    </a:moveTo>
                    <a:lnTo>
                      <a:pt x="2063748" y="0"/>
                    </a:lnTo>
                    <a:cubicBezTo>
                      <a:pt x="2090929" y="0"/>
                      <a:pt x="2112964" y="22034"/>
                      <a:pt x="2112964" y="49215"/>
                    </a:cubicBezTo>
                    <a:lnTo>
                      <a:pt x="2112964" y="941091"/>
                    </a:lnTo>
                    <a:cubicBezTo>
                      <a:pt x="2112964" y="968271"/>
                      <a:pt x="2090929" y="990306"/>
                      <a:pt x="2063748" y="990306"/>
                    </a:cubicBezTo>
                    <a:lnTo>
                      <a:pt x="49215" y="990306"/>
                    </a:lnTo>
                    <a:cubicBezTo>
                      <a:pt x="22034" y="990306"/>
                      <a:pt x="0" y="968271"/>
                      <a:pt x="0" y="941091"/>
                    </a:cubicBezTo>
                    <a:lnTo>
                      <a:pt x="0" y="49215"/>
                    </a:lnTo>
                    <a:cubicBezTo>
                      <a:pt x="0" y="22034"/>
                      <a:pt x="22034" y="0"/>
                      <a:pt x="4921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60750"/>
                    </a:srgbClr>
                  </a:gs>
                  <a:gs pos="100000">
                    <a:srgbClr val="E8E3DC">
                      <a:alpha val="90000"/>
                    </a:srgbClr>
                  </a:gs>
                </a:gsLst>
                <a:lin ang="0"/>
              </a:gradFill>
              <a:ln w="19050" cap="rnd">
                <a:solidFill>
                  <a:srgbClr val="333333">
                    <a:alpha val="89804"/>
                  </a:srgbClr>
                </a:solidFill>
                <a:prstDash val="solid"/>
                <a:round/>
              </a:ln>
            </p:spPr>
          </p:sp>
          <p:sp>
            <p:nvSpPr>
              <p:cNvPr id="44" name="TextBox 9"/>
              <p:cNvSpPr txBox="1"/>
              <p:nvPr/>
            </p:nvSpPr>
            <p:spPr>
              <a:xfrm>
                <a:off x="0" y="-38100"/>
                <a:ext cx="2112964" cy="1028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200"/>
              </a:p>
            </p:txBody>
          </p:sp>
        </p:grpSp>
        <p:sp>
          <p:nvSpPr>
            <p:cNvPr id="45" name="TextBox 23"/>
            <p:cNvSpPr txBox="1"/>
            <p:nvPr/>
          </p:nvSpPr>
          <p:spPr>
            <a:xfrm>
              <a:off x="2334431" y="4452857"/>
              <a:ext cx="13000027" cy="39413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4800" b="1" i="0" u="none" strike="noStrike" dirty="0">
                  <a:solidFill>
                    <a:srgbClr val="434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vế của câu ghép có thể nối với nhau bằng các cặp từ:</a:t>
              </a:r>
              <a:endParaRPr lang="vi-VN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cặp kết từ: vì ... nên ..., bởi ... nên ..., nhờ ... nên (mà)..., nếu ... </a:t>
              </a:r>
              <a:r>
                <a:rPr lang="en-US" sz="48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</a:t>
              </a:r>
              <a:r>
                <a:rPr lang="en-US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…,</a:t>
              </a:r>
              <a:r>
                <a:rPr lang="vi-VN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hễ...thì .....,</a:t>
              </a:r>
              <a:r>
                <a:rPr lang="en-US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giá...thì ..., tuy ... nhưng ..., mặc dù ...nhưng..., dù ... nhưng ..., chẳng những ... mà ..., không chỉ ... </a:t>
              </a:r>
              <a:r>
                <a:rPr lang="en-US" sz="48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</a:t>
              </a:r>
              <a:r>
                <a:rPr lang="en-US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  <a:endParaRPr lang="vi-VN" sz="4800" b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cặp từ hô ứng: vừa ...đã ..., chưa...đã ..., càng ... càng .., đâu ... đó ..., bao nhiêu ... bấy nhiêu ...,</a:t>
              </a:r>
              <a:endParaRPr lang="vi-VN" sz="4800" b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38300A3-0DB3-52BD-7FF4-C4AB7F87A2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583" y="273203"/>
            <a:ext cx="6014060" cy="207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4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025357" y="448627"/>
            <a:ext cx="15117742" cy="1189674"/>
            <a:chOff x="0" y="0"/>
            <a:chExt cx="3981627" cy="4654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81628" cy="465456"/>
            </a:xfrm>
            <a:custGeom>
              <a:avLst/>
              <a:gdLst/>
              <a:ahLst/>
              <a:cxnLst/>
              <a:rect l="l" t="t" r="r" b="b"/>
              <a:pathLst>
                <a:path w="3981628" h="465456">
                  <a:moveTo>
                    <a:pt x="0" y="0"/>
                  </a:moveTo>
                  <a:lnTo>
                    <a:pt x="3981628" y="0"/>
                  </a:lnTo>
                  <a:lnTo>
                    <a:pt x="3981628" y="465456"/>
                  </a:lnTo>
                  <a:lnTo>
                    <a:pt x="0" y="465456"/>
                  </a:lnTo>
                  <a:close/>
                </a:path>
              </a:pathLst>
            </a:custGeom>
            <a:solidFill>
              <a:srgbClr val="357527">
                <a:alpha val="95686"/>
              </a:srgbClr>
            </a:solidFill>
            <a:ln w="38100" cap="sq">
              <a:solidFill>
                <a:srgbClr val="FFFFFF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981627" cy="503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636458" y="608054"/>
            <a:ext cx="1013895" cy="1448421"/>
          </a:xfrm>
          <a:custGeom>
            <a:avLst/>
            <a:gdLst/>
            <a:ahLst/>
            <a:cxnLst/>
            <a:rect l="l" t="t" r="r" b="b"/>
            <a:pathLst>
              <a:path w="1013895" h="1448421">
                <a:moveTo>
                  <a:pt x="0" y="0"/>
                </a:moveTo>
                <a:lnTo>
                  <a:pt x="1013895" y="0"/>
                </a:lnTo>
                <a:lnTo>
                  <a:pt x="1013895" y="1448421"/>
                </a:lnTo>
                <a:lnTo>
                  <a:pt x="0" y="14484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2231705" y="620784"/>
            <a:ext cx="1452645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79"/>
              </a:lnSpc>
            </a:pP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vế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3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mbria Bold"/>
              <a:sym typeface="Cambria Bold"/>
            </a:endParaRP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55BA2457-ECBD-9B12-6F09-785C5887878A}"/>
              </a:ext>
            </a:extLst>
          </p:cNvPr>
          <p:cNvGrpSpPr/>
          <p:nvPr/>
        </p:nvGrpSpPr>
        <p:grpSpPr>
          <a:xfrm>
            <a:off x="685800" y="2476500"/>
            <a:ext cx="17015084" cy="6858000"/>
            <a:chOff x="0" y="0"/>
            <a:chExt cx="4481339" cy="1626079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D0062AB2-20C7-F25B-0859-22F5F0270A48}"/>
                </a:ext>
              </a:extLst>
            </p:cNvPr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A8A6E03F-FFCF-5C0A-D145-1558905C3040}"/>
                </a:ext>
              </a:extLst>
            </p:cNvPr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4B6E54-E9D6-9F98-C981-468DA62EF460}"/>
              </a:ext>
            </a:extLst>
          </p:cNvPr>
          <p:cNvSpPr txBox="1"/>
          <p:nvPr/>
        </p:nvSpPr>
        <p:spPr>
          <a:xfrm>
            <a:off x="1143000" y="3238500"/>
            <a:ext cx="15925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Vào dịp lễ Mừng xuân, chẳng những trẻ em được vui đùa thoả thích mà 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.</a:t>
            </a:r>
            <a:endParaRPr lang="vi-VN" sz="5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Mặc dù thiên nhiên khắc nghiệt nhưng </a:t>
            </a:r>
            <a:r>
              <a:rPr lang="en-US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.</a:t>
            </a:r>
            <a:endParaRPr lang="vi-VN" sz="5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Nhờ bố kể những câu chuyện cổ tích mà </a:t>
            </a:r>
            <a:r>
              <a:rPr lang="en-US" sz="5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32ECA1-6817-5C67-A313-683BC710EFAA}"/>
              </a:ext>
            </a:extLst>
          </p:cNvPr>
          <p:cNvGrpSpPr/>
          <p:nvPr/>
        </p:nvGrpSpPr>
        <p:grpSpPr>
          <a:xfrm>
            <a:off x="13251978" y="4970554"/>
            <a:ext cx="990600" cy="914400"/>
            <a:chOff x="10809358" y="1015880"/>
            <a:chExt cx="997131" cy="8054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6FA943A-4BFA-E811-AD16-F9E26EDE2CEB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023506C3-0FE5-B2B7-FB36-C7B0493640D6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C450F37-EA21-D00E-9D79-24E586568DFA}"/>
              </a:ext>
            </a:extLst>
          </p:cNvPr>
          <p:cNvGrpSpPr/>
          <p:nvPr/>
        </p:nvGrpSpPr>
        <p:grpSpPr>
          <a:xfrm>
            <a:off x="7671175" y="4066477"/>
            <a:ext cx="990600" cy="914400"/>
            <a:chOff x="10809358" y="1015880"/>
            <a:chExt cx="997131" cy="80540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0D5906B-3CC1-96A5-67DA-1600B636CFE9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20B3DA27-E2DE-26B0-13F4-03B9A5E2668C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2D83E5-318F-92C5-6B4D-0FA94C75F872}"/>
              </a:ext>
            </a:extLst>
          </p:cNvPr>
          <p:cNvGrpSpPr/>
          <p:nvPr/>
        </p:nvGrpSpPr>
        <p:grpSpPr>
          <a:xfrm>
            <a:off x="13581531" y="5831118"/>
            <a:ext cx="990600" cy="914400"/>
            <a:chOff x="10809358" y="1015880"/>
            <a:chExt cx="997131" cy="80540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50CA7F9-BE01-F37A-EBCF-CFCF0AE061A0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0235C234-230D-9E1C-26EB-43CD922A0784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650</Words>
  <Application>Microsoft Office PowerPoint</Application>
  <PresentationFormat>Custom</PresentationFormat>
  <Paragraphs>78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#9Slide02 Noi dung dai</vt:lpstr>
      <vt:lpstr>#9Slide02 Tieu de dai</vt:lpstr>
      <vt:lpstr>Arial</vt:lpstr>
      <vt:lpstr>Calibri</vt:lpstr>
      <vt:lpstr>Calibri Light</vt:lpstr>
      <vt:lpstr>Cambria</vt:lpstr>
      <vt:lpstr>Cambria Bold</vt:lpstr>
      <vt:lpstr>Mali</vt:lpstr>
      <vt:lpstr>Mali SemiBold</vt:lpstr>
      <vt:lpstr>Office Theme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về</dc:title>
  <dc:creator>thao</dc:creator>
  <cp:lastModifiedBy>Admin</cp:lastModifiedBy>
  <cp:revision>89</cp:revision>
  <dcterms:created xsi:type="dcterms:W3CDTF">2006-08-16T00:00:00Z</dcterms:created>
  <dcterms:modified xsi:type="dcterms:W3CDTF">2025-04-13T13:54:47Z</dcterms:modified>
  <dc:identifier>DAGWylfYuak</dc:identifier>
</cp:coreProperties>
</file>