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16" r:id="rId4"/>
  </p:sldMasterIdLst>
  <p:notesMasterIdLst>
    <p:notesMasterId r:id="rId28"/>
  </p:notesMasterIdLst>
  <p:sldIdLst>
    <p:sldId id="8579" r:id="rId5"/>
    <p:sldId id="8582" r:id="rId6"/>
    <p:sldId id="332" r:id="rId7"/>
    <p:sldId id="8586" r:id="rId8"/>
    <p:sldId id="8584" r:id="rId9"/>
    <p:sldId id="8585" r:id="rId10"/>
    <p:sldId id="11696" r:id="rId11"/>
    <p:sldId id="11697" r:id="rId12"/>
    <p:sldId id="11694" r:id="rId13"/>
    <p:sldId id="11695" r:id="rId14"/>
    <p:sldId id="11698" r:id="rId15"/>
    <p:sldId id="11699" r:id="rId16"/>
    <p:sldId id="11700" r:id="rId17"/>
    <p:sldId id="11701" r:id="rId18"/>
    <p:sldId id="11702" r:id="rId19"/>
    <p:sldId id="11703" r:id="rId20"/>
    <p:sldId id="11704" r:id="rId21"/>
    <p:sldId id="407" r:id="rId22"/>
    <p:sldId id="441" r:id="rId23"/>
    <p:sldId id="11708" r:id="rId24"/>
    <p:sldId id="11705" r:id="rId25"/>
    <p:sldId id="11707" r:id="rId26"/>
    <p:sldId id="1170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8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8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203876D-1F43-7599-8238-C62BA9CD0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2025/4/13</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4/13/2025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424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4/13/2025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8369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4/13/2025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76267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4/13/2025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7454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4/13/2025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12394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757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8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4/13/2025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450213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4/13/2025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83933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4/13/2025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5014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4/13/2025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3185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2025/4/13</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4/13/2025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6420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2025/4/13</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2025/4/13</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0467F141-A509-226F-DA64-95A32AE38AA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8434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42.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1.xml"/><Relationship Id="rId7" Type="http://schemas.openxmlformats.org/officeDocument/2006/relationships/image" Target="../media/image9.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44.png"/><Relationship Id="rId4" Type="http://schemas.openxmlformats.org/officeDocument/2006/relationships/slideLayout" Target="../slideLayouts/slideLayout13.xml"/><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4.xml"/><Relationship Id="rId7" Type="http://schemas.openxmlformats.org/officeDocument/2006/relationships/image" Target="../media/image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44.png"/><Relationship Id="rId4" Type="http://schemas.openxmlformats.org/officeDocument/2006/relationships/slideLayout" Target="../slideLayouts/slideLayout13.xml"/><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7.xml"/><Relationship Id="rId7" Type="http://schemas.openxmlformats.org/officeDocument/2006/relationships/image" Target="../media/image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44.png"/><Relationship Id="rId4" Type="http://schemas.openxmlformats.org/officeDocument/2006/relationships/slideLayout" Target="../slideLayouts/slideLayout13.xml"/><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0.xml"/><Relationship Id="rId7" Type="http://schemas.openxmlformats.org/officeDocument/2006/relationships/image" Target="../media/image9.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44.png"/><Relationship Id="rId4" Type="http://schemas.openxmlformats.org/officeDocument/2006/relationships/slideLayout" Target="../slideLayouts/slideLayout13.xml"/><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3.xml"/><Relationship Id="rId7" Type="http://schemas.openxmlformats.org/officeDocument/2006/relationships/image" Target="../media/image9.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44.png"/><Relationship Id="rId4" Type="http://schemas.openxmlformats.org/officeDocument/2006/relationships/slideLayout" Target="../slideLayouts/slideLayout13.xml"/><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6.xml"/><Relationship Id="rId7" Type="http://schemas.openxmlformats.org/officeDocument/2006/relationships/image" Target="../media/image9.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slideLayout" Target="../slideLayouts/slideLayout13.xml"/><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76.svg"/><Relationship Id="rId18" Type="http://schemas.openxmlformats.org/officeDocument/2006/relationships/image" Target="../media/image81.svg"/><Relationship Id="rId3" Type="http://schemas.openxmlformats.org/officeDocument/2006/relationships/image" Target="../media/image51.png"/><Relationship Id="rId21" Type="http://schemas.openxmlformats.org/officeDocument/2006/relationships/image" Target="../media/image61.png"/><Relationship Id="rId7" Type="http://schemas.openxmlformats.org/officeDocument/2006/relationships/image" Target="../media/image70.svg"/><Relationship Id="rId12" Type="http://schemas.openxmlformats.org/officeDocument/2006/relationships/image" Target="../media/image56.png"/><Relationship Id="rId17" Type="http://schemas.openxmlformats.org/officeDocument/2006/relationships/image" Target="../media/image59.png"/><Relationship Id="rId2" Type="http://schemas.openxmlformats.org/officeDocument/2006/relationships/image" Target="../media/image50.png"/><Relationship Id="rId16" Type="http://schemas.openxmlformats.org/officeDocument/2006/relationships/image" Target="../media/image58.png"/><Relationship Id="rId20" Type="http://schemas.openxmlformats.org/officeDocument/2006/relationships/image" Target="../media/image83.svg"/><Relationship Id="rId1" Type="http://schemas.openxmlformats.org/officeDocument/2006/relationships/slideLayout" Target="../slideLayouts/slideLayout46.xml"/><Relationship Id="rId6" Type="http://schemas.openxmlformats.org/officeDocument/2006/relationships/image" Target="../media/image53.png"/><Relationship Id="rId11" Type="http://schemas.openxmlformats.org/officeDocument/2006/relationships/image" Target="../media/image74.svg"/><Relationship Id="rId5" Type="http://schemas.openxmlformats.org/officeDocument/2006/relationships/image" Target="../media/image68.svg"/><Relationship Id="rId15" Type="http://schemas.openxmlformats.org/officeDocument/2006/relationships/image" Target="../media/image78.svg"/><Relationship Id="rId23" Type="http://schemas.openxmlformats.org/officeDocument/2006/relationships/image" Target="../media/image62.png"/><Relationship Id="rId10" Type="http://schemas.openxmlformats.org/officeDocument/2006/relationships/image" Target="../media/image55.png"/><Relationship Id="rId19" Type="http://schemas.openxmlformats.org/officeDocument/2006/relationships/image" Target="../media/image60.png"/><Relationship Id="rId4" Type="http://schemas.openxmlformats.org/officeDocument/2006/relationships/image" Target="../media/image52.png"/><Relationship Id="rId9" Type="http://schemas.openxmlformats.org/officeDocument/2006/relationships/image" Target="../media/image72.svg"/><Relationship Id="rId14" Type="http://schemas.openxmlformats.org/officeDocument/2006/relationships/image" Target="../media/image57.png"/><Relationship Id="rId22" Type="http://schemas.openxmlformats.org/officeDocument/2006/relationships/image" Target="../media/image85.sv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6.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9.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2.xml"/><Relationship Id="rId7" Type="http://schemas.openxmlformats.org/officeDocument/2006/relationships/image" Target="../media/image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46.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4.png"/><Relationship Id="rId3" Type="http://schemas.openxmlformats.org/officeDocument/2006/relationships/tags" Target="../tags/tag6.xml"/><Relationship Id="rId7" Type="http://schemas.openxmlformats.org/officeDocument/2006/relationships/image" Target="../media/image29.png"/><Relationship Id="rId12" Type="http://schemas.openxmlformats.org/officeDocument/2006/relationships/image" Target="../media/image3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image" Target="../media/image31.png"/><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2.xml"/><Relationship Id="rId7" Type="http://schemas.openxmlformats.org/officeDocument/2006/relationships/image" Target="../media/image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38.png"/><Relationship Id="rId4" Type="http://schemas.openxmlformats.org/officeDocument/2006/relationships/slideLayout" Target="../slideLayouts/slideLayout13.xml"/><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8.xml"/><Relationship Id="rId7" Type="http://schemas.openxmlformats.org/officeDocument/2006/relationships/image" Target="../media/image9.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9.png"/><Relationship Id="rId5" Type="http://schemas.openxmlformats.org/officeDocument/2006/relationships/image" Target="../media/image8.png"/><Relationship Id="rId10" Type="http://schemas.openxmlformats.org/officeDocument/2006/relationships/image" Target="../media/image39.png"/><Relationship Id="rId4" Type="http://schemas.openxmlformats.org/officeDocument/2006/relationships/slideLayout" Target="../slideLayouts/slideLayout13.xml"/><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2" name="Freeform 2">
            <a:extLst>
              <a:ext uri="{FF2B5EF4-FFF2-40B4-BE49-F238E27FC236}">
                <a16:creationId xmlns:a16="http://schemas.microsoft.com/office/drawing/2014/main" id="{15DE0BD5-D947-10A1-8A41-4D5377485BE0}"/>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7"/>
            <a:stretch>
              <a:fillRect/>
            </a:stretch>
          </a:blipFill>
        </p:spPr>
        <p:txBody>
          <a:bodyPr/>
          <a:lstStyle/>
          <a:p>
            <a:endParaRPr lang="en-US"/>
          </a:p>
        </p:txBody>
      </p:sp>
      <p:pic>
        <p:nvPicPr>
          <p:cNvPr id="7" name="Picture 6">
            <a:extLst>
              <a:ext uri="{FF2B5EF4-FFF2-40B4-BE49-F238E27FC236}">
                <a16:creationId xmlns:a16="http://schemas.microsoft.com/office/drawing/2014/main" id="{0F0AA6F5-334B-DED9-1FC6-D0ABF400E329}"/>
              </a:ext>
            </a:extLst>
          </p:cNvPr>
          <p:cNvPicPr>
            <a:picLocks noChangeAspect="1"/>
          </p:cNvPicPr>
          <p:nvPr/>
        </p:nvPicPr>
        <p:blipFill>
          <a:blip r:embed="rId8"/>
          <a:stretch>
            <a:fillRect/>
          </a:stretch>
        </p:blipFill>
        <p:spPr>
          <a:xfrm>
            <a:off x="4358517" y="1194334"/>
            <a:ext cx="2865368" cy="1072989"/>
          </a:xfrm>
          <a:prstGeom prst="rect">
            <a:avLst/>
          </a:prstGeom>
        </p:spPr>
      </p:pic>
      <p:pic>
        <p:nvPicPr>
          <p:cNvPr id="11" name="Picture 10">
            <a:extLst>
              <a:ext uri="{FF2B5EF4-FFF2-40B4-BE49-F238E27FC236}">
                <a16:creationId xmlns:a16="http://schemas.microsoft.com/office/drawing/2014/main" id="{A398E0E7-E2BC-E58F-C4E5-794536563ADB}"/>
              </a:ext>
            </a:extLst>
          </p:cNvPr>
          <p:cNvPicPr>
            <a:picLocks noChangeAspect="1"/>
          </p:cNvPicPr>
          <p:nvPr/>
        </p:nvPicPr>
        <p:blipFill>
          <a:blip r:embed="rId9"/>
          <a:stretch>
            <a:fillRect/>
          </a:stretch>
        </p:blipFill>
        <p:spPr>
          <a:xfrm>
            <a:off x="2853081" y="2133915"/>
            <a:ext cx="6529382" cy="2786113"/>
          </a:xfrm>
          <a:prstGeom prst="rect">
            <a:avLst/>
          </a:prstGeom>
        </p:spPr>
      </p:pic>
      <p:pic>
        <p:nvPicPr>
          <p:cNvPr id="14" name="Picture 13">
            <a:extLst>
              <a:ext uri="{FF2B5EF4-FFF2-40B4-BE49-F238E27FC236}">
                <a16:creationId xmlns:a16="http://schemas.microsoft.com/office/drawing/2014/main" id="{4EB0A61C-D62C-943F-4447-B2213084E87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43000" y="1815873"/>
            <a:ext cx="2621948" cy="1569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(Theo Minh Hương)</a:t>
            </a:r>
          </a:p>
        </p:txBody>
      </p:sp>
      <p:pic>
        <p:nvPicPr>
          <p:cNvPr id="14" name="Picture 13">
            <a:extLst>
              <a:ext uri="{FF2B5EF4-FFF2-40B4-BE49-F238E27FC236}">
                <a16:creationId xmlns:a16="http://schemas.microsoft.com/office/drawing/2014/main" id="{3F1C7867-48BA-8945-DC3F-D583D2D81CA9}"/>
              </a:ext>
            </a:extLst>
          </p:cNvPr>
          <p:cNvPicPr>
            <a:picLocks noChangeAspect="1"/>
          </p:cNvPicPr>
          <p:nvPr/>
        </p:nvPicPr>
        <p:blipFill>
          <a:blip r:embed="rId2"/>
          <a:stretch>
            <a:fillRect/>
          </a:stretch>
        </p:blipFill>
        <p:spPr>
          <a:xfrm>
            <a:off x="4027096" y="324357"/>
            <a:ext cx="4224894" cy="853514"/>
          </a:xfrm>
          <a:prstGeom prst="rect">
            <a:avLst/>
          </a:prstGeom>
        </p:spPr>
      </p:pic>
      <p:pic>
        <p:nvPicPr>
          <p:cNvPr id="6" name="Picture 5">
            <a:extLst>
              <a:ext uri="{FF2B5EF4-FFF2-40B4-BE49-F238E27FC236}">
                <a16:creationId xmlns:a16="http://schemas.microsoft.com/office/drawing/2014/main" id="{BF09A45A-BB54-DECA-7948-18B3B4B6D488}"/>
              </a:ext>
            </a:extLst>
          </p:cNvPr>
          <p:cNvPicPr>
            <a:picLocks noChangeAspect="1"/>
          </p:cNvPicPr>
          <p:nvPr/>
        </p:nvPicPr>
        <p:blipFill>
          <a:blip r:embed="rId3"/>
          <a:stretch>
            <a:fillRect/>
          </a:stretch>
        </p:blipFill>
        <p:spPr>
          <a:xfrm>
            <a:off x="-90713" y="-150094"/>
            <a:ext cx="2290591" cy="1440518"/>
          </a:xfrm>
          <a:prstGeom prst="rect">
            <a:avLst/>
          </a:prstGeom>
        </p:spPr>
      </p:pic>
    </p:spTree>
    <p:extLst>
      <p:ext uri="{BB962C8B-B14F-4D97-AF65-F5344CB8AC3E}">
        <p14:creationId xmlns:p14="http://schemas.microsoft.com/office/powerpoint/2010/main" val="153349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a16="http://schemas.microsoft.com/office/drawing/2014/main"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p14="http://schemas.microsoft.com/office/powerpoint/2010/main" val="22454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263"/>
              <a:ext cx="18785" cy="10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BFF3175F-3779-604B-0896-F4372AEBDFD6}"/>
              </a:ext>
            </a:extLst>
          </p:cNvPr>
          <p:cNvGrpSpPr/>
          <p:nvPr/>
        </p:nvGrpSpPr>
        <p:grpSpPr>
          <a:xfrm>
            <a:off x="2922713" y="167005"/>
            <a:ext cx="8546386" cy="2613306"/>
            <a:chOff x="2505740" y="798716"/>
            <a:chExt cx="7878725" cy="1916171"/>
          </a:xfrm>
        </p:grpSpPr>
        <p:grpSp>
          <p:nvGrpSpPr>
            <p:cNvPr id="6" name="组合 31">
              <a:extLst>
                <a:ext uri="{FF2B5EF4-FFF2-40B4-BE49-F238E27FC236}">
                  <a16:creationId xmlns:a16="http://schemas.microsoft.com/office/drawing/2014/main"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5C3B9518-16C3-4272-A599-E133221F7642}"/>
                </a:ext>
              </a:extLst>
            </p:cNvPr>
            <p:cNvSpPr txBox="1"/>
            <p:nvPr/>
          </p:nvSpPr>
          <p:spPr>
            <a:xfrm>
              <a:off x="3049386" y="1058667"/>
              <a:ext cx="6839012" cy="1218634"/>
            </a:xfrm>
            <a:prstGeom prst="rect">
              <a:avLst/>
            </a:prstGeom>
            <a:noFill/>
          </p:spPr>
          <p:txBody>
            <a:bodyPr wrap="square">
              <a:spAutoFit/>
            </a:bodyPr>
            <a:lstStyle/>
            <a:p>
              <a:pPr algn="ctr"/>
              <a:r>
                <a:rPr lang="vi-VN" sz="3400" b="1" dirty="0">
                  <a:solidFill>
                    <a:srgbClr val="127366"/>
                  </a:solidFill>
                  <a:latin typeface="Cambria" panose="02040503050406030204" pitchFamily="18" charset="0"/>
                </a:rPr>
                <a:t>Ngày lễ nào trong năm được các bạn nhỏ mong chờ? Việc làm nào trong ngày đó khiến các bạn thấy thú vị?</a:t>
              </a:r>
              <a:endParaRPr lang="en-US" sz="34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26F3470F-C258-D39C-38A8-4FDB2961BD2D}"/>
              </a:ext>
            </a:extLst>
          </p:cNvPr>
          <p:cNvPicPr>
            <a:picLocks noChangeAspect="1"/>
          </p:cNvPicPr>
          <p:nvPr/>
        </p:nvPicPr>
        <p:blipFill>
          <a:blip r:embed="rId9"/>
          <a:stretch>
            <a:fillRect/>
          </a:stretch>
        </p:blipFill>
        <p:spPr>
          <a:xfrm>
            <a:off x="339190" y="369424"/>
            <a:ext cx="2847079" cy="1536325"/>
          </a:xfrm>
          <a:prstGeom prst="rect">
            <a:avLst/>
          </a:prstGeom>
        </p:spPr>
      </p:pic>
      <p:sp>
        <p:nvSpPr>
          <p:cNvPr id="18" name="TextBox 17">
            <a:extLst>
              <a:ext uri="{FF2B5EF4-FFF2-40B4-BE49-F238E27FC236}">
                <a16:creationId xmlns:a16="http://schemas.microsoft.com/office/drawing/2014/main" id="{E133C71E-A3D2-0A37-3257-C4686491507A}"/>
              </a:ext>
            </a:extLst>
          </p:cNvPr>
          <p:cNvSpPr txBox="1"/>
          <p:nvPr/>
        </p:nvSpPr>
        <p:spPr>
          <a:xfrm>
            <a:off x="567748" y="2859592"/>
            <a:ext cx="8177834" cy="3539430"/>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Ngày lễ được các bạn nhỏ mong chờ là ngày lễ mừng xuân vào tháng năm. Các bạn thường bí mật làm những giỏ hoa rực rỡ, đặt lên bậc thềm nhà người quen hoặc bạn bè, gõ cửa rồi ba chân bốn cẳng chạy trốn thật nhanh, hồi hộp theo dõi chủ nhà có cảm xúc như thế nào trước món quà đó.</a:t>
            </a:r>
            <a:endParaRPr lang="en-US" sz="3200" b="1" dirty="0">
              <a:solidFill>
                <a:srgbClr val="002060"/>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a16="http://schemas.microsoft.com/office/drawing/2014/main" id="{78447244-CE8F-4247-C154-43D58A40AD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294"/>
              <a:ext cx="18785" cy="9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607E20F5-C18A-2C50-7990-DA7477CE6062}"/>
              </a:ext>
            </a:extLst>
          </p:cNvPr>
          <p:cNvGrpSpPr/>
          <p:nvPr/>
        </p:nvGrpSpPr>
        <p:grpSpPr>
          <a:xfrm>
            <a:off x="1813629" y="275919"/>
            <a:ext cx="10163673" cy="1400727"/>
            <a:chOff x="2505740" y="902708"/>
            <a:chExt cx="8106937" cy="1737352"/>
          </a:xfrm>
        </p:grpSpPr>
        <p:grpSp>
          <p:nvGrpSpPr>
            <p:cNvPr id="7" name="组合 31">
              <a:extLst>
                <a:ext uri="{FF2B5EF4-FFF2-40B4-BE49-F238E27FC236}">
                  <a16:creationId xmlns:a16="http://schemas.microsoft.com/office/drawing/2014/main"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83BCA3E6-F4D6-C9F9-D170-B8E0AB9CD338}"/>
                </a:ext>
              </a:extLst>
            </p:cNvPr>
            <p:cNvSpPr txBox="1"/>
            <p:nvPr/>
          </p:nvSpPr>
          <p:spPr>
            <a:xfrm>
              <a:off x="2663750" y="1070856"/>
              <a:ext cx="7638410" cy="1450619"/>
            </a:xfrm>
            <a:prstGeom prst="rect">
              <a:avLst/>
            </a:prstGeom>
            <a:noFill/>
          </p:spPr>
          <p:txBody>
            <a:bodyPr wrap="square">
              <a:spAutoFit/>
            </a:bodyPr>
            <a:lstStyle/>
            <a:p>
              <a:pPr algn="ctr"/>
              <a:r>
                <a:rPr lang="vi-VN" sz="3500" b="1" dirty="0">
                  <a:solidFill>
                    <a:srgbClr val="127366"/>
                  </a:solidFill>
                  <a:latin typeface="Cambria" panose="02040503050406030204" pitchFamily="18" charset="0"/>
                </a:rPr>
                <a:t>Bạn thân  của Xu-di là ai? Vì sao Xu-di lại giận người bạn thân của mình?</a:t>
              </a:r>
              <a:endParaRPr lang="en-US" sz="3500" b="1" dirty="0">
                <a:solidFill>
                  <a:srgbClr val="127366"/>
                </a:solidFill>
                <a:latin typeface="Cambria" panose="02040503050406030204" pitchFamily="18" charset="0"/>
              </a:endParaRPr>
            </a:p>
          </p:txBody>
        </p:sp>
      </p:grpSp>
      <p:pic>
        <p:nvPicPr>
          <p:cNvPr id="14" name="Picture 13">
            <a:extLst>
              <a:ext uri="{FF2B5EF4-FFF2-40B4-BE49-F238E27FC236}">
                <a16:creationId xmlns:a16="http://schemas.microsoft.com/office/drawing/2014/main" id="{DF7D3A7D-77C0-6485-53A9-9A32678649A3}"/>
              </a:ext>
            </a:extLst>
          </p:cNvPr>
          <p:cNvPicPr>
            <a:picLocks noChangeAspect="1"/>
          </p:cNvPicPr>
          <p:nvPr/>
        </p:nvPicPr>
        <p:blipFill>
          <a:blip r:embed="rId9"/>
          <a:stretch>
            <a:fillRect/>
          </a:stretch>
        </p:blipFill>
        <p:spPr>
          <a:xfrm>
            <a:off x="-74363" y="416319"/>
            <a:ext cx="2396499" cy="1245191"/>
          </a:xfrm>
          <a:prstGeom prst="rect">
            <a:avLst/>
          </a:prstGeom>
        </p:spPr>
      </p:pic>
      <p:sp>
        <p:nvSpPr>
          <p:cNvPr id="15" name="TextBox 14">
            <a:extLst>
              <a:ext uri="{FF2B5EF4-FFF2-40B4-BE49-F238E27FC236}">
                <a16:creationId xmlns:a16="http://schemas.microsoft.com/office/drawing/2014/main"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Bạn thân của Xu-di là Pam. Xu-di giận người bạn thân của mình vì có một gia đình mới dọn đến thị trấn của hai người và Pam đã kết thân với con gái của gia đình đó, thời gian Pam dành cho Xu-di không còn nhiều như trước, Xu-di cảm thấy như bị bỏ rơi.</a:t>
            </a:r>
            <a:endParaRPr lang="en-US" sz="3600" b="1" dirty="0">
              <a:solidFill>
                <a:srgbClr val="002060"/>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a16="http://schemas.microsoft.com/office/drawing/2014/main" id="{77233A5B-D334-F7FC-D9D9-964287F528F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206"/>
              <a:ext cx="18785" cy="10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8CB9131E-6099-669F-DF08-F82A05949193}"/>
              </a:ext>
            </a:extLst>
          </p:cNvPr>
          <p:cNvGrpSpPr/>
          <p:nvPr/>
        </p:nvGrpSpPr>
        <p:grpSpPr>
          <a:xfrm>
            <a:off x="3023557" y="130629"/>
            <a:ext cx="8580614" cy="2553012"/>
            <a:chOff x="2505740" y="798719"/>
            <a:chExt cx="7878725" cy="1586115"/>
          </a:xfrm>
        </p:grpSpPr>
        <p:grpSp>
          <p:nvGrpSpPr>
            <p:cNvPr id="6" name="组合 31">
              <a:extLst>
                <a:ext uri="{FF2B5EF4-FFF2-40B4-BE49-F238E27FC236}">
                  <a16:creationId xmlns:a16="http://schemas.microsoft.com/office/drawing/2014/main"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9FD5873C-85D1-9731-C080-2008B079C161}"/>
                </a:ext>
              </a:extLst>
            </p:cNvPr>
            <p:cNvSpPr txBox="1"/>
            <p:nvPr/>
          </p:nvSpPr>
          <p:spPr>
            <a:xfrm>
              <a:off x="2818047" y="1022145"/>
              <a:ext cx="7334398" cy="10899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Việc Xu-di vẫn quyết định tặng bạn giỏ hoa với nhiều bông màu vàng mà bạn yêu thích thể hiện điều gì?.</a:t>
              </a:r>
              <a:endParaRPr lang="en-US" sz="36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497F79AC-EC19-C530-04F0-69B33BD4FBB7}"/>
              </a:ext>
            </a:extLst>
          </p:cNvPr>
          <p:cNvPicPr>
            <a:picLocks noChangeAspect="1"/>
          </p:cNvPicPr>
          <p:nvPr/>
        </p:nvPicPr>
        <p:blipFill>
          <a:blip r:embed="rId9"/>
          <a:stretch>
            <a:fillRect/>
          </a:stretch>
        </p:blipFill>
        <p:spPr>
          <a:xfrm>
            <a:off x="300159" y="386751"/>
            <a:ext cx="2975106" cy="1536325"/>
          </a:xfrm>
          <a:prstGeom prst="rect">
            <a:avLst/>
          </a:prstGeom>
        </p:spPr>
      </p:pic>
      <p:sp>
        <p:nvSpPr>
          <p:cNvPr id="18" name="TextBox 17">
            <a:extLst>
              <a:ext uri="{FF2B5EF4-FFF2-40B4-BE49-F238E27FC236}">
                <a16:creationId xmlns:a16="http://schemas.microsoft.com/office/drawing/2014/main" id="{A314C426-C253-55D5-A9A2-88E9406C2AB8}"/>
              </a:ext>
            </a:extLst>
          </p:cNvPr>
          <p:cNvSpPr txBox="1"/>
          <p:nvPr/>
        </p:nvSpPr>
        <p:spPr>
          <a:xfrm>
            <a:off x="945760" y="2827378"/>
            <a:ext cx="6940061" cy="2308324"/>
          </a:xfrm>
          <a:prstGeom prst="rect">
            <a:avLst/>
          </a:prstGeom>
          <a:noFill/>
        </p:spPr>
        <p:txBody>
          <a:bodyPr wrap="square">
            <a:spAutoFit/>
          </a:bodyPr>
          <a:lstStyle/>
          <a:p>
            <a:pPr algn="ctr"/>
            <a:r>
              <a:rPr lang="en-US" sz="4800" b="1" dirty="0" err="1">
                <a:solidFill>
                  <a:srgbClr val="002060"/>
                </a:solidFill>
                <a:latin typeface="Cambria" panose="02040503050406030204" pitchFamily="18" charset="0"/>
              </a:rPr>
              <a:t>Việc</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đó</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cho</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thấy</a:t>
            </a:r>
            <a:r>
              <a:rPr lang="en-US" sz="4800" b="1" dirty="0">
                <a:solidFill>
                  <a:srgbClr val="002060"/>
                </a:solidFill>
                <a:latin typeface="Cambria" panose="02040503050406030204" pitchFamily="18" charset="0"/>
              </a:rPr>
              <a:t> Xu-di </a:t>
            </a:r>
            <a:r>
              <a:rPr lang="en-US" sz="4800" b="1" dirty="0" err="1">
                <a:solidFill>
                  <a:srgbClr val="002060"/>
                </a:solidFill>
                <a:latin typeface="Cambria" panose="02040503050406030204" pitchFamily="18" charset="0"/>
              </a:rPr>
              <a:t>rất</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yêu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quý</a:t>
            </a:r>
            <a:r>
              <a:rPr lang="en-US" sz="4800" b="1" dirty="0">
                <a:solidFill>
                  <a:srgbClr val="002060"/>
                </a:solidFill>
                <a:latin typeface="Cambria" panose="02040503050406030204" pitchFamily="18" charset="0"/>
              </a:rPr>
              <a:t> Pam </a:t>
            </a:r>
            <a:r>
              <a:rPr lang="en-US" sz="4800" b="1" dirty="0" err="1">
                <a:solidFill>
                  <a:srgbClr val="002060"/>
                </a:solidFill>
                <a:latin typeface="Cambria" panose="02040503050406030204" pitchFamily="18" charset="0"/>
              </a:rPr>
              <a:t>và</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hiểu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sở</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thích</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của</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bạn</a:t>
            </a:r>
            <a:r>
              <a:rPr lang="en-US" sz="4800" b="1" dirty="0">
                <a:solidFill>
                  <a:srgbClr val="002060"/>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a16="http://schemas.microsoft.com/office/drawing/2014/main" id="{3E0701CB-1346-4154-0E39-A3A029749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8478" y="2189274"/>
            <a:ext cx="3889584" cy="4434971"/>
          </a:xfrm>
          <a:prstGeom prst="rect">
            <a:avLst/>
          </a:prstGeom>
        </p:spPr>
      </p:pic>
    </p:spTree>
    <p:extLst>
      <p:ext uri="{BB962C8B-B14F-4D97-AF65-F5344CB8AC3E}">
        <p14:creationId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99060" y="635"/>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188"/>
              <a:ext cx="18785" cy="10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AC34DC6D-2899-AA3A-8B75-3206FADE655E}"/>
              </a:ext>
            </a:extLst>
          </p:cNvPr>
          <p:cNvGrpSpPr/>
          <p:nvPr/>
        </p:nvGrpSpPr>
        <p:grpSpPr>
          <a:xfrm>
            <a:off x="3071445" y="119743"/>
            <a:ext cx="8815163" cy="2809760"/>
            <a:chOff x="3333649" y="1032016"/>
            <a:chExt cx="8106937" cy="1656764"/>
          </a:xfrm>
        </p:grpSpPr>
        <p:grpSp>
          <p:nvGrpSpPr>
            <p:cNvPr id="7" name="组合 31">
              <a:extLst>
                <a:ext uri="{FF2B5EF4-FFF2-40B4-BE49-F238E27FC236}">
                  <a16:creationId xmlns:a16="http://schemas.microsoft.com/office/drawing/2014/main"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05E49EFD-B75E-7512-437B-594547364FF4}"/>
                </a:ext>
              </a:extLst>
            </p:cNvPr>
            <p:cNvSpPr txBox="1"/>
            <p:nvPr/>
          </p:nvSpPr>
          <p:spPr>
            <a:xfrm>
              <a:off x="3646573" y="1188326"/>
              <a:ext cx="7563291" cy="1424787"/>
            </a:xfrm>
            <a:prstGeom prst="rect">
              <a:avLst/>
            </a:prstGeom>
            <a:noFill/>
          </p:spPr>
          <p:txBody>
            <a:bodyPr wrap="square">
              <a:spAutoFit/>
            </a:bodyPr>
            <a:lstStyle/>
            <a:p>
              <a:pPr marL="0" marR="0" algn="ctr">
                <a:spcBef>
                  <a:spcPts val="0"/>
                </a:spcBef>
                <a:spcAft>
                  <a:spcPts val="0"/>
                </a:spcAft>
              </a:pPr>
              <a:r>
                <a:rPr lang="en-US" sz="3500" b="1" dirty="0" err="1">
                  <a:solidFill>
                    <a:srgbClr val="00B050"/>
                  </a:solidFill>
                  <a:effectLst/>
                  <a:latin typeface="Cambria" panose="02040503050406030204" pitchFamily="18" charset="0"/>
                  <a:ea typeface="Cambria" panose="02040503050406030204" pitchFamily="18" charset="0"/>
                </a:rPr>
                <a:t>Người</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bạn</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của</a:t>
              </a:r>
              <a:r>
                <a:rPr lang="en-US" sz="3500" b="1" dirty="0">
                  <a:solidFill>
                    <a:srgbClr val="00B050"/>
                  </a:solidFill>
                  <a:effectLst/>
                  <a:latin typeface="Cambria" panose="02040503050406030204" pitchFamily="18" charset="0"/>
                  <a:ea typeface="Cambria" panose="02040503050406030204" pitchFamily="18" charset="0"/>
                </a:rPr>
                <a:t> Xu-di </a:t>
              </a:r>
              <a:r>
                <a:rPr lang="en-US" sz="3500" b="1" dirty="0" err="1">
                  <a:solidFill>
                    <a:srgbClr val="00B050"/>
                  </a:solidFill>
                  <a:effectLst/>
                  <a:latin typeface="Cambria" panose="02040503050406030204" pitchFamily="18" charset="0"/>
                  <a:ea typeface="Cambria" panose="02040503050406030204" pitchFamily="18" charset="0"/>
                </a:rPr>
                <a:t>đón</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nhận</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giỏ</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hoa</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như</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thế</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nào</a:t>
              </a:r>
              <a:r>
                <a:rPr lang="en-US" sz="3500" b="1" dirty="0">
                  <a:solidFill>
                    <a:srgbClr val="00B050"/>
                  </a:solidFill>
                  <a:effectLst/>
                  <a:latin typeface="Cambria" panose="02040503050406030204" pitchFamily="18" charset="0"/>
                  <a:ea typeface="Cambria" panose="02040503050406030204" pitchFamily="18" charset="0"/>
                </a:rPr>
                <a:t>? Theo </a:t>
              </a:r>
              <a:r>
                <a:rPr lang="en-US" sz="3500" b="1" dirty="0" err="1">
                  <a:solidFill>
                    <a:srgbClr val="00B050"/>
                  </a:solidFill>
                  <a:effectLst/>
                  <a:latin typeface="Cambria" panose="02040503050406030204" pitchFamily="18" charset="0"/>
                  <a:ea typeface="Cambria" panose="02040503050406030204" pitchFamily="18" charset="0"/>
                </a:rPr>
                <a:t>em</a:t>
              </a:r>
              <a:r>
                <a:rPr lang="en-US" sz="3500" b="1" dirty="0">
                  <a:solidFill>
                    <a:srgbClr val="00B050"/>
                  </a:solidFill>
                  <a:effectLst/>
                  <a:latin typeface="Cambria" panose="02040503050406030204" pitchFamily="18" charset="0"/>
                  <a:ea typeface="Cambria" panose="02040503050406030204" pitchFamily="18" charset="0"/>
                </a:rPr>
                <a:t>, Xu-di </a:t>
              </a:r>
              <a:r>
                <a:rPr lang="en-US" sz="3500" b="1" dirty="0" err="1">
                  <a:solidFill>
                    <a:srgbClr val="00B050"/>
                  </a:solidFill>
                  <a:effectLst/>
                  <a:latin typeface="Cambria" panose="02040503050406030204" pitchFamily="18" charset="0"/>
                  <a:ea typeface="Cambria" panose="02040503050406030204" pitchFamily="18" charset="0"/>
                </a:rPr>
                <a:t>có</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cảm</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nghĩ</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gì</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trước</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cử</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chỉ</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lời</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nói</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của</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bạn</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lúc</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nhận</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giỏ</a:t>
              </a:r>
              <a:r>
                <a:rPr lang="en-US" sz="3500" b="1" dirty="0">
                  <a:solidFill>
                    <a:srgbClr val="00B050"/>
                  </a:solidFill>
                  <a:effectLst/>
                  <a:latin typeface="Cambria" panose="02040503050406030204" pitchFamily="18" charset="0"/>
                  <a:ea typeface="Cambria" panose="02040503050406030204" pitchFamily="18" charset="0"/>
                </a:rPr>
                <a:t> </a:t>
              </a:r>
              <a:r>
                <a:rPr lang="en-US" sz="3500" b="1" dirty="0" err="1">
                  <a:solidFill>
                    <a:srgbClr val="00B050"/>
                  </a:solidFill>
                  <a:effectLst/>
                  <a:latin typeface="Cambria" panose="02040503050406030204" pitchFamily="18" charset="0"/>
                  <a:ea typeface="Cambria" panose="02040503050406030204" pitchFamily="18" charset="0"/>
                </a:rPr>
                <a:t>hoa</a:t>
              </a:r>
              <a:r>
                <a:rPr lang="en-US" sz="3500" b="1" dirty="0">
                  <a:solidFill>
                    <a:srgbClr val="00B050"/>
                  </a:solidFill>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a16="http://schemas.microsoft.com/office/drawing/2014/main"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sp>
        <p:nvSpPr>
          <p:cNvPr id="20" name="TextBox 19">
            <a:extLst>
              <a:ext uri="{FF2B5EF4-FFF2-40B4-BE49-F238E27FC236}">
                <a16:creationId xmlns:a16="http://schemas.microsoft.com/office/drawing/2014/main" id="{98F07B84-B461-BD8E-399C-6CA72FE1806F}"/>
              </a:ext>
            </a:extLst>
          </p:cNvPr>
          <p:cNvSpPr txBox="1"/>
          <p:nvPr/>
        </p:nvSpPr>
        <p:spPr>
          <a:xfrm>
            <a:off x="535428" y="3047977"/>
            <a:ext cx="8177834"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Pam nâng giỏ hoa lên, dịu dàng áp mặt vào những bông hoa và nói to như để Xu-di nghe được: “Cảm ơn Xu-di, hi vọng cậu không còn giận mình!”. Chắc hẳn là Xu-di rất cảm động trước cử chỉ, lời nói của Pam lúc nhận hoa.</a:t>
            </a:r>
            <a:endParaRPr lang="en-US" sz="3600" b="1" dirty="0">
              <a:solidFill>
                <a:srgbClr val="002060"/>
              </a:solidFill>
              <a:latin typeface="Cambria" panose="02040503050406030204" pitchFamily="18" charset="0"/>
            </a:endParaRPr>
          </a:p>
        </p:txBody>
      </p:sp>
      <p:pic>
        <p:nvPicPr>
          <p:cNvPr id="21" name="Picture 20" descr="A cartoon of a child holding a pointer&#10;&#10;Description automatically generated">
            <a:extLst>
              <a:ext uri="{FF2B5EF4-FFF2-40B4-BE49-F238E27FC236}">
                <a16:creationId xmlns:a16="http://schemas.microsoft.com/office/drawing/2014/main" id="{C4855AF6-E067-D092-58E1-17BD067049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248"/>
              <a:ext cx="18785" cy="10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3000935" y="257909"/>
            <a:ext cx="7539246" cy="1993678"/>
            <a:chOff x="2311446" y="515697"/>
            <a:chExt cx="7878725" cy="1916171"/>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352001"/>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Đoạn kết của câu chuyện </a:t>
              </a:r>
              <a:endParaRPr lang="en-US" sz="4000" b="1" i="0" dirty="0">
                <a:solidFill>
                  <a:srgbClr val="127366"/>
                </a:solidFill>
                <a:effectLst/>
                <a:latin typeface="Cambria" panose="02040503050406030204" pitchFamily="18" charset="0"/>
              </a:endParaRPr>
            </a:p>
            <a:p>
              <a:pPr algn="ctr"/>
              <a:r>
                <a:rPr lang="vi-VN" sz="4000" b="1" i="0" dirty="0">
                  <a:solidFill>
                    <a:srgbClr val="127366"/>
                  </a:solidFill>
                  <a:effectLst/>
                  <a:latin typeface="Cambria" panose="02040503050406030204" pitchFamily="18" charset="0"/>
                </a:rPr>
                <a:t>muốn nói điều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a16="http://schemas.microsoft.com/office/drawing/2014/main" id="{96B7F62E-FBE3-B4C3-E4E3-28DF49BE0153}"/>
              </a:ext>
            </a:extLst>
          </p:cNvPr>
          <p:cNvPicPr>
            <a:picLocks noChangeAspect="1"/>
          </p:cNvPicPr>
          <p:nvPr/>
        </p:nvPicPr>
        <p:blipFill>
          <a:blip r:embed="rId9"/>
          <a:stretch>
            <a:fillRect/>
          </a:stretch>
        </p:blipFill>
        <p:spPr>
          <a:xfrm>
            <a:off x="192513" y="487511"/>
            <a:ext cx="2999492" cy="1536325"/>
          </a:xfrm>
          <a:prstGeom prst="rect">
            <a:avLst/>
          </a:prstGeom>
        </p:spPr>
      </p:pic>
      <p:sp>
        <p:nvSpPr>
          <p:cNvPr id="17" name="TextBox 16">
            <a:extLst>
              <a:ext uri="{FF2B5EF4-FFF2-40B4-BE49-F238E27FC236}">
                <a16:creationId xmlns:a16="http://schemas.microsoft.com/office/drawing/2014/main" id="{145B494F-8E62-7178-E58A-C7BC27957A58}"/>
              </a:ext>
            </a:extLst>
          </p:cNvPr>
          <p:cNvSpPr txBox="1"/>
          <p:nvPr/>
        </p:nvSpPr>
        <p:spPr>
          <a:xfrm>
            <a:off x="447152" y="2851613"/>
            <a:ext cx="8892791"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Đã là bạn bè đích thực luôn có sự gắn bó thân thiết, chân thành, luôn ở bên nhau, quan tâm đến nhau dù không ở cạnh nhau thuyền xuyên nhưng tấm lòng luôn hướng về nhau, luôn trân trọng và có vị trí nhất định trong lòng mỗi người.</a:t>
            </a:r>
            <a:endParaRPr lang="en-US" sz="36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98243" y="2641190"/>
            <a:ext cx="3383805" cy="3858273"/>
          </a:xfrm>
          <a:prstGeom prst="rect">
            <a:avLst/>
          </a:prstGeom>
        </p:spPr>
      </p:pic>
    </p:spTree>
    <p:extLst>
      <p:ext uri="{BB962C8B-B14F-4D97-AF65-F5344CB8AC3E}">
        <p14:creationId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248"/>
              <a:ext cx="18785" cy="1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a16="http://schemas.microsoft.com/office/drawing/2014/main" id="{9B879E5D-92B1-410A-5971-6A5D9DD7A6EA}"/>
              </a:ext>
            </a:extLst>
          </p:cNvPr>
          <p:cNvSpPr/>
          <p:nvPr/>
        </p:nvSpPr>
        <p:spPr bwMode="auto">
          <a:xfrm rot="5400000">
            <a:off x="2865605" y="-1421259"/>
            <a:ext cx="4646186" cy="999504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a16="http://schemas.microsoft.com/office/drawing/2014/main"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a16="http://schemas.microsoft.com/office/drawing/2014/main" id="{C7799149-BCFC-E69A-0308-0DF9A2D1E0E2}"/>
              </a:ext>
            </a:extLst>
          </p:cNvPr>
          <p:cNvSpPr txBox="1"/>
          <p:nvPr/>
        </p:nvSpPr>
        <p:spPr>
          <a:xfrm>
            <a:off x="1235428" y="1943768"/>
            <a:ext cx="7524488" cy="3323987"/>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3500" b="1" dirty="0">
                <a:latin typeface="Cambria" panose="02040503050406030204" pitchFamily="18" charset="0"/>
                <a:ea typeface="Cambria" panose="02040503050406030204" pitchFamily="18" charset="0"/>
              </a:rPr>
              <a:t>Một tình bạn đẹp là một tình bạn dựa trên sự chân thành, thấu hiểu, và sẻ chia. Những người bạn tốt sẽ luôn ở bên cạnh ta, giúp đỡ ta trong lúc khó khăn, và chia sẻ niềm vui với ta trong những lúc vui vẻ.</a:t>
            </a:r>
          </a:p>
        </p:txBody>
      </p:sp>
      <p:sp>
        <p:nvSpPr>
          <p:cNvPr id="11" name="Freeform 2">
            <a:extLst>
              <a:ext uri="{FF2B5EF4-FFF2-40B4-BE49-F238E27FC236}">
                <a16:creationId xmlns:a16="http://schemas.microsoft.com/office/drawing/2014/main"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ọc đúng ngữ điệu: </a:t>
              </a:r>
              <a:r>
                <a:rPr kumimoji="0" lang="vi-VN"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 giọng ở những từ ngữ nêu giá trị của hạt gạo và những khó khăn, vất vả mà người nông dân phải trải qua trong quá trìmh sản xuất lúa gạo.</a:t>
              </a:r>
              <a:endParaRPr kumimoji="0" lang="en-US" sz="4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a16="http://schemas.microsoft.com/office/drawing/2014/main"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Minh Hương)</a:t>
            </a:r>
          </a:p>
        </p:txBody>
      </p:sp>
      <p:pic>
        <p:nvPicPr>
          <p:cNvPr id="7" name="Picture 6">
            <a:extLst>
              <a:ext uri="{FF2B5EF4-FFF2-40B4-BE49-F238E27FC236}">
                <a16:creationId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951701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9" name="Picture 8">
            <a:extLst>
              <a:ext uri="{FF2B5EF4-FFF2-40B4-BE49-F238E27FC236}">
                <a16:creationId xmlns:a16="http://schemas.microsoft.com/office/drawing/2014/main" id="{5FB75963-AD50-2855-4221-CE2D85A8DF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233" y="522514"/>
            <a:ext cx="14851862" cy="3582125"/>
          </a:xfrm>
          <a:prstGeom prst="rect">
            <a:avLst/>
          </a:prstGeom>
        </p:spPr>
      </p:pic>
    </p:spTree>
    <p:extLst>
      <p:ext uri="{BB962C8B-B14F-4D97-AF65-F5344CB8AC3E}">
        <p14:creationId xmlns:p14="http://schemas.microsoft.com/office/powerpoint/2010/main" val="10196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497221" y="358537"/>
            <a:ext cx="8980050" cy="3038713"/>
            <a:chOff x="2311446" y="515697"/>
            <a:chExt cx="7878725" cy="1916171"/>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832737" y="890154"/>
              <a:ext cx="6780364" cy="1015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Qua bài học ngày hôm nay và bài hát em vừa nghe, em hãy nêu cảm nghĩ của mình về tình bạn?</a:t>
              </a:r>
              <a:endParaRPr kumimoji="0" lang="en-US"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44E7C-363B-6371-A362-CB6FE5B4B04B}"/>
            </a:ext>
          </a:extLst>
        </p:cNvPr>
        <p:cNvGrpSpPr/>
        <p:nvPr/>
      </p:nvGrpSpPr>
      <p:grpSpPr>
        <a:xfrm>
          <a:off x="0" y="0"/>
          <a:ext cx="0" cy="0"/>
          <a:chOff x="0" y="0"/>
          <a:chExt cx="0" cy="0"/>
        </a:xfrm>
      </p:grpSpPr>
      <p:sp>
        <p:nvSpPr>
          <p:cNvPr id="12" name="Freeform 6">
            <a:extLst>
              <a:ext uri="{FF2B5EF4-FFF2-40B4-BE49-F238E27FC236}">
                <a16:creationId xmlns:a16="http://schemas.microsoft.com/office/drawing/2014/main" id="{D1756F47-B51E-8F7A-DD71-282BBED6237A}"/>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任意多边形: 形状 59">
            <a:extLst>
              <a:ext uri="{FF2B5EF4-FFF2-40B4-BE49-F238E27FC236}">
                <a16:creationId xmlns:a16="http://schemas.microsoft.com/office/drawing/2014/main" id="{AB5232D8-54B5-F281-6053-152C19F5B53A}"/>
              </a:ext>
            </a:extLst>
          </p:cNvPr>
          <p:cNvSpPr/>
          <p:nvPr/>
        </p:nvSpPr>
        <p:spPr>
          <a:xfrm>
            <a:off x="2061022" y="456607"/>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ysClr val="window" lastClr="FFFFFF"/>
          </a:solidFill>
          <a:ln w="25400" cap="flat" cmpd="sng" algn="ctr">
            <a:noFill/>
            <a:prstDash val="solid"/>
          </a:ln>
          <a:effectLst>
            <a:glow rad="101600">
              <a:sysClr val="window" lastClr="FFFFFF">
                <a:alpha val="60000"/>
              </a:sysClr>
            </a:glo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4400" b="0" i="0" u="none" strike="noStrike" kern="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4" name="Picture 3">
            <a:extLst>
              <a:ext uri="{FF2B5EF4-FFF2-40B4-BE49-F238E27FC236}">
                <a16:creationId xmlns:a16="http://schemas.microsoft.com/office/drawing/2014/main" id="{83266891-DCF9-7E69-C73F-45A2A03918E0}"/>
              </a:ext>
            </a:extLst>
          </p:cNvPr>
          <p:cNvPicPr>
            <a:picLocks noChangeAspect="1"/>
          </p:cNvPicPr>
          <p:nvPr/>
        </p:nvPicPr>
        <p:blipFill>
          <a:blip r:embed="rId3"/>
          <a:stretch>
            <a:fillRect/>
          </a:stretch>
        </p:blipFill>
        <p:spPr>
          <a:xfrm>
            <a:off x="2477975" y="546162"/>
            <a:ext cx="7078069" cy="3694496"/>
          </a:xfrm>
          <a:prstGeom prst="rect">
            <a:avLst/>
          </a:prstGeom>
        </p:spPr>
      </p:pic>
      <p:pic>
        <p:nvPicPr>
          <p:cNvPr id="11" name="Picture 10" descr="A cartoon of a child using a computer&#10;&#10;Description automatically generated with low confidence">
            <a:extLst>
              <a:ext uri="{FF2B5EF4-FFF2-40B4-BE49-F238E27FC236}">
                <a16:creationId xmlns:a16="http://schemas.microsoft.com/office/drawing/2014/main" id="{900412F6-02A3-F571-94D6-23E6B5D49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9867" y="2703722"/>
            <a:ext cx="2389088" cy="3252982"/>
          </a:xfrm>
          <a:prstGeom prst="rect">
            <a:avLst/>
          </a:prstGeom>
        </p:spPr>
      </p:pic>
      <p:pic>
        <p:nvPicPr>
          <p:cNvPr id="14" name="图片 4" descr="组 9">
            <a:extLst>
              <a:ext uri="{FF2B5EF4-FFF2-40B4-BE49-F238E27FC236}">
                <a16:creationId xmlns:a16="http://schemas.microsoft.com/office/drawing/2014/main" id="{3EA438BC-A49A-F73B-0466-3558621F7744}"/>
              </a:ext>
            </a:extLst>
          </p:cNvPr>
          <p:cNvPicPr>
            <a:picLocks noChangeAspect="1"/>
          </p:cNvPicPr>
          <p:nvPr/>
        </p:nvPicPr>
        <p:blipFill>
          <a:blip r:embed="rId5"/>
          <a:srcRect t="53912"/>
          <a:stretch>
            <a:fillRect/>
          </a:stretch>
        </p:blipFill>
        <p:spPr>
          <a:xfrm>
            <a:off x="-1" y="1586865"/>
            <a:ext cx="4370070" cy="5271135"/>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558F651E-3E40-BB1A-4B24-907C0AFBEC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493177" y="3082834"/>
            <a:ext cx="2357254" cy="3144249"/>
          </a:xfrm>
          <a:prstGeom prst="rect">
            <a:avLst/>
          </a:prstGeom>
        </p:spPr>
      </p:pic>
    </p:spTree>
    <p:extLst>
      <p:ext uri="{BB962C8B-B14F-4D97-AF65-F5344CB8AC3E}">
        <p14:creationId xmlns:p14="http://schemas.microsoft.com/office/powerpoint/2010/main" val="32744769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r>
              <a:rPr lang="vi-VN" sz="2000" b="0" i="0" dirty="0">
                <a:solidFill>
                  <a:srgbClr val="000000"/>
                </a:solidFill>
                <a:effectLst/>
                <a:latin typeface="Cambria" panose="02040503050406030204" pitchFamily="18" charset="0"/>
                <a:ea typeface="Cambria" panose="02040503050406030204" pitchFamily="18" charset="0"/>
              </a:rPr>
              <a:t>Lần ấy tôi học được rằng là bạn bè đích thực, ta sẽ đặt bạn trong tim nhưng không buộc họ luôn ở bên mình.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Minh Hương)</a:t>
            </a:r>
          </a:p>
        </p:txBody>
      </p:sp>
      <p:pic>
        <p:nvPicPr>
          <p:cNvPr id="7" name="Picture 6">
            <a:extLst>
              <a:ext uri="{FF2B5EF4-FFF2-40B4-BE49-F238E27FC236}">
                <a16:creationId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a16="http://schemas.microsoft.com/office/drawing/2014/main"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a16="http://schemas.microsoft.com/office/drawing/2014/main"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a16="http://schemas.microsoft.com/office/drawing/2014/main" id="{C9E70403-DB67-278E-FCB7-B5E67F35144C}"/>
              </a:ext>
            </a:extLst>
          </p:cNvPr>
          <p:cNvPicPr>
            <a:picLocks noChangeAspect="1"/>
          </p:cNvPicPr>
          <p:nvPr/>
        </p:nvPicPr>
        <p:blipFill>
          <a:blip r:embed="rId12"/>
          <a:stretch>
            <a:fillRect/>
          </a:stretch>
        </p:blipFill>
        <p:spPr>
          <a:xfrm>
            <a:off x="1067576" y="2679149"/>
            <a:ext cx="1461807" cy="1416966"/>
          </a:xfrm>
          <a:prstGeom prst="rect">
            <a:avLst/>
          </a:prstGeom>
        </p:spPr>
      </p:pic>
      <p:pic>
        <p:nvPicPr>
          <p:cNvPr id="12" name="Picture 11">
            <a:extLst>
              <a:ext uri="{FF2B5EF4-FFF2-40B4-BE49-F238E27FC236}">
                <a16:creationId xmlns:a16="http://schemas.microsoft.com/office/drawing/2014/main" id="{C9046F9C-853A-F675-8A26-FBA1ABDACDCD}"/>
              </a:ext>
            </a:extLst>
          </p:cNvPr>
          <p:cNvPicPr>
            <a:picLocks noChangeAspect="1"/>
          </p:cNvPicPr>
          <p:nvPr/>
        </p:nvPicPr>
        <p:blipFill>
          <a:blip r:embed="rId13"/>
          <a:stretch>
            <a:fillRect/>
          </a:stretch>
        </p:blipFill>
        <p:spPr>
          <a:xfrm>
            <a:off x="932687" y="3762588"/>
            <a:ext cx="1461525" cy="1416966"/>
          </a:xfrm>
          <a:prstGeom prst="rect">
            <a:avLst/>
          </a:prstGeom>
        </p:spPr>
      </p:pic>
      <p:grpSp>
        <p:nvGrpSpPr>
          <p:cNvPr id="14" name="组合 44">
            <a:extLst>
              <a:ext uri="{FF2B5EF4-FFF2-40B4-BE49-F238E27FC236}">
                <a16:creationId xmlns:a16="http://schemas.microsoft.com/office/drawing/2014/main" id="{69F5A289-2746-89F1-FF07-B3EA8ED7F43D}"/>
              </a:ext>
            </a:extLst>
          </p:cNvPr>
          <p:cNvGrpSpPr/>
          <p:nvPr/>
        </p:nvGrpSpPr>
        <p:grpSpPr>
          <a:xfrm>
            <a:off x="2618673" y="1786997"/>
            <a:ext cx="8047467" cy="997675"/>
            <a:chOff x="2360277" y="2671670"/>
            <a:chExt cx="3089358" cy="892629"/>
          </a:xfrm>
        </p:grpSpPr>
        <p:grpSp>
          <p:nvGrpSpPr>
            <p:cNvPr id="15" name="组合 30">
              <a:extLst>
                <a:ext uri="{FF2B5EF4-FFF2-40B4-BE49-F238E27FC236}">
                  <a16:creationId xmlns:a16="http://schemas.microsoft.com/office/drawing/2014/main"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a16="http://schemas.microsoft.com/office/drawing/2014/main"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a16="http://schemas.microsoft.com/office/drawing/2014/main" id="{420B8871-BF42-174C-A91F-126EEA82CA6F}"/>
                </a:ext>
              </a:extLst>
            </p:cNvPr>
            <p:cNvSpPr txBox="1"/>
            <p:nvPr/>
          </p:nvSpPr>
          <p:spPr>
            <a:xfrm>
              <a:off x="2723360" y="2856382"/>
              <a:ext cx="2424449"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Từ</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đầu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nhiên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thích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thú</a:t>
              </a:r>
              <a:r>
                <a:rPr lang="en-US" sz="3600" b="1" dirty="0">
                  <a:effectLst/>
                  <a:latin typeface="Cambria" panose="02040503050406030204" pitchFamily="18" charset="0"/>
                  <a:ea typeface="Cambria" panose="02040503050406030204" pitchFamily="18" charset="0"/>
                </a:rPr>
                <a:t>.</a:t>
              </a:r>
            </a:p>
          </p:txBody>
        </p:sp>
      </p:grpSp>
      <p:grpSp>
        <p:nvGrpSpPr>
          <p:cNvPr id="19" name="组合 44">
            <a:extLst>
              <a:ext uri="{FF2B5EF4-FFF2-40B4-BE49-F238E27FC236}">
                <a16:creationId xmlns:a16="http://schemas.microsoft.com/office/drawing/2014/main" id="{BF390ACD-5D7C-5D8A-2B7B-749C767C0D79}"/>
              </a:ext>
            </a:extLst>
          </p:cNvPr>
          <p:cNvGrpSpPr/>
          <p:nvPr/>
        </p:nvGrpSpPr>
        <p:grpSpPr>
          <a:xfrm>
            <a:off x="2613887" y="2914378"/>
            <a:ext cx="8047467" cy="997675"/>
            <a:chOff x="2360277" y="2671670"/>
            <a:chExt cx="3089358" cy="892629"/>
          </a:xfrm>
        </p:grpSpPr>
        <p:grpSp>
          <p:nvGrpSpPr>
            <p:cNvPr id="20" name="组合 30">
              <a:extLst>
                <a:ext uri="{FF2B5EF4-FFF2-40B4-BE49-F238E27FC236}">
                  <a16:creationId xmlns:a16="http://schemas.microsoft.com/office/drawing/2014/main"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a16="http://schemas.microsoft.com/office/drawing/2014/main"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a16="http://schemas.microsoft.com/office/drawing/2014/main" id="{99B77A39-9116-24DF-CE34-13849B6141AC}"/>
                </a:ext>
              </a:extLst>
            </p:cNvPr>
            <p:cNvSpPr txBox="1"/>
            <p:nvPr/>
          </p:nvSpPr>
          <p:spPr>
            <a:xfrm>
              <a:off x="2545991" y="2856382"/>
              <a:ext cx="277920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Tiếp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đến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một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người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a:t>
              </a:r>
              <a:endParaRPr kumimoji="0" lang="zh-CN" altLang="en-US" sz="54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4">
            <a:extLst>
              <a:ext uri="{FF2B5EF4-FFF2-40B4-BE49-F238E27FC236}">
                <a16:creationId xmlns:a16="http://schemas.microsoft.com/office/drawing/2014/main" id="{9E619ACC-8BF8-DA6D-BBD4-1D536350254A}"/>
              </a:ext>
            </a:extLst>
          </p:cNvPr>
          <p:cNvGrpSpPr/>
          <p:nvPr/>
        </p:nvGrpSpPr>
        <p:grpSpPr>
          <a:xfrm>
            <a:off x="2511675" y="4041759"/>
            <a:ext cx="8047467" cy="997675"/>
            <a:chOff x="2360277" y="2671670"/>
            <a:chExt cx="3089358" cy="892629"/>
          </a:xfrm>
        </p:grpSpPr>
        <p:grpSp>
          <p:nvGrpSpPr>
            <p:cNvPr id="25" name="组合 30">
              <a:extLst>
                <a:ext uri="{FF2B5EF4-FFF2-40B4-BE49-F238E27FC236}">
                  <a16:creationId xmlns:a16="http://schemas.microsoft.com/office/drawing/2014/main"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a16="http://schemas.microsoft.com/office/drawing/2014/main"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a16="http://schemas.microsoft.com/office/drawing/2014/main"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a16="http://schemas.microsoft.com/office/drawing/2014/main" id="{F8EC0A12-A64B-98AE-DCDC-F2459737BF44}"/>
              </a:ext>
            </a:extLst>
          </p:cNvPr>
          <p:cNvGrpSpPr/>
          <p:nvPr/>
        </p:nvGrpSpPr>
        <p:grpSpPr>
          <a:xfrm>
            <a:off x="1830694" y="2028458"/>
            <a:ext cx="3285570" cy="1144268"/>
            <a:chOff x="3151567" y="4106353"/>
            <a:chExt cx="4182027" cy="1023787"/>
          </a:xfrm>
        </p:grpSpPr>
        <p:grpSp>
          <p:nvGrpSpPr>
            <p:cNvPr id="5" name="组合 31">
              <a:extLst>
                <a:ext uri="{FF2B5EF4-FFF2-40B4-BE49-F238E27FC236}">
                  <a16:creationId xmlns:a16="http://schemas.microsoft.com/office/drawing/2014/main"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645733C4-E142-AA16-ED2A-7769BE4CAFE5}"/>
                </a:ext>
              </a:extLst>
            </p:cNvPr>
            <p:cNvSpPr txBox="1"/>
            <p:nvPr/>
          </p:nvSpPr>
          <p:spPr>
            <a:xfrm>
              <a:off x="4253813" y="4342244"/>
              <a:ext cx="1977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rực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rỡ</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a16="http://schemas.microsoft.com/office/drawing/2014/main" id="{D808E637-4644-7E1F-B8F4-98422BCF3E6F}"/>
              </a:ext>
            </a:extLst>
          </p:cNvPr>
          <p:cNvGrpSpPr/>
          <p:nvPr/>
        </p:nvGrpSpPr>
        <p:grpSpPr>
          <a:xfrm>
            <a:off x="1874256" y="3417752"/>
            <a:ext cx="3285570" cy="997675"/>
            <a:chOff x="3151568" y="4106352"/>
            <a:chExt cx="2774950" cy="892629"/>
          </a:xfrm>
        </p:grpSpPr>
        <p:grpSp>
          <p:nvGrpSpPr>
            <p:cNvPr id="24" name="组合 31">
              <a:extLst>
                <a:ext uri="{FF2B5EF4-FFF2-40B4-BE49-F238E27FC236}">
                  <a16:creationId xmlns:a16="http://schemas.microsoft.com/office/drawing/2014/main"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5" name="文本框 41">
              <a:extLst>
                <a:ext uri="{FF2B5EF4-FFF2-40B4-BE49-F238E27FC236}">
                  <a16:creationId xmlns:a16="http://schemas.microsoft.com/office/drawing/2014/main" id="{C55FB5EF-B133-1BA9-504A-18DEAB15920C}"/>
                </a:ext>
              </a:extLst>
            </p:cNvPr>
            <p:cNvSpPr txBox="1"/>
            <p:nvPr/>
          </p:nvSpPr>
          <p:spPr>
            <a:xfrm>
              <a:off x="3848909" y="4279671"/>
              <a:ext cx="137987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gõ</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cửa</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a16="http://schemas.microsoft.com/office/drawing/2014/main" id="{9C463AB6-1F3A-2E95-2927-8978C63D567A}"/>
              </a:ext>
            </a:extLst>
          </p:cNvPr>
          <p:cNvGrpSpPr/>
          <p:nvPr/>
        </p:nvGrpSpPr>
        <p:grpSpPr>
          <a:xfrm>
            <a:off x="5685518" y="2595641"/>
            <a:ext cx="5102225" cy="997675"/>
            <a:chOff x="3151568" y="4106352"/>
            <a:chExt cx="2774950" cy="892629"/>
          </a:xfrm>
        </p:grpSpPr>
        <p:grpSp>
          <p:nvGrpSpPr>
            <p:cNvPr id="33" name="组合 31">
              <a:extLst>
                <a:ext uri="{FF2B5EF4-FFF2-40B4-BE49-F238E27FC236}">
                  <a16:creationId xmlns:a16="http://schemas.microsoft.com/office/drawing/2014/main"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4" name="文本框 41">
              <a:extLst>
                <a:ext uri="{FF2B5EF4-FFF2-40B4-BE49-F238E27FC236}">
                  <a16:creationId xmlns:a16="http://schemas.microsoft.com/office/drawing/2014/main" id="{D5CF3B1A-14A6-A2D2-4362-6C2DFDACB8B4}"/>
                </a:ext>
              </a:extLst>
            </p:cNvPr>
            <p:cNvSpPr txBox="1"/>
            <p:nvPr/>
          </p:nvSpPr>
          <p:spPr>
            <a:xfrm>
              <a:off x="3619229" y="4279671"/>
              <a:ext cx="183923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a16="http://schemas.microsoft.com/office/drawing/2014/main" id="{2DB60698-2B09-9B17-3183-C0AAFEE61D17}"/>
              </a:ext>
            </a:extLst>
          </p:cNvPr>
          <p:cNvPicPr>
            <a:picLocks noChangeAspect="1"/>
          </p:cNvPicPr>
          <p:nvPr/>
        </p:nvPicPr>
        <p:blipFill>
          <a:blip r:embed="rId9"/>
          <a:stretch>
            <a:fillRect/>
          </a:stretch>
        </p:blipFill>
        <p:spPr>
          <a:xfrm>
            <a:off x="2517336" y="533743"/>
            <a:ext cx="7157324" cy="1694835"/>
          </a:xfrm>
          <a:prstGeom prst="rect">
            <a:avLst/>
          </a:prstGeom>
        </p:spPr>
      </p:pic>
      <p:grpSp>
        <p:nvGrpSpPr>
          <p:cNvPr id="6" name="Group 5">
            <a:extLst>
              <a:ext uri="{FF2B5EF4-FFF2-40B4-BE49-F238E27FC236}">
                <a16:creationId xmlns:a16="http://schemas.microsoft.com/office/drawing/2014/main" id="{09498320-23EC-AB31-1F78-C7ABFAD14B46}"/>
              </a:ext>
            </a:extLst>
          </p:cNvPr>
          <p:cNvGrpSpPr/>
          <p:nvPr/>
        </p:nvGrpSpPr>
        <p:grpSpPr>
          <a:xfrm>
            <a:off x="868465" y="2391955"/>
            <a:ext cx="10455066" cy="3046388"/>
            <a:chOff x="1033549" y="3254855"/>
            <a:chExt cx="9639993" cy="3046388"/>
          </a:xfrm>
        </p:grpSpPr>
        <p:sp>
          <p:nvSpPr>
            <p:cNvPr id="8" name="Rectangle: Rounded Corners 7">
              <a:extLst>
                <a:ext uri="{FF2B5EF4-FFF2-40B4-BE49-F238E27FC236}">
                  <a16:creationId xmlns:a16="http://schemas.microsoft.com/office/drawing/2014/main"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27BE3AA-EC45-CE77-6216-3E6E8CFC441A}"/>
                </a:ext>
              </a:extLst>
            </p:cNvPr>
            <p:cNvSpPr txBox="1"/>
            <p:nvPr/>
          </p:nvSpPr>
          <p:spPr>
            <a:xfrm>
              <a:off x="1339780" y="3536410"/>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Chúng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tôi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thường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bí</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những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giỏ</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rực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rỡ</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đặt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lên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bậc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thềm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nhà</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người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quen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hoặc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bè</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gõ</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cửa</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rồi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chân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bốn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cẳng</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chạy</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nhanh</a:t>
              </a:r>
              <a:r>
                <a:rPr lang="en-US" sz="4000" b="1" i="1" dirty="0">
                  <a:effectLst/>
                  <a:latin typeface="Cambria" panose="02040503050406030204" pitchFamily="18" charset="0"/>
                  <a:ea typeface="Cambria" panose="02040503050406030204" pitchFamily="18" charset="0"/>
                </a:rPr>
                <a:t>.</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230" y="232"/>
              <a:ext cx="18785" cy="10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316688" y="1648280"/>
            <a:ext cx="3242624" cy="1215718"/>
            <a:chOff x="3151567" y="4106353"/>
            <a:chExt cx="4182027" cy="1262610"/>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1118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Lễ</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mừng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xuân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22598" y="136119"/>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614260" y="1120677"/>
            <a:ext cx="8135232" cy="2308324"/>
          </a:xfrm>
          <a:prstGeom prst="rect">
            <a:avLst/>
          </a:prstGeom>
          <a:noFill/>
        </p:spPr>
        <p:txBody>
          <a:bodyPr wrap="square">
            <a:spAutoFit/>
          </a:bodyPr>
          <a:lstStyle/>
          <a:p>
            <a:pPr algn="just"/>
            <a:r>
              <a:rPr lang="vi-VN" sz="3600" b="1" dirty="0">
                <a:solidFill>
                  <a:srgbClr val="002060"/>
                </a:solidFill>
                <a:latin typeface="Cambria" panose="02040503050406030204" pitchFamily="18" charset="0"/>
                <a:ea typeface="字魂131号-酷乐潮玩体" panose="00000500000000000000" pitchFamily="2" charset="-122"/>
                <a:cs typeface="+mn-ea"/>
              </a:rPr>
              <a:t>Lễ hội truyền thống ở nhiều nước châu Âu và còn lưu giữ dến ngày nay, diễn ra vào tháng năm – thời điểm muôn hoa đua nở.</a:t>
            </a:r>
            <a:endParaRPr lang="en-US" dirty="0"/>
          </a:p>
        </p:txBody>
      </p:sp>
      <p:pic>
        <p:nvPicPr>
          <p:cNvPr id="1026" name="Picture 2" descr="Lễ khai mạc các hoạt động mừng đảng - mừng xuân | Download file corel thiết  kế đồ họa vector VIP">
            <a:extLst>
              <a:ext uri="{FF2B5EF4-FFF2-40B4-BE49-F238E27FC236}">
                <a16:creationId xmlns:a16="http://schemas.microsoft.com/office/drawing/2014/main" id="{2F329E66-7083-48FD-BA6C-6058889AFE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599" y="3333135"/>
            <a:ext cx="8091893" cy="3264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25"/>
              <a:ext cx="18785" cy="10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337349" y="1248697"/>
            <a:ext cx="3242624" cy="1562322"/>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Ba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212038" y="182962"/>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686652" y="1515049"/>
            <a:ext cx="8135232" cy="646331"/>
          </a:xfrm>
          <a:prstGeom prst="rect">
            <a:avLst/>
          </a:prstGeom>
          <a:noFill/>
        </p:spPr>
        <p:txBody>
          <a:bodyPr wrap="square">
            <a:spAutoFit/>
          </a:bodyPr>
          <a:lstStyle/>
          <a:p>
            <a:pPr lvl="0" algn="just"/>
            <a:r>
              <a:rPr lang="vi-VN" sz="3600" b="1" dirty="0">
                <a:solidFill>
                  <a:srgbClr val="002060"/>
                </a:solidFill>
                <a:latin typeface="Cambria" panose="02040503050406030204" pitchFamily="18" charset="0"/>
                <a:ea typeface="字魂131号-酷乐潮玩体" panose="00000500000000000000" pitchFamily="2" charset="-122"/>
              </a:rPr>
              <a:t>đi, chạy) hết sức nhanh, hết sức vội vã</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TOP 10 mẫu Đoạn hội thoại (4-5 câu) có sử dụng thành ngữ &quot;ba chân bốn cẳng&quot;  (2024) SIÊU HAY">
            <a:extLst>
              <a:ext uri="{FF2B5EF4-FFF2-40B4-BE49-F238E27FC236}">
                <a16:creationId xmlns:a16="http://schemas.microsoft.com/office/drawing/2014/main" id="{EFEB9FA2-ABEE-2916-6D36-F8A941B6C27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930"/>
          <a:stretch/>
        </p:blipFill>
        <p:spPr bwMode="auto">
          <a:xfrm>
            <a:off x="4094131" y="2360134"/>
            <a:ext cx="6455881" cy="425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algn="just">
              <a:tabLst>
                <a:tab pos="515938" algn="l"/>
              </a:tabLst>
            </a:pPr>
            <a:r>
              <a:rPr lang="vi-VN" sz="2000" dirty="0">
                <a:solidFill>
                  <a:srgbClr val="002060"/>
                </a:solidFill>
                <a:latin typeface="Cambria" panose="02040503050406030204" pitchFamily="18" charset="0"/>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tabLst>
                <a:tab pos="515938" algn="l"/>
              </a:tabLst>
            </a:pPr>
            <a:r>
              <a:rPr lang="vi-VN" sz="2000" dirty="0">
                <a:solidFill>
                  <a:srgbClr val="002060"/>
                </a:solidFill>
                <a:latin typeface="Cambria" panose="02040503050406030204" pitchFamily="18" charset="0"/>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tabLst>
                <a:tab pos="515938" algn="l"/>
              </a:tabLst>
            </a:pPr>
            <a:r>
              <a:rPr lang="vi-VN" sz="2000" dirty="0">
                <a:solidFill>
                  <a:srgbClr val="002060"/>
                </a:solidFill>
                <a:latin typeface="Cambria" panose="02040503050406030204" pitchFamily="18" charset="0"/>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tabLst>
                <a:tab pos="515938" algn="l"/>
              </a:tabLst>
            </a:pPr>
            <a:r>
              <a:rPr lang="vi-VN" sz="2000" dirty="0">
                <a:solidFill>
                  <a:srgbClr val="002060"/>
                </a:solidFill>
                <a:latin typeface="Cambria" panose="02040503050406030204" pitchFamily="18" charset="0"/>
              </a:rPr>
              <a:t>Lần ấy tôi học được rằng là bạn bè đích thực, ta sẽ đặt bạn trong tim nhưng không buộc họ luôn ở bên mình.</a:t>
            </a:r>
          </a:p>
          <a:p>
            <a:pPr algn="r">
              <a:tabLst>
                <a:tab pos="515938" algn="l"/>
              </a:tabLst>
            </a:pPr>
            <a:r>
              <a:rPr lang="vi-VN" sz="2000" dirty="0">
                <a:solidFill>
                  <a:srgbClr val="002060"/>
                </a:solidFill>
                <a:latin typeface="Cambria" panose="02040503050406030204" pitchFamily="18" charset="0"/>
              </a:rPr>
              <a:t>(Theo Minh Hương)</a:t>
            </a:r>
          </a:p>
        </p:txBody>
      </p:sp>
      <p:pic>
        <p:nvPicPr>
          <p:cNvPr id="13" name="Picture 12">
            <a:extLst>
              <a:ext uri="{FF2B5EF4-FFF2-40B4-BE49-F238E27FC236}">
                <a16:creationId xmlns:a16="http://schemas.microsoft.com/office/drawing/2014/main" id="{086B063E-C686-F37D-9979-80779310F01D}"/>
              </a:ext>
            </a:extLst>
          </p:cNvPr>
          <p:cNvPicPr>
            <a:picLocks noChangeAspect="1"/>
          </p:cNvPicPr>
          <p:nvPr/>
        </p:nvPicPr>
        <p:blipFill>
          <a:blip r:embed="rId2"/>
          <a:stretch>
            <a:fillRect/>
          </a:stretch>
        </p:blipFill>
        <p:spPr>
          <a:xfrm>
            <a:off x="113464" y="-121393"/>
            <a:ext cx="2544962" cy="1310465"/>
          </a:xfrm>
          <a:prstGeom prst="rect">
            <a:avLst/>
          </a:prstGeom>
        </p:spPr>
      </p:pic>
      <p:pic>
        <p:nvPicPr>
          <p:cNvPr id="14" name="Picture 13">
            <a:extLst>
              <a:ext uri="{FF2B5EF4-FFF2-40B4-BE49-F238E27FC236}">
                <a16:creationId xmlns:a16="http://schemas.microsoft.com/office/drawing/2014/main" id="{3F1C7867-48BA-8945-DC3F-D583D2D81CA9}"/>
              </a:ext>
            </a:extLst>
          </p:cNvPr>
          <p:cNvPicPr>
            <a:picLocks noChangeAspect="1"/>
          </p:cNvPicPr>
          <p:nvPr/>
        </p:nvPicPr>
        <p:blipFill>
          <a:blip r:embed="rId3"/>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282802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2282</Words>
  <Application>Microsoft Office PowerPoint</Application>
  <PresentationFormat>Widescreen</PresentationFormat>
  <Paragraphs>51</Paragraphs>
  <Slides>23</Slides>
  <Notes>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23</vt:i4>
      </vt:variant>
    </vt:vector>
  </HeadingPairs>
  <TitlesOfParts>
    <vt:vector size="38" baseType="lpstr">
      <vt:lpstr>宋体</vt:lpstr>
      <vt:lpstr>Arial</vt:lpstr>
      <vt:lpstr>Calibri</vt:lpstr>
      <vt:lpstr>Calibri Light</vt:lpstr>
      <vt:lpstr>Cambria</vt:lpstr>
      <vt:lpstr>等线</vt:lpstr>
      <vt:lpstr>等线 Light</vt:lpstr>
      <vt:lpstr>字魂131号-酷乐潮玩体</vt:lpstr>
      <vt:lpstr>字魂50号-白鸽天行体</vt:lpstr>
      <vt:lpstr>思源黑体 CN</vt:lpstr>
      <vt:lpstr>思源黑体 CN Bold</vt:lpstr>
      <vt:lpstr>千图网海量PPT模板www.58pic.com ​​</vt:lpstr>
      <vt:lpstr>office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64</cp:revision>
  <dcterms:created xsi:type="dcterms:W3CDTF">2023-07-25T07:36:31Z</dcterms:created>
  <dcterms:modified xsi:type="dcterms:W3CDTF">2025-04-13T13:54:14Z</dcterms:modified>
</cp:coreProperties>
</file>