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Lst>
  <p:notesMasterIdLst>
    <p:notesMasterId r:id="rId26"/>
  </p:notesMasterIdLst>
  <p:sldIdLst>
    <p:sldId id="265" r:id="rId5"/>
    <p:sldId id="296" r:id="rId6"/>
    <p:sldId id="309" r:id="rId7"/>
    <p:sldId id="267" r:id="rId8"/>
    <p:sldId id="260" r:id="rId9"/>
    <p:sldId id="310" r:id="rId10"/>
    <p:sldId id="257" r:id="rId11"/>
    <p:sldId id="293" r:id="rId12"/>
    <p:sldId id="262" r:id="rId13"/>
    <p:sldId id="299" r:id="rId14"/>
    <p:sldId id="273" r:id="rId15"/>
    <p:sldId id="313" r:id="rId16"/>
    <p:sldId id="314" r:id="rId17"/>
    <p:sldId id="315" r:id="rId18"/>
    <p:sldId id="256" r:id="rId19"/>
    <p:sldId id="11088605" r:id="rId20"/>
    <p:sldId id="11088590" r:id="rId21"/>
    <p:sldId id="11088606" r:id="rId22"/>
    <p:sldId id="11088607" r:id="rId23"/>
    <p:sldId id="11088604" r:id="rId24"/>
    <p:sldId id="263"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77" d="100"/>
          <a:sy n="77" d="100"/>
        </p:scale>
        <p:origin x="9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4/13/2025</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4/13/2025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8.svg"/><Relationship Id="rId12"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0.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video" Target="../media/media2.mp4"/><Relationship Id="rId7" Type="http://schemas.microsoft.com/office/2007/relationships/hdphoto" Target="../media/hdphoto1.wdp"/><Relationship Id="rId12" Type="http://schemas.openxmlformats.org/officeDocument/2006/relationships/image" Target="../media/image38.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slideLayout" Target="../slideLayouts/slideLayout33.xml"/><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2.xml"/><Relationship Id="rId10" Type="http://schemas.microsoft.com/office/2007/relationships/hdphoto" Target="../media/hdphoto3.wdp"/><Relationship Id="rId4" Type="http://schemas.openxmlformats.org/officeDocument/2006/relationships/slideLayout" Target="../slideLayouts/slideLayout33.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3.xml"/><Relationship Id="rId10" Type="http://schemas.microsoft.com/office/2007/relationships/hdphoto" Target="../media/hdphoto3.wdp"/><Relationship Id="rId4" Type="http://schemas.openxmlformats.org/officeDocument/2006/relationships/slideLayout" Target="../slideLayouts/slideLayout33.xm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4.xml"/><Relationship Id="rId10" Type="http://schemas.microsoft.com/office/2007/relationships/hdphoto" Target="../media/hdphoto3.wdp"/><Relationship Id="rId4" Type="http://schemas.openxmlformats.org/officeDocument/2006/relationships/slideLayout" Target="../slideLayouts/slideLayout33.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3.wdp"/><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37.png"/><Relationship Id="rId5" Type="http://schemas.openxmlformats.org/officeDocument/2006/relationships/notesSlide" Target="../notesSlides/notesSlide15.xml"/><Relationship Id="rId10" Type="http://schemas.microsoft.com/office/2007/relationships/hdphoto" Target="../media/hdphoto4.wdp"/><Relationship Id="rId4" Type="http://schemas.openxmlformats.org/officeDocument/2006/relationships/slideLayout" Target="../slideLayouts/slideLayout33.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 tiêu diệt và bắt sống 16.200 tên địch, bắn rơi 62 máy bay thu 64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a16="http://schemas.microsoft.com/office/drawing/2014/main" id="{F7ABB3A5-85CC-2B4F-1751-BC7A01D9B879}"/>
                </a:ext>
              </a:extLst>
            </p:cNvPr>
            <p:cNvSpPr/>
            <p:nvPr/>
          </p:nvSpPr>
          <p:spPr>
            <a:xfrm>
              <a:off x="5444837" y="4965857"/>
              <a:ext cx="5788280" cy="1733931"/>
            </a:xfrm>
            <a:custGeom>
              <a:avLst/>
              <a:gdLst>
                <a:gd name="connsiteX0" fmla="*/ 0 w 5788280"/>
                <a:gd name="connsiteY0" fmla="*/ 551863 h 3311111"/>
                <a:gd name="connsiteX1" fmla="*/ 551863 w 5788280"/>
                <a:gd name="connsiteY1" fmla="*/ 0 h 3311111"/>
                <a:gd name="connsiteX2" fmla="*/ 5236417 w 5788280"/>
                <a:gd name="connsiteY2" fmla="*/ 0 h 3311111"/>
                <a:gd name="connsiteX3" fmla="*/ 5788280 w 5788280"/>
                <a:gd name="connsiteY3" fmla="*/ 551863 h 3311111"/>
                <a:gd name="connsiteX4" fmla="*/ 5788280 w 5788280"/>
                <a:gd name="connsiteY4" fmla="*/ 2759248 h 3311111"/>
                <a:gd name="connsiteX5" fmla="*/ 5236417 w 5788280"/>
                <a:gd name="connsiteY5" fmla="*/ 3311111 h 3311111"/>
                <a:gd name="connsiteX6" fmla="*/ 551863 w 5788280"/>
                <a:gd name="connsiteY6" fmla="*/ 3311111 h 3311111"/>
                <a:gd name="connsiteX7" fmla="*/ 0 w 5788280"/>
                <a:gd name="connsiteY7" fmla="*/ 2759248 h 3311111"/>
                <a:gd name="connsiteX8" fmla="*/ 0 w 5788280"/>
                <a:gd name="connsiteY8" fmla="*/ 551863 h 331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3311111" fill="none" extrusionOk="0">
                  <a:moveTo>
                    <a:pt x="0" y="551863"/>
                  </a:moveTo>
                  <a:cubicBezTo>
                    <a:pt x="-22297" y="237752"/>
                    <a:pt x="275654" y="32530"/>
                    <a:pt x="551863" y="0"/>
                  </a:cubicBezTo>
                  <a:cubicBezTo>
                    <a:pt x="2112136" y="-61902"/>
                    <a:pt x="4767005" y="-101778"/>
                    <a:pt x="5236417" y="0"/>
                  </a:cubicBezTo>
                  <a:cubicBezTo>
                    <a:pt x="5492815" y="-15172"/>
                    <a:pt x="5809592" y="218676"/>
                    <a:pt x="5788280" y="551863"/>
                  </a:cubicBezTo>
                  <a:cubicBezTo>
                    <a:pt x="5845934" y="1298156"/>
                    <a:pt x="5804555" y="1778084"/>
                    <a:pt x="5788280" y="2759248"/>
                  </a:cubicBezTo>
                  <a:cubicBezTo>
                    <a:pt x="5756243" y="3048350"/>
                    <a:pt x="5530773" y="3262902"/>
                    <a:pt x="5236417" y="3311111"/>
                  </a:cubicBezTo>
                  <a:cubicBezTo>
                    <a:pt x="3197752" y="3168719"/>
                    <a:pt x="1315699" y="3422212"/>
                    <a:pt x="551863" y="3311111"/>
                  </a:cubicBezTo>
                  <a:cubicBezTo>
                    <a:pt x="219641" y="3324838"/>
                    <a:pt x="-8242" y="3101615"/>
                    <a:pt x="0" y="2759248"/>
                  </a:cubicBezTo>
                  <a:cubicBezTo>
                    <a:pt x="-60195" y="1888187"/>
                    <a:pt x="-117669" y="1262942"/>
                    <a:pt x="0" y="551863"/>
                  </a:cubicBezTo>
                  <a:close/>
                </a:path>
                <a:path w="5788280" h="3311111" stroke="0" extrusionOk="0">
                  <a:moveTo>
                    <a:pt x="0" y="551863"/>
                  </a:moveTo>
                  <a:cubicBezTo>
                    <a:pt x="-21793" y="218275"/>
                    <a:pt x="234380" y="-21237"/>
                    <a:pt x="551863" y="0"/>
                  </a:cubicBezTo>
                  <a:cubicBezTo>
                    <a:pt x="1892837" y="-164947"/>
                    <a:pt x="3651219" y="-52288"/>
                    <a:pt x="5236417" y="0"/>
                  </a:cubicBezTo>
                  <a:cubicBezTo>
                    <a:pt x="5539495" y="-26759"/>
                    <a:pt x="5754546" y="252478"/>
                    <a:pt x="5788280" y="551863"/>
                  </a:cubicBezTo>
                  <a:cubicBezTo>
                    <a:pt x="5644955" y="886908"/>
                    <a:pt x="5881730" y="2093814"/>
                    <a:pt x="5788280" y="2759248"/>
                  </a:cubicBezTo>
                  <a:cubicBezTo>
                    <a:pt x="5800096" y="3079290"/>
                    <a:pt x="5520659" y="3273728"/>
                    <a:pt x="5236417" y="3311111"/>
                  </a:cubicBezTo>
                  <a:cubicBezTo>
                    <a:pt x="3162664" y="3469652"/>
                    <a:pt x="2069110" y="3169275"/>
                    <a:pt x="551863" y="3311111"/>
                  </a:cubicBezTo>
                  <a:cubicBezTo>
                    <a:pt x="244686" y="3353110"/>
                    <a:pt x="44116" y="3048694"/>
                    <a:pt x="0" y="2759248"/>
                  </a:cubicBezTo>
                  <a:cubicBezTo>
                    <a:pt x="108226" y="2287315"/>
                    <a:pt x="-136457" y="1628289"/>
                    <a:pt x="0" y="551863"/>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2713508-27D7-05A4-A3F0-A7E6FB11628F}"/>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1EFF191-2DD6-F548-87DA-AD83C368A074}"/>
              </a:ext>
            </a:extLst>
          </p:cNvPr>
          <p:cNvGraphicFramePr>
            <a:graphicFrameLocks noGrp="1"/>
          </p:cNvGraphicFramePr>
          <p:nvPr>
            <p:extLst>
              <p:ext uri="{D42A27DB-BD31-4B8C-83A1-F6EECF244321}">
                <p14:modId xmlns:p14="http://schemas.microsoft.com/office/powerpoint/2010/main" val="409933699"/>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a16="http://schemas.microsoft.com/office/drawing/2014/main" val="2858173643"/>
                    </a:ext>
                  </a:extLst>
                </a:gridCol>
                <a:gridCol w="2758786">
                  <a:extLst>
                    <a:ext uri="{9D8B030D-6E8A-4147-A177-3AD203B41FA5}">
                      <a16:colId xmlns:a16="http://schemas.microsoft.com/office/drawing/2014/main" val="797668347"/>
                    </a:ext>
                  </a:extLst>
                </a:gridCol>
                <a:gridCol w="2167618">
                  <a:extLst>
                    <a:ext uri="{9D8B030D-6E8A-4147-A177-3AD203B41FA5}">
                      <a16:colId xmlns:a16="http://schemas.microsoft.com/office/drawing/2014/main" val="521576154"/>
                    </a:ext>
                  </a:extLst>
                </a:gridCol>
                <a:gridCol w="2167618">
                  <a:extLst>
                    <a:ext uri="{9D8B030D-6E8A-4147-A177-3AD203B41FA5}">
                      <a16:colId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6576" y="920658"/>
            <a:ext cx="6699218" cy="2643737"/>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t>Nhận biết và kể lại được diễn biến của chiến dịch Điện Biên Phủ năm 1954 có sử dụng tư liệu lịch sử (lược đồ, hình ảnh và câu chuyện về kéo pháo ở Điện Biên Phủ, chuyện bắt sống tướng Đờ-cát-tơ-ri</a:t>
            </a:r>
            <a:r>
              <a:rPr lang="en-US" sz="2000" dirty="0"/>
              <a:t>)</a:t>
            </a:r>
            <a:endParaRPr lang="vi-VN" sz="2000" dirty="0"/>
          </a:p>
          <a:p>
            <a:pPr marL="342900" indent="-342900" algn="just">
              <a:lnSpc>
                <a:spcPct val="120000"/>
              </a:lnSpc>
              <a:buFont typeface="Wingdings" panose="05000000000000000000" pitchFamily="2" charset="2"/>
              <a:buChar char="q"/>
            </a:pPr>
            <a:r>
              <a:rPr lang="vi-VN" sz="2000" dirty="0"/>
              <a:t>Sưu tầm được truyện</a:t>
            </a:r>
            <a:r>
              <a:rPr lang="en-US" sz="2000" dirty="0"/>
              <a:t>, </a:t>
            </a:r>
            <a:r>
              <a:rPr lang="vi-VN" sz="2000" dirty="0"/>
              <a:t>hình ảnh về một số anh hùng trong chiến dịch Điện Biên Phủ năm 1954 như Phan Đình Giót, Tô Vĩnh Diện, Bế Văn Đàn, Trần Can.</a:t>
            </a:r>
          </a:p>
        </p:txBody>
      </p:sp>
      <p:pic>
        <p:nvPicPr>
          <p:cNvPr id="4" name="Picture 3">
            <a:extLst>
              <a:ext uri="{FF2B5EF4-FFF2-40B4-BE49-F238E27FC236}">
                <a16:creationId xmlns:a16="http://schemas.microsoft.com/office/drawing/2014/main" id="{DCBF414C-6285-0F74-6C41-B03EC4DD14F6}"/>
              </a:ext>
            </a:extLst>
          </p:cNvPr>
          <p:cNvPicPr>
            <a:picLocks noChangeAspect="1"/>
          </p:cNvPicPr>
          <p:nvPr/>
        </p:nvPicPr>
        <p:blipFill>
          <a:blip r:embed="rId3"/>
          <a:stretch>
            <a:fillRect/>
          </a:stretch>
        </p:blipFill>
        <p:spPr>
          <a:xfrm>
            <a:off x="2366526" y="168376"/>
            <a:ext cx="5675868" cy="585267"/>
          </a:xfrm>
          <a:prstGeom prst="rect">
            <a:avLst/>
          </a:prstGeom>
        </p:spPr>
      </p:pic>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B19F749A-7E5F-776D-47BA-F2600CE4AF71}"/>
              </a:ext>
            </a:extLst>
          </p:cNvPr>
          <p:cNvPicPr>
            <a:picLocks noChangeAspect="1"/>
          </p:cNvPicPr>
          <p:nvPr/>
        </p:nvPicPr>
        <p:blipFill>
          <a:blip r:embed="rId3"/>
          <a:stretch>
            <a:fillRect/>
          </a:stretch>
        </p:blipFill>
        <p:spPr>
          <a:xfrm>
            <a:off x="53340" y="343372"/>
            <a:ext cx="4420797" cy="4373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0942916-AFCC-4B2C-7F3C-BE1520771AD1}"/>
              </a:ext>
            </a:extLst>
          </p:cNvPr>
          <p:cNvPicPr>
            <a:picLocks noChangeAspect="1"/>
          </p:cNvPicPr>
          <p:nvPr/>
        </p:nvPicPr>
        <p:blipFill>
          <a:blip r:embed="rId4"/>
          <a:stretch>
            <a:fillRect/>
          </a:stretch>
        </p:blipFill>
        <p:spPr>
          <a:xfrm>
            <a:off x="4543351" y="1066800"/>
            <a:ext cx="4600650"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348245"/>
            <a:ext cx="6397421"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1, 2: </a:t>
              </a:r>
              <a:r>
                <a:rPr lang="en-GB" sz="3000" dirty="0" err="1">
                  <a:solidFill>
                    <a:srgbClr val="002060"/>
                  </a:solidFill>
                  <a:latin typeface="Cambria" panose="02040503050406030204" pitchFamily="18" charset="0"/>
                  <a:ea typeface="Cambria" panose="02040503050406030204" pitchFamily="18" charset="0"/>
                </a:rPr>
                <a:t>Nêu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diễn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chính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của</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endParaRPr lang="en-US" sz="3000"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1948444"/>
            <a:ext cx="6214428" cy="1436075"/>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3, 4: </a:t>
              </a:r>
              <a:r>
                <a:rPr lang="en-GB" sz="3000" dirty="0" err="1">
                  <a:solidFill>
                    <a:srgbClr val="002060"/>
                  </a:solidFill>
                  <a:latin typeface="Cambria" panose="02040503050406030204" pitchFamily="18" charset="0"/>
                  <a:ea typeface="Cambria" panose="02040503050406030204" pitchFamily="18" charset="0"/>
                </a:rPr>
                <a:t>Kể</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lại</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một</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câu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chuyện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về</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r>
                <a:rPr lang="en-GB"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dirty="0"/>
              <a:t>(30/3-30/4)</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16311" y="1376036"/>
            <a:ext cx="363888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bg1"/>
                </a:solidFill>
                <a:latin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diệt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cứ</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điểm</a:t>
            </a:r>
            <a:r>
              <a:rPr lang="en-US" sz="2800" dirty="0">
                <a:solidFill>
                  <a:schemeClr val="bg1"/>
                </a:solidFill>
                <a:latin typeface="Calibri" panose="020F0502020204030204" pitchFamily="34" charset="0"/>
                <a:cs typeface="Calibri" panose="020F0502020204030204" pitchFamily="34" charset="0"/>
              </a:rPr>
              <a:t> Him Lam </a:t>
            </a:r>
            <a:r>
              <a:rPr lang="en-US" sz="2800" dirty="0" err="1">
                <a:solidFill>
                  <a:schemeClr val="bg1"/>
                </a:solidFill>
                <a:latin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Bắc</a:t>
            </a:r>
            <a:r>
              <a:rPr lang="en-US" sz="2800" dirty="0">
                <a:solidFill>
                  <a:schemeClr val="bg1"/>
                </a:solidFill>
                <a:latin typeface="Calibri" panose="020F0502020204030204" pitchFamily="34" charset="0"/>
                <a:cs typeface="Calibri" panose="020F0502020204030204" pitchFamily="34" charset="0"/>
              </a:rPr>
              <a:t>.</a:t>
            </a:r>
          </a:p>
        </p:txBody>
      </p:sp>
      <p:sp>
        <p:nvSpPr>
          <p:cNvPr id="40" name="Rectangle 39"/>
          <p:cNvSpPr/>
          <p:nvPr/>
        </p:nvSpPr>
        <p:spPr>
          <a:xfrm>
            <a:off x="4307241" y="1248924"/>
            <a:ext cx="4410375"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a16="http://schemas.microsoft.com/office/drawing/2014/main" id="{EFB3160E-6595-267B-3DE1-10F137A1A26C}"/>
              </a:ext>
            </a:extLst>
          </p:cNvPr>
          <p:cNvSpPr/>
          <p:nvPr/>
        </p:nvSpPr>
        <p:spPr>
          <a:xfrm>
            <a:off x="780394" y="3835456"/>
            <a:ext cx="766204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p:bldP spid="40" grpId="0"/>
      <p:bldP spid="4"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2699" y="225159"/>
            <a:ext cx="6547675" cy="4270464"/>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 Khẩu 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 dây tời để ghìm pháo lại được làm bằng dây rừng bện lại nên dễ bị đứt; trên không, máy bay của địch liên tiếp trút bom đạn xuống,... Khi dây tời ghìm pháo bị trúng đạn của địch đứt, pháo lao nhanh xuống dốc, có nguy cơ rơi xuống vực sâu. Tô Vĩnh Diện đã dũng cảm 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821</Words>
  <Application>Microsoft Office PowerPoint</Application>
  <PresentationFormat>On-screen Show (16:9)</PresentationFormat>
  <Paragraphs>72</Paragraphs>
  <Slides>21</Slides>
  <Notes>16</Notes>
  <HiddenSlides>0</HiddenSlides>
  <MMClips>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21</vt:i4>
      </vt:variant>
    </vt:vector>
  </HeadingPairs>
  <TitlesOfParts>
    <vt:vector size="40" baseType="lpstr">
      <vt:lpstr>SimSun</vt:lpstr>
      <vt:lpstr>SimSun</vt:lpstr>
      <vt:lpstr>#9Slide02 Noi dung dai</vt:lpstr>
      <vt:lpstr>#9Slide02 Tieu de dai</vt:lpstr>
      <vt:lpstr>Advent Pro</vt:lpstr>
      <vt:lpstr>Arial</vt:lpstr>
      <vt:lpstr>Arial (Body)</vt:lpstr>
      <vt:lpstr>Calibri</vt:lpstr>
      <vt:lpstr>Calibri Light</vt:lpstr>
      <vt:lpstr>Cambria</vt:lpstr>
      <vt:lpstr>Livvic</vt:lpstr>
      <vt:lpstr>Roboto Condensed Light</vt:lpstr>
      <vt:lpstr>Times New Roman</vt:lpstr>
      <vt:lpstr>Wingdings</vt:lpstr>
      <vt:lpstr>字魂59号-创粗黑</vt:lpstr>
      <vt:lpstr>War Background by Slidesgo</vt:lpstr>
      <vt:lpstr>1_Office Theme</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Admin</cp:lastModifiedBy>
  <cp:revision>67</cp:revision>
  <dcterms:modified xsi:type="dcterms:W3CDTF">2025-04-13T13:56:49Z</dcterms:modified>
</cp:coreProperties>
</file>