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9" r:id="rId3"/>
    <p:sldId id="260" r:id="rId4"/>
    <p:sldId id="262" r:id="rId5"/>
    <p:sldId id="261" r:id="rId6"/>
    <p:sldId id="265" r:id="rId7"/>
    <p:sldId id="266" r:id="rId8"/>
    <p:sldId id="264" r:id="rId9"/>
  </p:sldIdLst>
  <p:sldSz cx="12192000" cy="6858000"/>
  <p:notesSz cx="6858000" cy="9144000"/>
  <p:embeddedFontLst>
    <p:embeddedFont>
      <p:font typeface="Calibri" panose="020F0502020204030204" pitchFamily="34" charset="0"/>
      <p:regular r:id="rId10"/>
      <p:bold r:id="rId11"/>
      <p:italic r:id="rId12"/>
      <p:boldItalic r:id="rId1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8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803949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1854258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8473091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168696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1907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34861908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25230878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0426835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603793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4737428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13/04/2025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889291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13/04/2025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74223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0B92D05-1455-380E-40F9-BA8A7F5984EF}"/>
              </a:ext>
            </a:extLst>
          </p:cNvPr>
          <p:cNvPicPr>
            <a:picLocks noChangeAspect="1"/>
          </p:cNvPicPr>
          <p:nvPr/>
        </p:nvPicPr>
        <p:blipFill>
          <a:blip r:embed="rId7"/>
          <a:stretch>
            <a:fillRect/>
          </a:stretch>
        </p:blipFill>
        <p:spPr>
          <a:xfrm>
            <a:off x="4581006" y="694011"/>
            <a:ext cx="3182388" cy="1420491"/>
          </a:xfrm>
          <a:prstGeom prst="rect">
            <a:avLst/>
          </a:prstGeom>
        </p:spPr>
      </p:pic>
      <p:pic>
        <p:nvPicPr>
          <p:cNvPr id="6" name="Picture 5">
            <a:extLst>
              <a:ext uri="{FF2B5EF4-FFF2-40B4-BE49-F238E27FC236}">
                <a16:creationId xmlns:a16="http://schemas.microsoft.com/office/drawing/2014/main" id="{08C099EE-32A7-A222-C3FD-EF833D684870}"/>
              </a:ext>
            </a:extLst>
          </p:cNvPr>
          <p:cNvPicPr>
            <a:picLocks noChangeAspect="1"/>
          </p:cNvPicPr>
          <p:nvPr/>
        </p:nvPicPr>
        <p:blipFill>
          <a:blip r:embed="rId8"/>
          <a:stretch>
            <a:fillRect/>
          </a:stretch>
        </p:blipFill>
        <p:spPr>
          <a:xfrm>
            <a:off x="2970662" y="1536895"/>
            <a:ext cx="6163590" cy="3871296"/>
          </a:xfrm>
          <a:prstGeom prst="rect">
            <a:avLst/>
          </a:prstGeom>
        </p:spPr>
      </p:pic>
      <p:pic>
        <p:nvPicPr>
          <p:cNvPr id="18" name="Picture 17">
            <a:extLst>
              <a:ext uri="{FF2B5EF4-FFF2-40B4-BE49-F238E27FC236}">
                <a16:creationId xmlns:a16="http://schemas.microsoft.com/office/drawing/2014/main" id="{7808B182-340B-B5D9-D3C2-9879AFA4EFE9}"/>
              </a:ext>
            </a:extLst>
          </p:cNvPr>
          <p:cNvPicPr>
            <a:picLocks noChangeAspect="1"/>
          </p:cNvPicPr>
          <p:nvPr/>
        </p:nvPicPr>
        <p:blipFill>
          <a:blip r:embed="rId9"/>
          <a:stretch>
            <a:fillRect/>
          </a:stretch>
        </p:blipFill>
        <p:spPr>
          <a:xfrm>
            <a:off x="4758086" y="4549302"/>
            <a:ext cx="6376969" cy="1286367"/>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1D511F9-D28F-AFD2-71E3-0C0C549DA4B7}"/>
              </a:ext>
            </a:extLst>
          </p:cNvPr>
          <p:cNvPicPr>
            <a:picLocks noChangeAspect="1"/>
          </p:cNvPicPr>
          <p:nvPr/>
        </p:nvPicPr>
        <p:blipFill>
          <a:blip r:embed="rId4"/>
          <a:stretch>
            <a:fillRect/>
          </a:stretch>
        </p:blipFill>
        <p:spPr>
          <a:xfrm>
            <a:off x="2937781" y="2292899"/>
            <a:ext cx="5961507" cy="1565949"/>
          </a:xfrm>
          <a:prstGeom prst="rect">
            <a:avLst/>
          </a:prstGeom>
        </p:spPr>
      </p:pic>
    </p:spTree>
    <p:extLst>
      <p:ext uri="{BB962C8B-B14F-4D97-AF65-F5344CB8AC3E}">
        <p14:creationId xmlns:p14="http://schemas.microsoft.com/office/powerpoint/2010/main" val="3010553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1.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Trao đổi với bạn về nội dung của cuốn sách viết về một tấm gương học tập.</a:t>
            </a:r>
          </a:p>
        </p:txBody>
      </p:sp>
      <p:pic>
        <p:nvPicPr>
          <p:cNvPr id="5" name="Picture 4">
            <a:extLst>
              <a:ext uri="{FF2B5EF4-FFF2-40B4-BE49-F238E27FC236}">
                <a16:creationId xmlns:a16="http://schemas.microsoft.com/office/drawing/2014/main" id="{249B8B77-B12A-A337-ADD2-82E3296ED481}"/>
              </a:ext>
            </a:extLst>
          </p:cNvPr>
          <p:cNvPicPr>
            <a:picLocks noChangeAspect="1"/>
          </p:cNvPicPr>
          <p:nvPr/>
        </p:nvPicPr>
        <p:blipFill>
          <a:blip r:embed="rId3"/>
          <a:stretch>
            <a:fillRect/>
          </a:stretch>
        </p:blipFill>
        <p:spPr>
          <a:xfrm>
            <a:off x="1127375" y="2539734"/>
            <a:ext cx="10346169" cy="3242511"/>
          </a:xfrm>
          <a:prstGeom prst="rect">
            <a:avLst/>
          </a:prstGeom>
        </p:spPr>
      </p:pic>
    </p:spTree>
    <p:extLst>
      <p:ext uri="{BB962C8B-B14F-4D97-AF65-F5344CB8AC3E}">
        <p14:creationId xmlns:p14="http://schemas.microsoft.com/office/powerpoint/2010/main" val="2016409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15343" y="1635034"/>
            <a:ext cx="8556171" cy="3970318"/>
          </a:xfrm>
          <a:prstGeom prst="rect">
            <a:avLst/>
          </a:prstGeom>
          <a:noFill/>
        </p:spPr>
        <p:txBody>
          <a:bodyPr wrap="square">
            <a:spAutoFit/>
          </a:bodyPr>
          <a:lstStyle/>
          <a:p>
            <a:pPr algn="just"/>
            <a:r>
              <a:rPr lang="vi-VN" sz="2800" b="1" dirty="0">
                <a:solidFill>
                  <a:schemeClr val="bg1"/>
                </a:solidFill>
                <a:latin typeface="Calibri" panose="020F0502020204030204" pitchFamily="34" charset="0"/>
                <a:cs typeface="Calibri" panose="020F0502020204030204" pitchFamily="34" charset="0"/>
              </a:rPr>
              <a:t>– Tên cuốn sách: </a:t>
            </a:r>
            <a:r>
              <a:rPr lang="vi-VN" sz="2800" dirty="0">
                <a:solidFill>
                  <a:schemeClr val="bg1"/>
                </a:solidFill>
                <a:latin typeface="Calibri" panose="020F0502020204030204" pitchFamily="34" charset="0"/>
                <a:cs typeface="Calibri" panose="020F0502020204030204" pitchFamily="34" charset="0"/>
              </a:rPr>
              <a:t>Học tấm gương làm việc và học tập suốt đời của chủ tịch Hồ Chí Minh.</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Nội dung cuốn sách: </a:t>
            </a:r>
            <a:r>
              <a:rPr lang="vi-VN" sz="2800" dirty="0">
                <a:solidFill>
                  <a:schemeClr val="bg1"/>
                </a:solidFill>
                <a:latin typeface="Calibri" panose="020F0502020204030204" pitchFamily="34" charset="0"/>
                <a:cs typeface="Calibri" panose="020F0502020204030204" pitchFamily="34" charset="0"/>
              </a:rPr>
              <a:t>Viết về chủ tịch Hồ Chí Minh</a:t>
            </a:r>
            <a:r>
              <a:rPr lang="en-US" sz="2800" dirty="0">
                <a:solidFill>
                  <a:schemeClr val="bg1"/>
                </a:solidFill>
                <a:latin typeface="Calibri" panose="020F0502020204030204" pitchFamily="34" charset="0"/>
                <a:cs typeface="Calibri" panose="020F0502020204030204" pitchFamily="34" charset="0"/>
              </a:rPr>
              <a:t> - </a:t>
            </a:r>
            <a:r>
              <a:rPr lang="vi-VN" sz="2800" dirty="0">
                <a:solidFill>
                  <a:schemeClr val="bg1"/>
                </a:solidFill>
                <a:latin typeface="Calibri" panose="020F0502020204030204" pitchFamily="34" charset="0"/>
                <a:cs typeface="Calibri" panose="020F0502020204030204" pitchFamily="34" charset="0"/>
              </a:rPr>
              <a:t>những việc làm, những điều bác dặn, nhân cách và năng lực của Bác qua những hiểu biết, tự học, tự sáng tạo khắp năm châu.</a:t>
            </a:r>
            <a:endParaRPr lang="en-US" sz="2800" dirty="0">
              <a:solidFill>
                <a:schemeClr val="bg1"/>
              </a:solidFill>
              <a:latin typeface="Calibri" panose="020F0502020204030204" pitchFamily="34" charset="0"/>
              <a:cs typeface="Calibri" panose="020F0502020204030204" pitchFamily="34" charset="0"/>
            </a:endParaRPr>
          </a:p>
          <a:p>
            <a:pPr algn="just"/>
            <a:r>
              <a:rPr lang="vi-VN" sz="2800" b="1" dirty="0">
                <a:solidFill>
                  <a:schemeClr val="bg1"/>
                </a:solidFill>
                <a:latin typeface="Calibri" panose="020F0502020204030204" pitchFamily="34" charset="0"/>
                <a:cs typeface="Calibri" panose="020F0502020204030204" pitchFamily="34" charset="0"/>
              </a:rPr>
              <a:t>– Cảm nghĩ của em: </a:t>
            </a:r>
            <a:r>
              <a:rPr lang="vi-VN" sz="2800" dirty="0">
                <a:solidFill>
                  <a:schemeClr val="bg1"/>
                </a:solidFill>
                <a:latin typeface="Calibri" panose="020F0502020204030204" pitchFamily="34" charset="0"/>
                <a:cs typeface="Calibri" panose="020F0502020204030204" pitchFamily="34" charset="0"/>
              </a:rPr>
              <a:t>Em ngưỡng mộ và khâm phục Bác. Em ý thức được mình cần phải cố gắng hơn nữa để có được vốn kiến thức sâu rộng, học tập tấm gương của Bác.</a:t>
            </a:r>
          </a:p>
        </p:txBody>
      </p:sp>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1353312"/>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prstGeom prst="round2Diag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2. </a:t>
            </a:r>
            <a:r>
              <a:rPr lang="vi-VN" sz="3600" i="1" dirty="0">
                <a:solidFill>
                  <a:srgbClr val="C00000"/>
                </a:solidFill>
                <a:latin typeface="Calibri" panose="020F0502020204030204" pitchFamily="34" charset="0"/>
                <a:ea typeface="Calibri" panose="020F0502020204030204" pitchFamily="34" charset="0"/>
                <a:cs typeface="Calibri" panose="020F0502020204030204" pitchFamily="34" charset="0"/>
              </a:rPr>
              <a:t>Viết đoạn văn giới thiệu về một nhân vật tài năng trong cuốn sách em đã đọc.</a:t>
            </a:r>
          </a:p>
        </p:txBody>
      </p:sp>
      <p:pic>
        <p:nvPicPr>
          <p:cNvPr id="3" name="Picture 2">
            <a:extLst>
              <a:ext uri="{FF2B5EF4-FFF2-40B4-BE49-F238E27FC236}">
                <a16:creationId xmlns:a16="http://schemas.microsoft.com/office/drawing/2014/main" id="{DDF87D15-4840-64A0-5BE0-AE5F11C43A18}"/>
              </a:ext>
            </a:extLst>
          </p:cNvPr>
          <p:cNvPicPr>
            <a:picLocks noChangeAspect="1"/>
          </p:cNvPicPr>
          <p:nvPr/>
        </p:nvPicPr>
        <p:blipFill>
          <a:blip r:embed="rId3"/>
          <a:stretch>
            <a:fillRect/>
          </a:stretch>
        </p:blipFill>
        <p:spPr>
          <a:xfrm>
            <a:off x="273503" y="2538412"/>
            <a:ext cx="11619802" cy="1336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4708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504" y="1282"/>
            <a:ext cx="12191980" cy="6856718"/>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166973" y="2677885"/>
            <a:ext cx="2227884" cy="4531941"/>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558143" y="217714"/>
            <a:ext cx="9405257" cy="6411686"/>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740D3653-FD18-2788-1931-7DA7D239E29C}"/>
              </a:ext>
            </a:extLst>
          </p:cNvPr>
          <p:cNvSpPr txBox="1"/>
          <p:nvPr/>
        </p:nvSpPr>
        <p:spPr>
          <a:xfrm>
            <a:off x="3026229" y="1515291"/>
            <a:ext cx="8556171" cy="4524315"/>
          </a:xfrm>
          <a:prstGeom prst="rect">
            <a:avLst/>
          </a:prstGeom>
          <a:noFill/>
        </p:spPr>
        <p:txBody>
          <a:bodyPr wrap="square">
            <a:spAutoFit/>
          </a:bodyPr>
          <a:lstStyle/>
          <a:p>
            <a:pPr lvl="0" algn="just"/>
            <a:r>
              <a:rPr lang="en-US" sz="2400" b="1" dirty="0">
                <a:solidFill>
                  <a:prstClr val="white"/>
                </a:solidFill>
                <a:latin typeface="Calibri" panose="020F0502020204030204" pitchFamily="34" charset="0"/>
                <a:cs typeface="Calibri" panose="020F0502020204030204" pitchFamily="34" charset="0"/>
              </a:rPr>
              <a:t>   </a:t>
            </a:r>
            <a:r>
              <a:rPr lang="vi-VN" sz="2400" b="1" dirty="0">
                <a:solidFill>
                  <a:prstClr val="white"/>
                </a:solidFill>
                <a:latin typeface="Calibri" panose="020F0502020204030204" pitchFamily="34" charset="0"/>
                <a:cs typeface="Calibri" panose="020F0502020204030204" pitchFamily="34" charset="0"/>
              </a:rPr>
              <a:t>Em đã có dịp được đọc cuốn sách Học tấm gương làm việc và học tập suốt đời của chủ tịch Hồ Chí Minh. Cuốn sách viết về chủ tịch Hồ Chí Minh – những việc làm, những điều bác dặn, nhân cách và năng lực của Bác qua những hiểu biết, tự học, tự sáng tạo khắp năm châu. Cuốn sách mang lại cho em rất nhiều biểu biết về Bác. Học tập suốt đời là phẩm chất cao đẹp, xuyên suốt trong tư tưởng của Bác. Bằng tấm gương học tập suốt đời, Bác đã để lại nhiều bài học và những chỉ dẫn quý báu, trong đó có những nội dung rất cơ bản mà chúng ta cần học tập và noi theo. Qua cuốn sách, em càng thêm ngưỡng mộ và khâm phục Bác. Từ đó, em ý thức được mình cần phải cố gắng hơn nữa để có được vốn kiến thức sâu rộng, học tập tấm gương của Bác.</a:t>
            </a:r>
            <a:endParaRPr kumimoji="0" lang="vi-VN" sz="24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252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11" name="Rectangle: Diagonal Corners Rounded 10">
            <a:extLst>
              <a:ext uri="{FF2B5EF4-FFF2-40B4-BE49-F238E27FC236}">
                <a16:creationId xmlns:a16="http://schemas.microsoft.com/office/drawing/2014/main" id="{0EF8BF2B-781F-BEFD-1129-522749D75997}"/>
              </a:ext>
            </a:extLst>
          </p:cNvPr>
          <p:cNvSpPr/>
          <p:nvPr/>
        </p:nvSpPr>
        <p:spPr>
          <a:xfrm>
            <a:off x="502920" y="365760"/>
            <a:ext cx="11569246" cy="951411"/>
          </a:xfrm>
          <a:custGeom>
            <a:avLst/>
            <a:gdLst>
              <a:gd name="connsiteX0" fmla="*/ 225557 w 11569246"/>
              <a:gd name="connsiteY0" fmla="*/ 0 h 1353312"/>
              <a:gd name="connsiteX1" fmla="*/ 11569246 w 11569246"/>
              <a:gd name="connsiteY1" fmla="*/ 0 h 1353312"/>
              <a:gd name="connsiteX2" fmla="*/ 11569246 w 11569246"/>
              <a:gd name="connsiteY2" fmla="*/ 0 h 1353312"/>
              <a:gd name="connsiteX3" fmla="*/ 11569246 w 11569246"/>
              <a:gd name="connsiteY3" fmla="*/ 1127755 h 1353312"/>
              <a:gd name="connsiteX4" fmla="*/ 11343689 w 11569246"/>
              <a:gd name="connsiteY4" fmla="*/ 1353312 h 1353312"/>
              <a:gd name="connsiteX5" fmla="*/ 0 w 11569246"/>
              <a:gd name="connsiteY5" fmla="*/ 1353312 h 1353312"/>
              <a:gd name="connsiteX6" fmla="*/ 0 w 11569246"/>
              <a:gd name="connsiteY6" fmla="*/ 1353312 h 1353312"/>
              <a:gd name="connsiteX7" fmla="*/ 0 w 11569246"/>
              <a:gd name="connsiteY7" fmla="*/ 225557 h 1353312"/>
              <a:gd name="connsiteX8" fmla="*/ 225557 w 11569246"/>
              <a:gd name="connsiteY8" fmla="*/ 0 h 135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1353312" fill="none" extrusionOk="0">
                <a:moveTo>
                  <a:pt x="225557" y="0"/>
                </a:moveTo>
                <a:cubicBezTo>
                  <a:pt x="2488530" y="78011"/>
                  <a:pt x="9553456" y="21937"/>
                  <a:pt x="11569246" y="0"/>
                </a:cubicBezTo>
                <a:lnTo>
                  <a:pt x="11569246" y="0"/>
                </a:lnTo>
                <a:cubicBezTo>
                  <a:pt x="11520239" y="138444"/>
                  <a:pt x="11476121" y="802737"/>
                  <a:pt x="11569246" y="1127755"/>
                </a:cubicBezTo>
                <a:cubicBezTo>
                  <a:pt x="11571834" y="1249108"/>
                  <a:pt x="11458177" y="1352556"/>
                  <a:pt x="11343689" y="1353312"/>
                </a:cubicBezTo>
                <a:cubicBezTo>
                  <a:pt x="7742922" y="1208228"/>
                  <a:pt x="5405388" y="1388391"/>
                  <a:pt x="0" y="1353312"/>
                </a:cubicBezTo>
                <a:lnTo>
                  <a:pt x="0" y="1353312"/>
                </a:lnTo>
                <a:cubicBezTo>
                  <a:pt x="-55614" y="814289"/>
                  <a:pt x="-94085" y="460855"/>
                  <a:pt x="0" y="225557"/>
                </a:cubicBezTo>
                <a:cubicBezTo>
                  <a:pt x="21334" y="103709"/>
                  <a:pt x="101668" y="8263"/>
                  <a:pt x="225557" y="0"/>
                </a:cubicBezTo>
                <a:close/>
              </a:path>
              <a:path w="11569246" h="1353312" stroke="0" extrusionOk="0">
                <a:moveTo>
                  <a:pt x="225557" y="0"/>
                </a:moveTo>
                <a:cubicBezTo>
                  <a:pt x="5205117" y="-16420"/>
                  <a:pt x="8734395" y="-157111"/>
                  <a:pt x="11569246" y="0"/>
                </a:cubicBezTo>
                <a:lnTo>
                  <a:pt x="11569246" y="0"/>
                </a:lnTo>
                <a:cubicBezTo>
                  <a:pt x="11666072" y="213331"/>
                  <a:pt x="11500117" y="733034"/>
                  <a:pt x="11569246" y="1127755"/>
                </a:cubicBezTo>
                <a:cubicBezTo>
                  <a:pt x="11566714" y="1259666"/>
                  <a:pt x="11480847" y="1361861"/>
                  <a:pt x="11343689" y="1353312"/>
                </a:cubicBezTo>
                <a:cubicBezTo>
                  <a:pt x="10132118" y="1235817"/>
                  <a:pt x="5188962" y="1434934"/>
                  <a:pt x="0" y="1353312"/>
                </a:cubicBezTo>
                <a:lnTo>
                  <a:pt x="0" y="1353312"/>
                </a:lnTo>
                <a:cubicBezTo>
                  <a:pt x="79494" y="820339"/>
                  <a:pt x="42989" y="679251"/>
                  <a:pt x="0" y="225557"/>
                </a:cubicBezTo>
                <a:cubicBezTo>
                  <a:pt x="10238" y="88689"/>
                  <a:pt x="106773" y="542"/>
                  <a:pt x="225557" y="0"/>
                </a:cubicBezTo>
                <a:close/>
              </a:path>
            </a:pathLst>
          </a:cu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158572 w 11569246"/>
                      <a:gd name="connsiteY0" fmla="*/ 0 h 951411"/>
                      <a:gd name="connsiteX1" fmla="*/ 11569246 w 11569246"/>
                      <a:gd name="connsiteY1" fmla="*/ 0 h 951411"/>
                      <a:gd name="connsiteX2" fmla="*/ 11569246 w 11569246"/>
                      <a:gd name="connsiteY2" fmla="*/ 0 h 951411"/>
                      <a:gd name="connsiteX3" fmla="*/ 11569246 w 11569246"/>
                      <a:gd name="connsiteY3" fmla="*/ 792839 h 951411"/>
                      <a:gd name="connsiteX4" fmla="*/ 11410674 w 11569246"/>
                      <a:gd name="connsiteY4" fmla="*/ 951411 h 951411"/>
                      <a:gd name="connsiteX5" fmla="*/ 0 w 11569246"/>
                      <a:gd name="connsiteY5" fmla="*/ 951411 h 951411"/>
                      <a:gd name="connsiteX6" fmla="*/ 0 w 11569246"/>
                      <a:gd name="connsiteY6" fmla="*/ 951411 h 951411"/>
                      <a:gd name="connsiteX7" fmla="*/ 0 w 11569246"/>
                      <a:gd name="connsiteY7" fmla="*/ 158572 h 951411"/>
                      <a:gd name="connsiteX8" fmla="*/ 158572 w 11569246"/>
                      <a:gd name="connsiteY8" fmla="*/ 0 h 9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9246" h="951411" fill="none" extrusionOk="0">
                        <a:moveTo>
                          <a:pt x="158572" y="0"/>
                        </a:moveTo>
                        <a:cubicBezTo>
                          <a:pt x="5233401" y="78011"/>
                          <a:pt x="10271273" y="21937"/>
                          <a:pt x="11569246" y="0"/>
                        </a:cubicBezTo>
                        <a:lnTo>
                          <a:pt x="11569246" y="0"/>
                        </a:lnTo>
                        <a:cubicBezTo>
                          <a:pt x="11630541" y="273304"/>
                          <a:pt x="11630470" y="648776"/>
                          <a:pt x="11569246" y="792839"/>
                        </a:cubicBezTo>
                        <a:cubicBezTo>
                          <a:pt x="11575972" y="872049"/>
                          <a:pt x="11481578" y="950161"/>
                          <a:pt x="11410674" y="951411"/>
                        </a:cubicBezTo>
                        <a:cubicBezTo>
                          <a:pt x="6980807" y="806327"/>
                          <a:pt x="2695524" y="986490"/>
                          <a:pt x="0" y="951411"/>
                        </a:cubicBezTo>
                        <a:lnTo>
                          <a:pt x="0" y="951411"/>
                        </a:lnTo>
                        <a:cubicBezTo>
                          <a:pt x="3927" y="616311"/>
                          <a:pt x="-15200" y="265918"/>
                          <a:pt x="0" y="158572"/>
                        </a:cubicBezTo>
                        <a:cubicBezTo>
                          <a:pt x="7598" y="71965"/>
                          <a:pt x="71946" y="11515"/>
                          <a:pt x="158572" y="0"/>
                        </a:cubicBezTo>
                        <a:close/>
                      </a:path>
                      <a:path w="11569246" h="951411" stroke="0" extrusionOk="0">
                        <a:moveTo>
                          <a:pt x="158572" y="0"/>
                        </a:moveTo>
                        <a:cubicBezTo>
                          <a:pt x="5547819" y="-16420"/>
                          <a:pt x="10183863" y="-157111"/>
                          <a:pt x="11569246" y="0"/>
                        </a:cubicBezTo>
                        <a:lnTo>
                          <a:pt x="11569246" y="0"/>
                        </a:lnTo>
                        <a:cubicBezTo>
                          <a:pt x="11632721" y="231906"/>
                          <a:pt x="11576750" y="589766"/>
                          <a:pt x="11569246" y="792839"/>
                        </a:cubicBezTo>
                        <a:cubicBezTo>
                          <a:pt x="11565971" y="889908"/>
                          <a:pt x="11501161" y="953388"/>
                          <a:pt x="11410674" y="951411"/>
                        </a:cubicBezTo>
                        <a:cubicBezTo>
                          <a:pt x="10227412" y="833916"/>
                          <a:pt x="5265674" y="1033033"/>
                          <a:pt x="0" y="951411"/>
                        </a:cubicBezTo>
                        <a:lnTo>
                          <a:pt x="0" y="951411"/>
                        </a:lnTo>
                        <a:cubicBezTo>
                          <a:pt x="-42821" y="594840"/>
                          <a:pt x="-54917" y="269443"/>
                          <a:pt x="0" y="158572"/>
                        </a:cubicBezTo>
                        <a:cubicBezTo>
                          <a:pt x="1167" y="69594"/>
                          <a:pt x="80798" y="918"/>
                          <a:pt x="158572" y="0"/>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3. Trao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đổi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với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bạn</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để</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góp</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ý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cho</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nhau</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rồi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chỉnh</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sửa</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bài</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viết</a:t>
            </a:r>
            <a:r>
              <a:rPr lang="en-US" sz="3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Freeform 7">
            <a:extLst>
              <a:ext uri="{FF2B5EF4-FFF2-40B4-BE49-F238E27FC236}">
                <a16:creationId xmlns:a16="http://schemas.microsoft.com/office/drawing/2014/main" id="{008239EE-1EB3-540A-E7E0-B5A7AB1562E7}"/>
              </a:ext>
            </a:extLst>
          </p:cNvPr>
          <p:cNvSpPr/>
          <p:nvPr/>
        </p:nvSpPr>
        <p:spPr>
          <a:xfrm>
            <a:off x="3400255" y="2559449"/>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8658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348</Words>
  <Application>Microsoft Office PowerPoint</Application>
  <PresentationFormat>Widescreen</PresentationFormat>
  <Paragraphs>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Times New Roman</vt:lpstr>
      <vt:lpstr>Aptos</vt:lpstr>
      <vt:lpstr>Arial</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8</cp:revision>
  <dcterms:created xsi:type="dcterms:W3CDTF">2024-08-14T16:28:06Z</dcterms:created>
  <dcterms:modified xsi:type="dcterms:W3CDTF">2025-04-13T10:38:17Z</dcterms:modified>
</cp:coreProperties>
</file>