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315" r:id="rId3"/>
    <p:sldId id="263" r:id="rId4"/>
    <p:sldId id="316" r:id="rId5"/>
    <p:sldId id="317" r:id="rId6"/>
    <p:sldId id="318" r:id="rId7"/>
    <p:sldId id="329" r:id="rId8"/>
    <p:sldId id="330" r:id="rId9"/>
    <p:sldId id="331" r:id="rId10"/>
    <p:sldId id="332" r:id="rId11"/>
    <p:sldId id="333" r:id="rId12"/>
    <p:sldId id="319" r:id="rId13"/>
    <p:sldId id="320" r:id="rId14"/>
    <p:sldId id="321" r:id="rId15"/>
    <p:sldId id="334" r:id="rId16"/>
    <p:sldId id="335" r:id="rId17"/>
    <p:sldId id="336" r:id="rId18"/>
    <p:sldId id="337" r:id="rId19"/>
    <p:sldId id="324" r:id="rId20"/>
    <p:sldId id="325" r:id="rId21"/>
    <p:sldId id="326"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9827"/>
    <a:srgbClr val="82C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48"/>
  </p:normalViewPr>
  <p:slideViewPr>
    <p:cSldViewPr snapToGrid="0">
      <p:cViewPr varScale="1">
        <p:scale>
          <a:sx n="60" d="100"/>
          <a:sy n="60" d="100"/>
        </p:scale>
        <p:origin x="8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ền Ngọc" userId="74af6240d90ddfe1" providerId="LiveId" clId="{773231C0-E737-2540-B08B-6B8DA6ABF380}"/>
    <pc:docChg chg="modSld">
      <pc:chgData name="Huyền Ngọc" userId="74af6240d90ddfe1" providerId="LiveId" clId="{773231C0-E737-2540-B08B-6B8DA6ABF380}" dt="2024-12-20T07:19:40.868" v="0" actId="1076"/>
      <pc:docMkLst>
        <pc:docMk/>
      </pc:docMkLst>
      <pc:sldChg chg="modSp mod">
        <pc:chgData name="Huyền Ngọc" userId="74af6240d90ddfe1" providerId="LiveId" clId="{773231C0-E737-2540-B08B-6B8DA6ABF380}" dt="2024-12-20T07:19:40.868" v="0" actId="1076"/>
        <pc:sldMkLst>
          <pc:docMk/>
          <pc:sldMk cId="3467299833" sldId="300"/>
        </pc:sldMkLst>
        <pc:picChg chg="mod">
          <ac:chgData name="Huyền Ngọc" userId="74af6240d90ddfe1" providerId="LiveId" clId="{773231C0-E737-2540-B08B-6B8DA6ABF380}" dt="2024-12-20T07:19:40.868" v="0" actId="1076"/>
          <ac:picMkLst>
            <pc:docMk/>
            <pc:sldMk cId="3467299833" sldId="300"/>
            <ac:picMk id="3" creationId="{42F6B25C-1EB2-5BA4-EBEB-AE73DCDAC0E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643090-A5A6-6988-D472-3FA622729551}"/>
              </a:ext>
            </a:extLst>
          </p:cNvPr>
          <p:cNvSpPr>
            <a:spLocks noGrp="1"/>
          </p:cNvSpPr>
          <p:nvPr>
            <p:ph type="dt" sz="half" idx="10"/>
          </p:nvPr>
        </p:nvSpPr>
        <p:spPr/>
        <p:txBody>
          <a:bodyPr/>
          <a:lstStyle/>
          <a:p>
            <a:fld id="{C3CDEAEA-E0E5-4320-BC5C-4B4316445407}" type="datetimeFigureOut">
              <a:rPr lang="en-US" smtClean="0"/>
              <a:t>4/13/2025</a:t>
            </a:fld>
            <a:endParaRPr lang="en-US"/>
          </a:p>
        </p:txBody>
      </p:sp>
      <p:sp>
        <p:nvSpPr>
          <p:cNvPr id="5" name="Footer Placeholder 4">
            <a:extLst>
              <a:ext uri="{FF2B5EF4-FFF2-40B4-BE49-F238E27FC236}">
                <a16:creationId xmlns:a16="http://schemas.microsoft.com/office/drawing/2014/main"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23471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3C3F7-62F7-DC91-5A3F-B416D1CB1283}"/>
              </a:ext>
            </a:extLst>
          </p:cNvPr>
          <p:cNvSpPr>
            <a:spLocks noGrp="1"/>
          </p:cNvSpPr>
          <p:nvPr>
            <p:ph type="dt" sz="half" idx="10"/>
          </p:nvPr>
        </p:nvSpPr>
        <p:spPr/>
        <p:txBody>
          <a:bodyPr/>
          <a:lstStyle/>
          <a:p>
            <a:fld id="{C3CDEAEA-E0E5-4320-BC5C-4B4316445407}" type="datetimeFigureOut">
              <a:rPr lang="en-US" smtClean="0"/>
              <a:t>4/13/2025</a:t>
            </a:fld>
            <a:endParaRPr lang="en-US"/>
          </a:p>
        </p:txBody>
      </p:sp>
      <p:sp>
        <p:nvSpPr>
          <p:cNvPr id="5" name="Footer Placeholder 4">
            <a:extLst>
              <a:ext uri="{FF2B5EF4-FFF2-40B4-BE49-F238E27FC236}">
                <a16:creationId xmlns:a16="http://schemas.microsoft.com/office/drawing/2014/main"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90255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64236-E66A-18A5-04D8-C6B4A8743D6E}"/>
              </a:ext>
            </a:extLst>
          </p:cNvPr>
          <p:cNvSpPr>
            <a:spLocks noGrp="1"/>
          </p:cNvSpPr>
          <p:nvPr>
            <p:ph type="dt" sz="half" idx="10"/>
          </p:nvPr>
        </p:nvSpPr>
        <p:spPr/>
        <p:txBody>
          <a:bodyPr/>
          <a:lstStyle/>
          <a:p>
            <a:fld id="{C3CDEAEA-E0E5-4320-BC5C-4B4316445407}" type="datetimeFigureOut">
              <a:rPr lang="en-US" smtClean="0"/>
              <a:t>4/13/2025</a:t>
            </a:fld>
            <a:endParaRPr lang="en-US"/>
          </a:p>
        </p:txBody>
      </p:sp>
      <p:sp>
        <p:nvSpPr>
          <p:cNvPr id="5" name="Footer Placeholder 4">
            <a:extLst>
              <a:ext uri="{FF2B5EF4-FFF2-40B4-BE49-F238E27FC236}">
                <a16:creationId xmlns:a16="http://schemas.microsoft.com/office/drawing/2014/main"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732928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92B3C-3E9D-E3AD-F6CF-F2A8958EEEE6}"/>
              </a:ext>
            </a:extLst>
          </p:cNvPr>
          <p:cNvSpPr>
            <a:spLocks noGrp="1"/>
          </p:cNvSpPr>
          <p:nvPr>
            <p:ph type="dt" sz="half" idx="10"/>
          </p:nvPr>
        </p:nvSpPr>
        <p:spPr/>
        <p:txBody>
          <a:bodyPr/>
          <a:lstStyle/>
          <a:p>
            <a:fld id="{C3CDEAEA-E0E5-4320-BC5C-4B4316445407}" type="datetimeFigureOut">
              <a:rPr lang="en-US" smtClean="0"/>
              <a:t>4/13/2025</a:t>
            </a:fld>
            <a:endParaRPr lang="en-US"/>
          </a:p>
        </p:txBody>
      </p:sp>
      <p:sp>
        <p:nvSpPr>
          <p:cNvPr id="5" name="Footer Placeholder 4">
            <a:extLst>
              <a:ext uri="{FF2B5EF4-FFF2-40B4-BE49-F238E27FC236}">
                <a16:creationId xmlns:a16="http://schemas.microsoft.com/office/drawing/2014/main"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70399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D2299A-7972-A358-F4F0-6BC382E7D39A}"/>
              </a:ext>
            </a:extLst>
          </p:cNvPr>
          <p:cNvSpPr>
            <a:spLocks noGrp="1"/>
          </p:cNvSpPr>
          <p:nvPr>
            <p:ph type="dt" sz="half" idx="10"/>
          </p:nvPr>
        </p:nvSpPr>
        <p:spPr/>
        <p:txBody>
          <a:bodyPr/>
          <a:lstStyle/>
          <a:p>
            <a:fld id="{C3CDEAEA-E0E5-4320-BC5C-4B4316445407}" type="datetimeFigureOut">
              <a:rPr lang="en-US" smtClean="0"/>
              <a:t>4/13/2025</a:t>
            </a:fld>
            <a:endParaRPr lang="en-US"/>
          </a:p>
        </p:txBody>
      </p:sp>
      <p:sp>
        <p:nvSpPr>
          <p:cNvPr id="5" name="Footer Placeholder 4">
            <a:extLst>
              <a:ext uri="{FF2B5EF4-FFF2-40B4-BE49-F238E27FC236}">
                <a16:creationId xmlns:a16="http://schemas.microsoft.com/office/drawing/2014/main"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44769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A9D1D-8254-397C-A381-A071F45A508B}"/>
              </a:ext>
            </a:extLst>
          </p:cNvPr>
          <p:cNvSpPr>
            <a:spLocks noGrp="1"/>
          </p:cNvSpPr>
          <p:nvPr>
            <p:ph type="dt" sz="half" idx="10"/>
          </p:nvPr>
        </p:nvSpPr>
        <p:spPr/>
        <p:txBody>
          <a:bodyPr/>
          <a:lstStyle/>
          <a:p>
            <a:fld id="{C3CDEAEA-E0E5-4320-BC5C-4B4316445407}" type="datetimeFigureOut">
              <a:rPr lang="en-US" smtClean="0"/>
              <a:t>4/13/2025</a:t>
            </a:fld>
            <a:endParaRPr lang="en-US"/>
          </a:p>
        </p:txBody>
      </p:sp>
      <p:sp>
        <p:nvSpPr>
          <p:cNvPr id="6" name="Footer Placeholder 5">
            <a:extLst>
              <a:ext uri="{FF2B5EF4-FFF2-40B4-BE49-F238E27FC236}">
                <a16:creationId xmlns:a16="http://schemas.microsoft.com/office/drawing/2014/main"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4629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7BAE2-2F25-4A64-4046-6E06518C52F0}"/>
              </a:ext>
            </a:extLst>
          </p:cNvPr>
          <p:cNvSpPr>
            <a:spLocks noGrp="1"/>
          </p:cNvSpPr>
          <p:nvPr>
            <p:ph type="dt" sz="half" idx="10"/>
          </p:nvPr>
        </p:nvSpPr>
        <p:spPr/>
        <p:txBody>
          <a:bodyPr/>
          <a:lstStyle/>
          <a:p>
            <a:fld id="{C3CDEAEA-E0E5-4320-BC5C-4B4316445407}" type="datetimeFigureOut">
              <a:rPr lang="en-US" smtClean="0"/>
              <a:t>4/13/2025</a:t>
            </a:fld>
            <a:endParaRPr lang="en-US"/>
          </a:p>
        </p:txBody>
      </p:sp>
      <p:sp>
        <p:nvSpPr>
          <p:cNvPr id="8" name="Footer Placeholder 7">
            <a:extLst>
              <a:ext uri="{FF2B5EF4-FFF2-40B4-BE49-F238E27FC236}">
                <a16:creationId xmlns:a16="http://schemas.microsoft.com/office/drawing/2014/main"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3079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3F1AE-6ED2-F900-01A6-E41CA64BD1B9}"/>
              </a:ext>
            </a:extLst>
          </p:cNvPr>
          <p:cNvSpPr>
            <a:spLocks noGrp="1"/>
          </p:cNvSpPr>
          <p:nvPr>
            <p:ph type="dt" sz="half" idx="10"/>
          </p:nvPr>
        </p:nvSpPr>
        <p:spPr/>
        <p:txBody>
          <a:bodyPr/>
          <a:lstStyle/>
          <a:p>
            <a:fld id="{C3CDEAEA-E0E5-4320-BC5C-4B4316445407}" type="datetimeFigureOut">
              <a:rPr lang="en-US" smtClean="0"/>
              <a:t>4/13/2025</a:t>
            </a:fld>
            <a:endParaRPr lang="en-US"/>
          </a:p>
        </p:txBody>
      </p:sp>
      <p:sp>
        <p:nvSpPr>
          <p:cNvPr id="4" name="Footer Placeholder 3">
            <a:extLst>
              <a:ext uri="{FF2B5EF4-FFF2-40B4-BE49-F238E27FC236}">
                <a16:creationId xmlns:a16="http://schemas.microsoft.com/office/drawing/2014/main"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48709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BC318-E041-373C-D93E-CB29E47A0411}"/>
              </a:ext>
            </a:extLst>
          </p:cNvPr>
          <p:cNvSpPr>
            <a:spLocks noGrp="1"/>
          </p:cNvSpPr>
          <p:nvPr>
            <p:ph type="dt" sz="half" idx="10"/>
          </p:nvPr>
        </p:nvSpPr>
        <p:spPr/>
        <p:txBody>
          <a:bodyPr/>
          <a:lstStyle/>
          <a:p>
            <a:fld id="{C3CDEAEA-E0E5-4320-BC5C-4B4316445407}" type="datetimeFigureOut">
              <a:rPr lang="en-US" smtClean="0"/>
              <a:t>4/13/2025</a:t>
            </a:fld>
            <a:endParaRPr lang="en-US"/>
          </a:p>
        </p:txBody>
      </p:sp>
      <p:sp>
        <p:nvSpPr>
          <p:cNvPr id="3" name="Footer Placeholder 2">
            <a:extLst>
              <a:ext uri="{FF2B5EF4-FFF2-40B4-BE49-F238E27FC236}">
                <a16:creationId xmlns:a16="http://schemas.microsoft.com/office/drawing/2014/main"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360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7498-E807-246D-F46C-3A833A1B1835}"/>
              </a:ext>
            </a:extLst>
          </p:cNvPr>
          <p:cNvSpPr>
            <a:spLocks noGrp="1"/>
          </p:cNvSpPr>
          <p:nvPr>
            <p:ph type="dt" sz="half" idx="10"/>
          </p:nvPr>
        </p:nvSpPr>
        <p:spPr/>
        <p:txBody>
          <a:bodyPr/>
          <a:lstStyle/>
          <a:p>
            <a:fld id="{C3CDEAEA-E0E5-4320-BC5C-4B4316445407}" type="datetimeFigureOut">
              <a:rPr lang="en-US" smtClean="0"/>
              <a:t>4/13/2025</a:t>
            </a:fld>
            <a:endParaRPr lang="en-US"/>
          </a:p>
        </p:txBody>
      </p:sp>
      <p:sp>
        <p:nvSpPr>
          <p:cNvPr id="6" name="Footer Placeholder 5">
            <a:extLst>
              <a:ext uri="{FF2B5EF4-FFF2-40B4-BE49-F238E27FC236}">
                <a16:creationId xmlns:a16="http://schemas.microsoft.com/office/drawing/2014/main"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607158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03295-79F2-EEF9-9323-00503737B8BC}"/>
              </a:ext>
            </a:extLst>
          </p:cNvPr>
          <p:cNvSpPr>
            <a:spLocks noGrp="1"/>
          </p:cNvSpPr>
          <p:nvPr>
            <p:ph type="dt" sz="half" idx="10"/>
          </p:nvPr>
        </p:nvSpPr>
        <p:spPr/>
        <p:txBody>
          <a:bodyPr/>
          <a:lstStyle/>
          <a:p>
            <a:fld id="{C3CDEAEA-E0E5-4320-BC5C-4B4316445407}" type="datetimeFigureOut">
              <a:rPr lang="en-US" smtClean="0"/>
              <a:t>4/13/2025</a:t>
            </a:fld>
            <a:endParaRPr lang="en-US"/>
          </a:p>
        </p:txBody>
      </p:sp>
      <p:sp>
        <p:nvSpPr>
          <p:cNvPr id="6" name="Footer Placeholder 5">
            <a:extLst>
              <a:ext uri="{FF2B5EF4-FFF2-40B4-BE49-F238E27FC236}">
                <a16:creationId xmlns:a16="http://schemas.microsoft.com/office/drawing/2014/main"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51964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4/13/2025</a:t>
            </a:fld>
            <a:endParaRPr lang="en-US"/>
          </a:p>
        </p:txBody>
      </p:sp>
      <p:sp>
        <p:nvSpPr>
          <p:cNvPr id="5" name="Footer Placeholder 4">
            <a:extLst>
              <a:ext uri="{FF2B5EF4-FFF2-40B4-BE49-F238E27FC236}">
                <a16:creationId xmlns:a16="http://schemas.microsoft.com/office/drawing/2014/main"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79CE3273-6CB3-DBC9-4E75-F10F286D2D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1487572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170ADE0-1A16-0745-554D-4AD58977ADE5}"/>
              </a:ext>
            </a:extLst>
          </p:cNvPr>
          <p:cNvPicPr>
            <a:picLocks noChangeAspect="1"/>
          </p:cNvPicPr>
          <p:nvPr/>
        </p:nvPicPr>
        <p:blipFill>
          <a:blip r:embed="rId9"/>
          <a:stretch>
            <a:fillRect/>
          </a:stretch>
        </p:blipFill>
        <p:spPr>
          <a:xfrm>
            <a:off x="3783515" y="561214"/>
            <a:ext cx="4866973" cy="4398898"/>
          </a:xfrm>
          <a:prstGeom prst="rect">
            <a:avLst/>
          </a:prstGeom>
        </p:spPr>
      </p:pic>
    </p:spTree>
    <p:extLst>
      <p:ext uri="{BB962C8B-B14F-4D97-AF65-F5344CB8AC3E}">
        <p14:creationId xmlns:p14="http://schemas.microsoft.com/office/powerpoint/2010/main" val="799009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5"/>
            <a:ext cx="11036808" cy="2621716"/>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DFA93D7-B5FB-51D0-1F3C-C5532F0392A3}"/>
              </a:ext>
            </a:extLst>
          </p:cNvPr>
          <p:cNvPicPr>
            <a:picLocks noChangeAspect="1"/>
          </p:cNvPicPr>
          <p:nvPr/>
        </p:nvPicPr>
        <p:blipFill>
          <a:blip r:embed="rId5"/>
          <a:stretch>
            <a:fillRect/>
          </a:stretch>
        </p:blipFill>
        <p:spPr>
          <a:xfrm>
            <a:off x="5431971" y="3857032"/>
            <a:ext cx="6521904" cy="3000967"/>
          </a:xfrm>
          <a:prstGeom prst="rect">
            <a:avLst/>
          </a:prstGeom>
        </p:spPr>
      </p:pic>
    </p:spTree>
    <p:extLst>
      <p:ext uri="{BB962C8B-B14F-4D97-AF65-F5344CB8AC3E}">
        <p14:creationId xmlns:p14="http://schemas.microsoft.com/office/powerpoint/2010/main" val="1479585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07891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3A95412-3FF1-D3CB-0584-A6D06B7AEB81}"/>
              </a:ext>
            </a:extLst>
          </p:cNvPr>
          <p:cNvPicPr>
            <a:picLocks noChangeAspect="1"/>
          </p:cNvPicPr>
          <p:nvPr/>
        </p:nvPicPr>
        <p:blipFill>
          <a:blip r:embed="rId5"/>
          <a:stretch>
            <a:fillRect/>
          </a:stretch>
        </p:blipFill>
        <p:spPr>
          <a:xfrm>
            <a:off x="5431971" y="3867271"/>
            <a:ext cx="6468836" cy="2990729"/>
          </a:xfrm>
          <a:prstGeom prst="rect">
            <a:avLst/>
          </a:prstGeom>
        </p:spPr>
      </p:pic>
    </p:spTree>
    <p:extLst>
      <p:ext uri="{BB962C8B-B14F-4D97-AF65-F5344CB8AC3E}">
        <p14:creationId xmlns:p14="http://schemas.microsoft.com/office/powerpoint/2010/main" val="139866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5643376" y="2089078"/>
            <a:ext cx="5706662" cy="851297"/>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Làm</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việc</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nhóm</a:t>
            </a:r>
            <a:endPar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7947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5643376" y="2089078"/>
            <a:ext cx="5706662" cy="851297"/>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Trình</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bày</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trước</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lớp</a:t>
            </a:r>
            <a:endPar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531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24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1202471"/>
            <a:ext cx="5421978" cy="53725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Ý kiến của hiền là không đúng vì hành động của hiền gây ô nhiễm môi trường. Em sẽ nói với hiền về hành động đó, dù nhỏ nhưng cũng sẽ ảnh hưởng đến môi trường xung quanh, nhất là môi trường nước và môi trường đất. Ngoài ra, hành vi ấy nếu không được nhận thức sẽ dẫn đến những hành vi gây ô nhiễm môi trường trong tương lai.</a:t>
            </a:r>
            <a:endPar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156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881743"/>
            <a:ext cx="5421978" cy="5693228"/>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tạo ra khói bụi, ảnh hưởng đến sức khỏe của cộng đồng. Ngoài ra, việc này còn dẫn tới nguy cơ hỏa hoạn, cháy nổ. Sẽ khuyên bạn cùng thu gom rác đến nơi tập kết rác để rác được xử lý theo đúng quy định, tránh gây ô nhiễm môi trường.</a:t>
            </a:r>
            <a:endPar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939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6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6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500" dirty="0">
                <a:solidFill>
                  <a:srgbClr val="FF0000"/>
                </a:solidFill>
                <a:latin typeface="Calibri" panose="020F0502020204030204" pitchFamily="34" charset="0"/>
                <a:ea typeface="Calibri" panose="020F0502020204030204" pitchFamily="34" charset="0"/>
                <a:cs typeface="Calibri" panose="020F0502020204030204" pitchFamily="34" charset="0"/>
              </a:rPr>
              <a:t>Việc nuôi lợn chao thả rông quanh nhà gây ô nhiễm môi trường sông rất lớn, chất thải trong quá trình nuôi sẽ gây mùi hôi, làm ô nhiễm không khí và mang những mầm bệnh. Ngoài ra, việc này còn làm ô nhiễm nguồn nước sinh hoạt của cộng đồng xung quanh. Cần nói với chú về tác hại đến môi trường, không khí và môi trường nước của việc nuôi lợn, bò thả rông qua nhà; chia sẻ một số biện pháp nuôi những không gây ô nhiễm môi trường xung quanh.</a:t>
            </a:r>
            <a:endParaRPr kumimoji="0" lang="vi-VN" sz="2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1183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Em s</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ẽ nói với bạn việc ngắt hoa bẻ cành là dù ít hay nhiều cũng sẽ làm ảnh hưởng đến sự sinh trưởng và phát triển của cây. Rất cần chung tay bảo vệ môi trường từ những việc rất nhỏ.</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54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783772"/>
            <a:ext cx="5332062" cy="5856514"/>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dirty="0">
                <a:solidFill>
                  <a:srgbClr val="FF0000"/>
                </a:solidFill>
                <a:latin typeface="Calibri" panose="020F0502020204030204" pitchFamily="34" charset="0"/>
                <a:ea typeface="Calibri" panose="020F0502020204030204" pitchFamily="34" charset="0"/>
                <a:cs typeface="Calibri" panose="020F0502020204030204" pitchFamily="34" charset="0"/>
              </a:rPr>
              <a:t>Việc làm của phong sẽ tạo ra ô nhiễm tiếng ồn, gây ảnh hưởng đến sức khỏe của những người xung quanh. Đề nghị phong mở loa hát đủ nghe để không tạo tiếng ồn.</a:t>
            </a:r>
            <a:endPar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723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7675117-6F27-BE03-4470-A09E60677374}"/>
              </a:ext>
            </a:extLst>
          </p:cNvPr>
          <p:cNvPicPr>
            <a:picLocks noChangeAspect="1"/>
          </p:cNvPicPr>
          <p:nvPr/>
        </p:nvPicPr>
        <p:blipFill>
          <a:blip r:embed="rId9"/>
          <a:stretch>
            <a:fillRect/>
          </a:stretch>
        </p:blipFill>
        <p:spPr>
          <a:xfrm>
            <a:off x="3184536" y="206436"/>
            <a:ext cx="5895343" cy="5200339"/>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13FB2B0D-D642-B0CB-0CEE-4E4665AD45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348128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0F872DE9-980A-E24E-2909-DE82B6F9E1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889"/>
          <a:stretch/>
        </p:blipFill>
        <p:spPr>
          <a:xfrm flipH="1">
            <a:off x="0" y="0"/>
            <a:ext cx="12192000" cy="6858000"/>
          </a:xfrm>
          <a:prstGeom prst="rect">
            <a:avLst/>
          </a:prstGeom>
        </p:spPr>
      </p:pic>
      <p:pic>
        <p:nvPicPr>
          <p:cNvPr id="2050" name="Picture 2" descr="Young businesswoman finger point up cartoon illustration">
            <a:extLst>
              <a:ext uri="{FF2B5EF4-FFF2-40B4-BE49-F238E27FC236}">
                <a16:creationId xmlns:a16="http://schemas.microsoft.com/office/drawing/2014/main" id="{3D1B6101-6551-D2C2-F38F-C14CEA44EDB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200" b="93400" l="9744" r="89776">
                        <a14:foregroundMark x1="53834" y1="5200" x2="53834" y2="5200"/>
                        <a14:foregroundMark x1="51757" y1="93400" x2="51757" y2="93400"/>
                        <a14:foregroundMark x1="52077" y1="92000" x2="52077" y2="92000"/>
                        <a14:foregroundMark x1="51597" y1="91600" x2="51917" y2="92400"/>
                      </a14:backgroundRemoval>
                    </a14:imgEffect>
                  </a14:imgLayer>
                </a14:imgProps>
              </a:ext>
              <a:ext uri="{28A0092B-C50C-407E-A947-70E740481C1C}">
                <a14:useLocalDpi xmlns:a14="http://schemas.microsoft.com/office/drawing/2010/main" val="0"/>
              </a:ext>
            </a:extLst>
          </a:blip>
          <a:srcRect/>
          <a:stretch>
            <a:fillRect/>
          </a:stretch>
        </p:blipFill>
        <p:spPr bwMode="auto">
          <a:xfrm>
            <a:off x="-346857" y="1943071"/>
            <a:ext cx="6442856" cy="514605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745E26F-1C13-C2C4-1805-F610ACA1B004}"/>
              </a:ext>
            </a:extLst>
          </p:cNvPr>
          <p:cNvGrpSpPr/>
          <p:nvPr/>
        </p:nvGrpSpPr>
        <p:grpSpPr>
          <a:xfrm>
            <a:off x="4602153" y="500552"/>
            <a:ext cx="6837006" cy="6837006"/>
            <a:chOff x="4602153" y="500552"/>
            <a:chExt cx="6837006" cy="6837006"/>
          </a:xfrm>
        </p:grpSpPr>
        <p:pic>
          <p:nvPicPr>
            <p:cNvPr id="4" name="Picture 3" descr="A picture containing text&#10;&#10;Description automatically generated">
              <a:extLst>
                <a:ext uri="{FF2B5EF4-FFF2-40B4-BE49-F238E27FC236}">
                  <a16:creationId xmlns:a16="http://schemas.microsoft.com/office/drawing/2014/main" id="{DC19E6EE-8BC9-DBC9-7518-A6694E263594}"/>
                </a:ext>
              </a:extLst>
            </p:cNvPr>
            <p:cNvPicPr>
              <a:picLocks noChangeAspect="1"/>
            </p:cNvPicPr>
            <p:nvPr/>
          </p:nvPicPr>
          <p:blipFill rotWithShape="1">
            <a:blip r:embed="rId5">
              <a:extLst>
                <a:ext uri="{28A0092B-C50C-407E-A947-70E740481C1C}">
                  <a14:useLocalDpi xmlns:a14="http://schemas.microsoft.com/office/drawing/2010/main" val="0"/>
                </a:ext>
              </a:extLst>
            </a:blip>
            <a:srcRect l="3763" t="3763" r="3763" b="3763"/>
            <a:stretch/>
          </p:blipFill>
          <p:spPr>
            <a:xfrm>
              <a:off x="4602153" y="500552"/>
              <a:ext cx="6837006" cy="6837006"/>
            </a:xfrm>
            <a:prstGeom prst="rect">
              <a:avLst/>
            </a:prstGeom>
          </p:spPr>
        </p:pic>
        <p:sp>
          <p:nvSpPr>
            <p:cNvPr id="9" name="TextBox 8">
              <a:extLst>
                <a:ext uri="{FF2B5EF4-FFF2-40B4-BE49-F238E27FC236}">
                  <a16:creationId xmlns:a16="http://schemas.microsoft.com/office/drawing/2014/main" id="{E323F5C5-798A-9DA8-515D-624392033997}"/>
                </a:ext>
              </a:extLst>
            </p:cNvPr>
            <p:cNvSpPr txBox="1"/>
            <p:nvPr/>
          </p:nvSpPr>
          <p:spPr>
            <a:xfrm>
              <a:off x="5518948" y="2543129"/>
              <a:ext cx="5305478" cy="2862322"/>
            </a:xfrm>
            <a:prstGeom prst="rect">
              <a:avLst/>
            </a:prstGeom>
            <a:noFill/>
          </p:spPr>
          <p:txBody>
            <a:bodyPr wrap="square">
              <a:spAutoFit/>
            </a:bodyPr>
            <a:lstStyle/>
            <a:p>
              <a:pPr algn="ctr">
                <a:spcAft>
                  <a:spcPts val="800"/>
                </a:spcAft>
              </a:pPr>
              <a:r>
                <a:rPr lang="vi-VN"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 tuần vừa rồi, bạn nào đã được chứng kiến hành vi phá hoại hoặc bảo vệ môi trường sống xung quanh?</a:t>
              </a:r>
              <a:endParaRPr lang="vi-VN" sz="3600" kern="1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1780337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1645920" y="704088"/>
            <a:ext cx="9758982" cy="2247424"/>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spcAft>
                <a:spcPts val="800"/>
              </a:spcAft>
            </a:pPr>
            <a:r>
              <a:rPr lang="en-US"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C</a:t>
            </a:r>
            <a:r>
              <a:rPr lang="vi-VN"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hia sẻ theo nhóm bàn về những việc em đã chứng kiến, đã làm hoặc sẽ làm để bảo vệ môi trường sống xung quanh.</a:t>
            </a:r>
            <a:endParaRPr kumimoji="0" lang="en-US" sz="4200" b="0" i="0" u="none" strike="noStrike" kern="1200" cap="none" spc="0" normalizeH="0" baseline="0" noProof="0" dirty="0">
              <a:ln>
                <a:noFill/>
              </a:ln>
              <a:solidFill>
                <a:srgbClr val="FF0066"/>
              </a:solidFill>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70771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04C57D8-CCC2-F5FF-FDE6-93AEB57C242E}"/>
              </a:ext>
            </a:extLst>
          </p:cNvPr>
          <p:cNvPicPr>
            <a:picLocks noChangeAspect="1"/>
          </p:cNvPicPr>
          <p:nvPr/>
        </p:nvPicPr>
        <p:blipFill>
          <a:blip r:embed="rId9"/>
          <a:stretch>
            <a:fillRect/>
          </a:stretch>
        </p:blipFill>
        <p:spPr>
          <a:xfrm>
            <a:off x="3148328" y="1039714"/>
            <a:ext cx="5895343" cy="3420152"/>
          </a:xfrm>
          <a:prstGeom prst="rect">
            <a:avLst/>
          </a:prstGeom>
        </p:spPr>
      </p:pic>
    </p:spTree>
    <p:extLst>
      <p:ext uri="{BB962C8B-B14F-4D97-AF65-F5344CB8AC3E}">
        <p14:creationId xmlns:p14="http://schemas.microsoft.com/office/powerpoint/2010/main" val="3510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6"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DB3D7D2-4CB1-48AE-759B-092D72E8A45E}"/>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defTabSz="622432"/>
            <a:endParaRPr lang="vi-VN" sz="1225">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6" name="Picture 5">
            <a:extLst>
              <a:ext uri="{FF2B5EF4-FFF2-40B4-BE49-F238E27FC236}">
                <a16:creationId xmlns:a16="http://schemas.microsoft.com/office/drawing/2014/main" id="{BF2CDF38-1D5D-97E9-E254-ADA9EDDB0C8A}"/>
              </a:ext>
            </a:extLst>
          </p:cNvPr>
          <p:cNvPicPr>
            <a:picLocks noChangeAspect="1"/>
          </p:cNvPicPr>
          <p:nvPr/>
        </p:nvPicPr>
        <p:blipFill>
          <a:blip r:embed="rId6"/>
          <a:stretch>
            <a:fillRect/>
          </a:stretch>
        </p:blipFill>
        <p:spPr>
          <a:xfrm>
            <a:off x="2476147" y="1363730"/>
            <a:ext cx="3103133" cy="755970"/>
          </a:xfrm>
          <a:prstGeom prst="rect">
            <a:avLst/>
          </a:prstGeom>
        </p:spPr>
      </p:pic>
      <p:pic>
        <p:nvPicPr>
          <p:cNvPr id="10" name="Picture 9">
            <a:extLst>
              <a:ext uri="{FF2B5EF4-FFF2-40B4-BE49-F238E27FC236}">
                <a16:creationId xmlns:a16="http://schemas.microsoft.com/office/drawing/2014/main" id="{810BE1CB-415C-307A-B0B5-3ECFB11D70CB}"/>
              </a:ext>
            </a:extLst>
          </p:cNvPr>
          <p:cNvPicPr>
            <a:picLocks noChangeAspect="1"/>
          </p:cNvPicPr>
          <p:nvPr/>
        </p:nvPicPr>
        <p:blipFill>
          <a:blip r:embed="rId7"/>
          <a:stretch>
            <a:fillRect/>
          </a:stretch>
        </p:blipFill>
        <p:spPr>
          <a:xfrm>
            <a:off x="190377" y="2269293"/>
            <a:ext cx="7870618" cy="3712786"/>
          </a:xfrm>
          <a:prstGeom prst="rect">
            <a:avLst/>
          </a:prstGeom>
        </p:spPr>
      </p:pic>
    </p:spTree>
    <p:extLst>
      <p:ext uri="{BB962C8B-B14F-4D97-AF65-F5344CB8AC3E}">
        <p14:creationId xmlns:p14="http://schemas.microsoft.com/office/powerpoint/2010/main" val="309797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8D6C50-674D-E319-FDA5-B990EEA3A59D}"/>
              </a:ext>
            </a:extLst>
          </p:cNvPr>
          <p:cNvPicPr>
            <a:picLocks noChangeAspect="1"/>
          </p:cNvPicPr>
          <p:nvPr/>
        </p:nvPicPr>
        <p:blipFill>
          <a:blip r:embed="rId9"/>
          <a:stretch>
            <a:fillRect/>
          </a:stretch>
        </p:blipFill>
        <p:spPr>
          <a:xfrm>
            <a:off x="2630141" y="531808"/>
            <a:ext cx="6529382" cy="520033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C2AE1614-6FBB-078C-6D2F-08D7DFFB1C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2769819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92608" y="402336"/>
            <a:ext cx="11649456" cy="106070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accent1"/>
                </a:solidFill>
                <a:latin typeface="Montserrat" panose="00000500000000000000" pitchFamily="2" charset="-93"/>
              </a:rPr>
              <a:t>4. </a:t>
            </a:r>
            <a:r>
              <a:rPr lang="vi-VN" sz="3200" b="1" dirty="0">
                <a:solidFill>
                  <a:schemeClr val="accent1"/>
                </a:solidFill>
                <a:latin typeface="Montserrat" panose="00000500000000000000" pitchFamily="2" charset="-93"/>
              </a:rPr>
              <a:t>Em hãy chỉ ra những việc nên làm và không nên làm để bảo vệ các loại môi trường sống.</a:t>
            </a:r>
          </a:p>
        </p:txBody>
      </p:sp>
      <p:graphicFrame>
        <p:nvGraphicFramePr>
          <p:cNvPr id="4" name="Table 3">
            <a:extLst>
              <a:ext uri="{FF2B5EF4-FFF2-40B4-BE49-F238E27FC236}">
                <a16:creationId xmlns:a16="http://schemas.microsoft.com/office/drawing/2014/main" id="{30DED1F5-4C30-73F0-7396-80DBF5818B30}"/>
              </a:ext>
            </a:extLst>
          </p:cNvPr>
          <p:cNvGraphicFramePr>
            <a:graphicFrameLocks noGrp="1"/>
          </p:cNvGraphicFramePr>
          <p:nvPr>
            <p:extLst>
              <p:ext uri="{D42A27DB-BD31-4B8C-83A1-F6EECF244321}">
                <p14:modId xmlns:p14="http://schemas.microsoft.com/office/powerpoint/2010/main" val="3189601422"/>
              </p:ext>
            </p:extLst>
          </p:nvPr>
        </p:nvGraphicFramePr>
        <p:xfrm>
          <a:off x="478972" y="2015065"/>
          <a:ext cx="11419113" cy="4363964"/>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644856192"/>
                    </a:ext>
                  </a:extLst>
                </a:gridCol>
                <a:gridCol w="3679372">
                  <a:extLst>
                    <a:ext uri="{9D8B030D-6E8A-4147-A177-3AD203B41FA5}">
                      <a16:colId xmlns:a16="http://schemas.microsoft.com/office/drawing/2014/main" val="1417910674"/>
                    </a:ext>
                  </a:extLst>
                </a:gridCol>
                <a:gridCol w="4082142">
                  <a:extLst>
                    <a:ext uri="{9D8B030D-6E8A-4147-A177-3AD203B41FA5}">
                      <a16:colId xmlns:a16="http://schemas.microsoft.com/office/drawing/2014/main" val="2286102827"/>
                    </a:ext>
                  </a:extLst>
                </a:gridCol>
              </a:tblGrid>
              <a:tr h="1090991">
                <a:tc>
                  <a:txBody>
                    <a:bodyPr/>
                    <a:lstStyle/>
                    <a:p>
                      <a:pPr algn="ctr"/>
                      <a:r>
                        <a:rPr lang="en-US" sz="3600" dirty="0" err="1">
                          <a:solidFill>
                            <a:srgbClr val="002060"/>
                          </a:solidFill>
                        </a:rPr>
                        <a:t>Môi</a:t>
                      </a:r>
                      <a:r>
                        <a:rPr lang="en-US" sz="3600" dirty="0">
                          <a:solidFill>
                            <a:srgbClr val="002060"/>
                          </a:solidFill>
                        </a:rPr>
                        <a:t> </a:t>
                      </a:r>
                      <a:r>
                        <a:rPr lang="en-US" sz="3600" dirty="0" err="1">
                          <a:solidFill>
                            <a:srgbClr val="002060"/>
                          </a:solidFill>
                        </a:rPr>
                        <a:t>trường</a:t>
                      </a:r>
                      <a:r>
                        <a:rPr lang="en-US" sz="3600" dirty="0">
                          <a:solidFill>
                            <a:srgbClr val="002060"/>
                          </a:solidFill>
                        </a:rPr>
                        <a:t> </a:t>
                      </a:r>
                      <a:r>
                        <a:rPr lang="en-US" sz="3600" dirty="0" err="1">
                          <a:solidFill>
                            <a:srgbClr val="002060"/>
                          </a:solidFill>
                        </a:rPr>
                        <a:t>sống</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không</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78867711"/>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nhà</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1873604"/>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trường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329948"/>
                  </a:ext>
                </a:extLst>
              </a:tr>
              <a:tr h="1090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t>Môi</a:t>
                      </a:r>
                      <a:r>
                        <a:rPr lang="en-US" sz="2800" dirty="0"/>
                        <a:t> </a:t>
                      </a:r>
                      <a:r>
                        <a:rPr lang="en-US" sz="2800" dirty="0" err="1"/>
                        <a:t>trường</a:t>
                      </a:r>
                      <a:r>
                        <a:rPr lang="en-US" sz="2800" dirty="0"/>
                        <a:t> ở </a:t>
                      </a:r>
                      <a:r>
                        <a:rPr lang="en-US" sz="2800" dirty="0" err="1"/>
                        <a:t>nơi</a:t>
                      </a:r>
                      <a:r>
                        <a:rPr lang="en-US" sz="2800" dirty="0"/>
                        <a:t> </a:t>
                      </a:r>
                      <a:r>
                        <a:rPr lang="en-US" sz="2800" dirty="0" err="1"/>
                        <a:t>công</a:t>
                      </a:r>
                      <a:r>
                        <a:rPr lang="en-US" sz="2800" dirty="0"/>
                        <a:t> </a:t>
                      </a:r>
                      <a:r>
                        <a:rPr lang="en-US" sz="2800" dirty="0" err="1"/>
                        <a:t>cộng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3360823"/>
                  </a:ext>
                </a:extLst>
              </a:tr>
            </a:tbl>
          </a:graphicData>
        </a:graphic>
      </p:graphicFrame>
      <p:sp>
        <p:nvSpPr>
          <p:cNvPr id="7" name="TextBox 6">
            <a:extLst>
              <a:ext uri="{FF2B5EF4-FFF2-40B4-BE49-F238E27FC236}">
                <a16:creationId xmlns:a16="http://schemas.microsoft.com/office/drawing/2014/main" id="{2D2CE723-1C02-0D20-E8AA-3391658F4C35}"/>
              </a:ext>
            </a:extLst>
          </p:cNvPr>
          <p:cNvSpPr txBox="1"/>
          <p:nvPr/>
        </p:nvSpPr>
        <p:spPr>
          <a:xfrm>
            <a:off x="4169229" y="3276600"/>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8" name="TextBox 7">
            <a:extLst>
              <a:ext uri="{FF2B5EF4-FFF2-40B4-BE49-F238E27FC236}">
                <a16:creationId xmlns:a16="http://schemas.microsoft.com/office/drawing/2014/main" id="{15D18464-D308-A3A8-9C7E-EAE1EFEF630C}"/>
              </a:ext>
            </a:extLst>
          </p:cNvPr>
          <p:cNvSpPr txBox="1"/>
          <p:nvPr/>
        </p:nvSpPr>
        <p:spPr>
          <a:xfrm>
            <a:off x="8011886" y="3222171"/>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
        <p:nvSpPr>
          <p:cNvPr id="9" name="TextBox 8">
            <a:extLst>
              <a:ext uri="{FF2B5EF4-FFF2-40B4-BE49-F238E27FC236}">
                <a16:creationId xmlns:a16="http://schemas.microsoft.com/office/drawing/2014/main" id="{D3E6E800-078A-31D0-E7CA-7F3C2C65B5A2}"/>
              </a:ext>
            </a:extLst>
          </p:cNvPr>
          <p:cNvSpPr txBox="1"/>
          <p:nvPr/>
        </p:nvSpPr>
        <p:spPr>
          <a:xfrm>
            <a:off x="4125686" y="4278086"/>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10" name="TextBox 9">
            <a:extLst>
              <a:ext uri="{FF2B5EF4-FFF2-40B4-BE49-F238E27FC236}">
                <a16:creationId xmlns:a16="http://schemas.microsoft.com/office/drawing/2014/main" id="{DBC11A21-1678-6EB2-5E1D-262121A287CF}"/>
              </a:ext>
            </a:extLst>
          </p:cNvPr>
          <p:cNvSpPr txBox="1"/>
          <p:nvPr/>
        </p:nvSpPr>
        <p:spPr>
          <a:xfrm>
            <a:off x="8001000" y="4278085"/>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ra</a:t>
            </a:r>
            <a:r>
              <a:rPr lang="en-US" sz="2800" dirty="0">
                <a:solidFill>
                  <a:srgbClr val="FF0000"/>
                </a:solidFill>
              </a:rPr>
              <a:t> </a:t>
            </a:r>
            <a:r>
              <a:rPr lang="en-US" sz="2800" dirty="0" err="1">
                <a:solidFill>
                  <a:srgbClr val="FF0000"/>
                </a:solidFill>
              </a:rPr>
              <a:t>sân</a:t>
            </a:r>
            <a:r>
              <a:rPr lang="en-US" sz="2800" dirty="0">
                <a:solidFill>
                  <a:srgbClr val="FF0000"/>
                </a:solidFill>
              </a:rPr>
              <a:t> </a:t>
            </a:r>
            <a:r>
              <a:rPr lang="en-US" sz="2800" dirty="0" err="1">
                <a:solidFill>
                  <a:srgbClr val="FF0000"/>
                </a:solidFill>
              </a:rPr>
              <a:t>trường</a:t>
            </a:r>
            <a:r>
              <a:rPr lang="en-US" sz="2800" dirty="0">
                <a:solidFill>
                  <a:srgbClr val="FF0000"/>
                </a:solidFill>
              </a:rPr>
              <a:t>, </a:t>
            </a:r>
            <a:r>
              <a:rPr lang="en-US" sz="2800" dirty="0" err="1">
                <a:solidFill>
                  <a:srgbClr val="FF0000"/>
                </a:solidFill>
              </a:rPr>
              <a:t>lớp</a:t>
            </a:r>
            <a:r>
              <a:rPr lang="en-US" sz="2800" dirty="0">
                <a:solidFill>
                  <a:srgbClr val="FF0000"/>
                </a:solidFill>
              </a:rPr>
              <a:t> </a:t>
            </a:r>
            <a:r>
              <a:rPr lang="en-US" sz="2800" dirty="0" err="1">
                <a:solidFill>
                  <a:srgbClr val="FF0000"/>
                </a:solidFill>
              </a:rPr>
              <a:t>học</a:t>
            </a:r>
            <a:endParaRPr lang="en-US" sz="2800" dirty="0">
              <a:solidFill>
                <a:srgbClr val="FF0000"/>
              </a:solidFill>
            </a:endParaRPr>
          </a:p>
        </p:txBody>
      </p:sp>
      <p:sp>
        <p:nvSpPr>
          <p:cNvPr id="11" name="TextBox 10">
            <a:extLst>
              <a:ext uri="{FF2B5EF4-FFF2-40B4-BE49-F238E27FC236}">
                <a16:creationId xmlns:a16="http://schemas.microsoft.com/office/drawing/2014/main" id="{E5C5E97A-93A1-6E82-698A-6118F6026A34}"/>
              </a:ext>
            </a:extLst>
          </p:cNvPr>
          <p:cNvSpPr txBox="1"/>
          <p:nvPr/>
        </p:nvSpPr>
        <p:spPr>
          <a:xfrm>
            <a:off x="4223658" y="5399314"/>
            <a:ext cx="3690257" cy="954107"/>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giữ</a:t>
            </a:r>
            <a:r>
              <a:rPr lang="en-US" sz="2800" dirty="0">
                <a:solidFill>
                  <a:srgbClr val="FF0000"/>
                </a:solidFill>
              </a:rPr>
              <a:t> </a:t>
            </a:r>
            <a:r>
              <a:rPr lang="en-US" sz="2800" dirty="0" err="1">
                <a:solidFill>
                  <a:srgbClr val="FF0000"/>
                </a:solidFill>
              </a:rPr>
              <a:t>gìn</a:t>
            </a:r>
            <a:r>
              <a:rPr lang="en-US" sz="2800" dirty="0">
                <a:solidFill>
                  <a:srgbClr val="FF0000"/>
                </a:solidFill>
              </a:rPr>
              <a:t> </a:t>
            </a:r>
            <a:r>
              <a:rPr lang="en-US" sz="2800" dirty="0" err="1">
                <a:solidFill>
                  <a:srgbClr val="FF0000"/>
                </a:solidFill>
              </a:rPr>
              <a:t>vệ</a:t>
            </a:r>
            <a:r>
              <a:rPr lang="en-US" sz="2800" dirty="0">
                <a:solidFill>
                  <a:srgbClr val="FF0000"/>
                </a:solidFill>
              </a:rPr>
              <a:t> </a:t>
            </a:r>
            <a:r>
              <a:rPr lang="en-US" sz="2800" dirty="0" err="1">
                <a:solidFill>
                  <a:srgbClr val="FF0000"/>
                </a:solidFill>
              </a:rPr>
              <a:t>sinh</a:t>
            </a:r>
            <a:r>
              <a:rPr lang="en-US" sz="2800" dirty="0">
                <a:solidFill>
                  <a:srgbClr val="FF0000"/>
                </a:solidFill>
              </a:rPr>
              <a:t> </a:t>
            </a:r>
            <a:r>
              <a:rPr lang="en-US" sz="2800" dirty="0" err="1">
                <a:solidFill>
                  <a:srgbClr val="FF0000"/>
                </a:solidFill>
              </a:rPr>
              <a:t>chung</a:t>
            </a:r>
            <a:endParaRPr lang="en-US" sz="2800" dirty="0">
              <a:solidFill>
                <a:srgbClr val="FF0000"/>
              </a:solidFill>
            </a:endParaRPr>
          </a:p>
        </p:txBody>
      </p:sp>
      <p:sp>
        <p:nvSpPr>
          <p:cNvPr id="12" name="TextBox 11">
            <a:extLst>
              <a:ext uri="{FF2B5EF4-FFF2-40B4-BE49-F238E27FC236}">
                <a16:creationId xmlns:a16="http://schemas.microsoft.com/office/drawing/2014/main" id="{805970F2-C448-2956-9266-185B59FDC395}"/>
              </a:ext>
            </a:extLst>
          </p:cNvPr>
          <p:cNvSpPr txBox="1"/>
          <p:nvPr/>
        </p:nvSpPr>
        <p:spPr>
          <a:xfrm>
            <a:off x="8098972" y="5399313"/>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xả</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Tree>
    <p:extLst>
      <p:ext uri="{BB962C8B-B14F-4D97-AF65-F5344CB8AC3E}">
        <p14:creationId xmlns:p14="http://schemas.microsoft.com/office/powerpoint/2010/main" val="253512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chemeClr val="accent1"/>
                </a:solidFill>
                <a:latin typeface="Cambria" panose="02040503050406030204" pitchFamily="18" charset="0"/>
                <a:ea typeface="Cambria" panose="02040503050406030204" pitchFamily="18" charset="0"/>
              </a:rPr>
              <a:t>5. </a:t>
            </a:r>
            <a:r>
              <a:rPr lang="en-US" sz="4000" b="1" dirty="0" err="1">
                <a:solidFill>
                  <a:schemeClr val="accent1"/>
                </a:solidFill>
                <a:latin typeface="Cambria" panose="02040503050406030204" pitchFamily="18" charset="0"/>
                <a:ea typeface="Cambria" panose="02040503050406030204" pitchFamily="18" charset="0"/>
              </a:rPr>
              <a:t>Xử</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lý</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tình</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huống</a:t>
            </a:r>
            <a:endParaRPr lang="vi-VN" sz="4000" b="1" dirty="0">
              <a:solidFill>
                <a:schemeClr val="accent1"/>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93192" y="1591056"/>
            <a:ext cx="11036808" cy="4599432"/>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32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4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75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67763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D89176D-F5C7-49BD-0ACD-C48A05E90367}"/>
              </a:ext>
            </a:extLst>
          </p:cNvPr>
          <p:cNvPicPr>
            <a:picLocks noChangeAspect="1"/>
          </p:cNvPicPr>
          <p:nvPr/>
        </p:nvPicPr>
        <p:blipFill>
          <a:blip r:embed="rId5"/>
          <a:stretch>
            <a:fillRect/>
          </a:stretch>
        </p:blipFill>
        <p:spPr>
          <a:xfrm>
            <a:off x="6237513" y="4337743"/>
            <a:ext cx="5675539" cy="2520257"/>
          </a:xfrm>
          <a:prstGeom prst="rect">
            <a:avLst/>
          </a:prstGeom>
        </p:spPr>
      </p:pic>
    </p:spTree>
    <p:extLst>
      <p:ext uri="{BB962C8B-B14F-4D97-AF65-F5344CB8AC3E}">
        <p14:creationId xmlns:p14="http://schemas.microsoft.com/office/powerpoint/2010/main" val="329755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AA5BBE3-963C-E052-D627-1F6205BEABB3}"/>
              </a:ext>
            </a:extLst>
          </p:cNvPr>
          <p:cNvPicPr>
            <a:picLocks noChangeAspect="1"/>
          </p:cNvPicPr>
          <p:nvPr/>
        </p:nvPicPr>
        <p:blipFill>
          <a:blip r:embed="rId5"/>
          <a:stretch>
            <a:fillRect/>
          </a:stretch>
        </p:blipFill>
        <p:spPr>
          <a:xfrm>
            <a:off x="5323115" y="3927446"/>
            <a:ext cx="5887810" cy="2930554"/>
          </a:xfrm>
          <a:prstGeom prst="rect">
            <a:avLst/>
          </a:prstGeom>
        </p:spPr>
      </p:pic>
    </p:spTree>
    <p:extLst>
      <p:ext uri="{BB962C8B-B14F-4D97-AF65-F5344CB8AC3E}">
        <p14:creationId xmlns:p14="http://schemas.microsoft.com/office/powerpoint/2010/main" val="29612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B5AB9CC-2308-C5DF-2061-1525FD57E647}"/>
              </a:ext>
            </a:extLst>
          </p:cNvPr>
          <p:cNvPicPr>
            <a:picLocks noChangeAspect="1"/>
          </p:cNvPicPr>
          <p:nvPr/>
        </p:nvPicPr>
        <p:blipFill>
          <a:blip r:embed="rId5"/>
          <a:stretch>
            <a:fillRect/>
          </a:stretch>
        </p:blipFill>
        <p:spPr>
          <a:xfrm>
            <a:off x="6335485" y="3807795"/>
            <a:ext cx="5569403" cy="3050205"/>
          </a:xfrm>
          <a:prstGeom prst="rect">
            <a:avLst/>
          </a:prstGeom>
        </p:spPr>
      </p:pic>
    </p:spTree>
    <p:extLst>
      <p:ext uri="{BB962C8B-B14F-4D97-AF65-F5344CB8AC3E}">
        <p14:creationId xmlns:p14="http://schemas.microsoft.com/office/powerpoint/2010/main" val="282394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1420</Words>
  <Application>Microsoft Office PowerPoint</Application>
  <PresentationFormat>Widescreen</PresentationFormat>
  <Paragraphs>50</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#9Slide05 SVNClementine</vt:lpstr>
      <vt:lpstr>Arial</vt:lpstr>
      <vt:lpstr>Calibri</vt:lpstr>
      <vt:lpstr>Calibri Light</vt:lpstr>
      <vt:lpstr>Cambria</vt:lpstr>
      <vt:lpstr>Montserrat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12</cp:revision>
  <dcterms:created xsi:type="dcterms:W3CDTF">2024-09-30T07:07:43Z</dcterms:created>
  <dcterms:modified xsi:type="dcterms:W3CDTF">2025-04-13T02:16:53Z</dcterms:modified>
</cp:coreProperties>
</file>