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80" r:id="rId5"/>
  </p:sldMasterIdLst>
  <p:notesMasterIdLst>
    <p:notesMasterId r:id="rId20"/>
  </p:notesMasterIdLst>
  <p:sldIdLst>
    <p:sldId id="347" r:id="rId6"/>
    <p:sldId id="256" r:id="rId7"/>
    <p:sldId id="349" r:id="rId8"/>
    <p:sldId id="352" r:id="rId9"/>
    <p:sldId id="261" r:id="rId10"/>
    <p:sldId id="340" r:id="rId11"/>
    <p:sldId id="360" r:id="rId12"/>
    <p:sldId id="361" r:id="rId13"/>
    <p:sldId id="362" r:id="rId14"/>
    <p:sldId id="355" r:id="rId15"/>
    <p:sldId id="363" r:id="rId16"/>
    <p:sldId id="364"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E3A3"/>
    <a:srgbClr val="B4FF9F"/>
    <a:srgbClr val="FFF89A"/>
    <a:srgbClr val="3CFE81"/>
    <a:srgbClr val="01AF40"/>
    <a:srgbClr val="EEA400"/>
    <a:srgbClr val="FF6965"/>
    <a:srgbClr val="FEAF00"/>
    <a:srgbClr val="CAAF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p:cViewPr varScale="1">
        <p:scale>
          <a:sx n="78" d="100"/>
          <a:sy n="78" d="100"/>
        </p:scale>
        <p:origin x="8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074A-93A9-4CD0-8ABC-A7231CB8451A}"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F18D-0CAF-4EEC-BDA6-2A2A4B9F31B9}" type="slidenum">
              <a:rPr lang="en-US" smtClean="0"/>
              <a:t>‹#›</a:t>
            </a:fld>
            <a:endParaRPr lang="en-US"/>
          </a:p>
        </p:txBody>
      </p:sp>
    </p:spTree>
    <p:extLst>
      <p:ext uri="{BB962C8B-B14F-4D97-AF65-F5344CB8AC3E}">
        <p14:creationId xmlns:p14="http://schemas.microsoft.com/office/powerpoint/2010/main" val="185233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28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70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Master" Target="../slideMasters/slideMaster2.xml"/><Relationship Id="rId4" Type="http://schemas.openxmlformats.org/officeDocument/2006/relationships/tags" Target="../tags/tag4.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slideMaster" Target="../slideMasters/slideMaster3.xml"/><Relationship Id="rId4" Type="http://schemas.openxmlformats.org/officeDocument/2006/relationships/tags" Target="../tags/tag8.xml"/><Relationship Id="rId9"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8387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87407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06365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178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05/20/2025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12443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55303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647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2AB8-B084-B04B-AF63-98C145BBBFC6}"/>
              </a:ext>
            </a:extLst>
          </p:cNvPr>
          <p:cNvSpPr>
            <a:spLocks noGrp="1"/>
          </p:cNvSpPr>
          <p:nvPr>
            <p:ph type="dt" sz="half" idx="10"/>
          </p:nvPr>
        </p:nvSpPr>
        <p:spPr>
          <a:xfrm>
            <a:off x="838200" y="6356350"/>
            <a:ext cx="2743200" cy="365125"/>
          </a:xfrm>
          <a:prstGeom prst="rect">
            <a:avLst/>
          </a:prstGeom>
        </p:spPr>
        <p:txBody>
          <a:bodyPr/>
          <a:lstStyle/>
          <a:p>
            <a:fld id="{384CDF99-A580-9446-B930-5335801D5181}" type="datetimeFigureOut">
              <a:rPr lang="en-VN" smtClean="0"/>
              <a:t>05/20/2025</a:t>
            </a:fld>
            <a:endParaRPr lang="en-VN"/>
          </a:p>
        </p:txBody>
      </p:sp>
      <p:sp>
        <p:nvSpPr>
          <p:cNvPr id="3" name="Footer Placeholder 2">
            <a:extLst>
              <a:ext uri="{FF2B5EF4-FFF2-40B4-BE49-F238E27FC236}">
                <a16:creationId xmlns:a16="http://schemas.microsoft.com/office/drawing/2014/main" id="{79F88F2D-BD88-6A4A-8313-208442534564}"/>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A6946CE5-F39C-3540-B25A-8C89657894AA}"/>
              </a:ext>
            </a:extLst>
          </p:cNvPr>
          <p:cNvSpPr>
            <a:spLocks noGrp="1"/>
          </p:cNvSpPr>
          <p:nvPr>
            <p:ph type="sldNum" sz="quarter" idx="12"/>
          </p:nvPr>
        </p:nvSpPr>
        <p:spPr>
          <a:xfrm>
            <a:off x="8610600" y="6356350"/>
            <a:ext cx="2743200" cy="365125"/>
          </a:xfrm>
          <a:prstGeom prst="rect">
            <a:avLst/>
          </a:prstGeom>
        </p:spPr>
        <p:txBody>
          <a:bodyPr/>
          <a:lstStyle/>
          <a:p>
            <a:fld id="{A77F47C7-728F-5E45-8338-3C88ECC9308C}" type="slidenum">
              <a:rPr lang="en-VN" smtClean="0"/>
              <a:t>‹#›</a:t>
            </a:fld>
            <a:endParaRPr lang="en-VN"/>
          </a:p>
        </p:txBody>
      </p:sp>
    </p:spTree>
    <p:extLst>
      <p:ext uri="{BB962C8B-B14F-4D97-AF65-F5344CB8AC3E}">
        <p14:creationId xmlns:p14="http://schemas.microsoft.com/office/powerpoint/2010/main" val="1246277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78445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334513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25767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87796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94761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8170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92902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00821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991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83065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301282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148811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049044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632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750800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1741025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71302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00293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25020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926353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409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558749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447307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4092384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2A922C9-B75C-4ACB-A2CA-1DB492E979EF}" type="datetimeFigureOut">
              <a:rPr lang="en-US" smtClean="0"/>
              <a:t>5/20/2025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D824E-272D-4E35-A526-AD76844556CB}" type="slidenum">
              <a:rPr lang="en-US" smtClean="0"/>
              <a:t>‹#›</a:t>
            </a:fld>
            <a:endParaRPr lang="en-US"/>
          </a:p>
        </p:txBody>
      </p:sp>
    </p:spTree>
    <p:extLst>
      <p:ext uri="{BB962C8B-B14F-4D97-AF65-F5344CB8AC3E}">
        <p14:creationId xmlns:p14="http://schemas.microsoft.com/office/powerpoint/2010/main" val="219958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201409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40969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19220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64744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306049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E1D58A-DF3F-4907-853D-D26BFEE5203A}" type="datetimeFigureOut">
              <a:rPr lang="en-US" smtClean="0"/>
              <a:t>5/20/2025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EA46E1D-A143-4589-B1B0-53CEDB41FFD2}" type="slidenum">
              <a:rPr lang="en-US" smtClean="0"/>
              <a:t>‹#›</a:t>
            </a:fld>
            <a:endParaRPr lang="en-US"/>
          </a:p>
        </p:txBody>
      </p:sp>
    </p:spTree>
    <p:extLst>
      <p:ext uri="{BB962C8B-B14F-4D97-AF65-F5344CB8AC3E}">
        <p14:creationId xmlns:p14="http://schemas.microsoft.com/office/powerpoint/2010/main" val="246508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E6225C7-4305-3AA6-DBE7-3492699CFC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081217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A30FDCAB-BC5C-713E-1569-16F607047B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265DCD8B-CBFD-16C0-E535-5938709E1D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2166" y="-97580"/>
            <a:ext cx="1477062" cy="1477062"/>
          </a:xfrm>
          <a:prstGeom prst="rect">
            <a:avLst/>
          </a:prstGeom>
        </p:spPr>
      </p:pic>
    </p:spTree>
    <p:extLst>
      <p:ext uri="{BB962C8B-B14F-4D97-AF65-F5344CB8AC3E}">
        <p14:creationId xmlns:p14="http://schemas.microsoft.com/office/powerpoint/2010/main" val="398886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071FFFB-BC78-4F7D-B34B-2333172303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803838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5626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2C77F0F5-79AE-4317-B1A3-7C637956B5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515088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3" Type="http://schemas.openxmlformats.org/officeDocument/2006/relationships/image" Target="../media/image18.jpeg"/><Relationship Id="rId7" Type="http://schemas.openxmlformats.org/officeDocument/2006/relationships/image" Target="../media/image2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7.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27EFE553-3EDD-C0A4-14D1-63090F6743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B837DC-258E-D5C8-4558-F226533720AB}"/>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967AF0EF-5A3E-E169-0D16-E2107A4ED287}"/>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8" name="Picture 7">
            <a:extLst>
              <a:ext uri="{FF2B5EF4-FFF2-40B4-BE49-F238E27FC236}">
                <a16:creationId xmlns:a16="http://schemas.microsoft.com/office/drawing/2014/main" id="{7E5C0AF3-76D7-AFC5-7239-F064CFE27399}"/>
              </a:ext>
            </a:extLst>
          </p:cNvPr>
          <p:cNvPicPr>
            <a:picLocks noChangeAspect="1"/>
          </p:cNvPicPr>
          <p:nvPr/>
        </p:nvPicPr>
        <p:blipFill>
          <a:blip r:embed="rId5"/>
          <a:stretch>
            <a:fillRect/>
          </a:stretch>
        </p:blipFill>
        <p:spPr>
          <a:xfrm>
            <a:off x="682283" y="2281795"/>
            <a:ext cx="10827434" cy="2658086"/>
          </a:xfrm>
          <a:prstGeom prst="rect">
            <a:avLst/>
          </a:prstGeom>
        </p:spPr>
      </p:pic>
    </p:spTree>
    <p:extLst>
      <p:ext uri="{BB962C8B-B14F-4D97-AF65-F5344CB8AC3E}">
        <p14:creationId xmlns:p14="http://schemas.microsoft.com/office/powerpoint/2010/main" val="1033580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14" presetClass="entr" presetSubtype="10" fill="hold"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31" y="217714"/>
            <a:ext cx="11081455" cy="6550480"/>
          </a:xfrm>
          <a:prstGeom prst="rect">
            <a:avLst/>
          </a:prstGeom>
          <a:ln>
            <a:noFill/>
          </a:ln>
          <a:effectLst>
            <a:outerShdw blurRad="292100" dist="139700" dir="2700000" algn="tl" rotWithShape="0">
              <a:srgbClr val="333333">
                <a:alpha val="65000"/>
              </a:srgbClr>
            </a:outerShdw>
          </a:effectLst>
        </p:spPr>
      </p:pic>
      <p:sp>
        <p:nvSpPr>
          <p:cNvPr id="42" name="Rectangle: Rounded Corners 34">
            <a:extLst>
              <a:ext uri="{FF2B5EF4-FFF2-40B4-BE49-F238E27FC236}">
                <a16:creationId xmlns:a16="http://schemas.microsoft.com/office/drawing/2014/main" id="{3CF7F5D6-F7FF-BC54-983D-EDF92D1873C6}"/>
              </a:ext>
            </a:extLst>
          </p:cNvPr>
          <p:cNvSpPr/>
          <p:nvPr/>
        </p:nvSpPr>
        <p:spPr>
          <a:xfrm>
            <a:off x="937633" y="1008269"/>
            <a:ext cx="10229850" cy="1440631"/>
          </a:xfrm>
          <a:custGeom>
            <a:avLst/>
            <a:gdLst>
              <a:gd name="connsiteX0" fmla="*/ 0 w 10229850"/>
              <a:gd name="connsiteY0" fmla="*/ 351816 h 1440631"/>
              <a:gd name="connsiteX1" fmla="*/ 351816 w 10229850"/>
              <a:gd name="connsiteY1" fmla="*/ 0 h 1440631"/>
              <a:gd name="connsiteX2" fmla="*/ 9878034 w 10229850"/>
              <a:gd name="connsiteY2" fmla="*/ 0 h 1440631"/>
              <a:gd name="connsiteX3" fmla="*/ 10229850 w 10229850"/>
              <a:gd name="connsiteY3" fmla="*/ 351816 h 1440631"/>
              <a:gd name="connsiteX4" fmla="*/ 10229850 w 10229850"/>
              <a:gd name="connsiteY4" fmla="*/ 1088815 h 1440631"/>
              <a:gd name="connsiteX5" fmla="*/ 9878034 w 10229850"/>
              <a:gd name="connsiteY5" fmla="*/ 1440631 h 1440631"/>
              <a:gd name="connsiteX6" fmla="*/ 351816 w 10229850"/>
              <a:gd name="connsiteY6" fmla="*/ 1440631 h 1440631"/>
              <a:gd name="connsiteX7" fmla="*/ 0 w 10229850"/>
              <a:gd name="connsiteY7" fmla="*/ 1088815 h 1440631"/>
              <a:gd name="connsiteX8" fmla="*/ 0 w 10229850"/>
              <a:gd name="connsiteY8" fmla="*/ 351816 h 14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850" h="1440631" fill="none" extrusionOk="0">
                <a:moveTo>
                  <a:pt x="0" y="351816"/>
                </a:moveTo>
                <a:cubicBezTo>
                  <a:pt x="-684" y="159910"/>
                  <a:pt x="138539" y="-12751"/>
                  <a:pt x="351816" y="0"/>
                </a:cubicBezTo>
                <a:cubicBezTo>
                  <a:pt x="4169532" y="-35273"/>
                  <a:pt x="8802990" y="-144294"/>
                  <a:pt x="9878034" y="0"/>
                </a:cubicBezTo>
                <a:cubicBezTo>
                  <a:pt x="10084670" y="3754"/>
                  <a:pt x="10200810" y="133028"/>
                  <a:pt x="10229850" y="351816"/>
                </a:cubicBezTo>
                <a:cubicBezTo>
                  <a:pt x="10283886" y="552715"/>
                  <a:pt x="10241898" y="749125"/>
                  <a:pt x="10229850" y="1088815"/>
                </a:cubicBezTo>
                <a:cubicBezTo>
                  <a:pt x="10240019" y="1275428"/>
                  <a:pt x="10094133" y="1417002"/>
                  <a:pt x="9878034" y="1440631"/>
                </a:cubicBezTo>
                <a:cubicBezTo>
                  <a:pt x="7252258" y="1518156"/>
                  <a:pt x="4612698" y="1396928"/>
                  <a:pt x="351816" y="1440631"/>
                </a:cubicBezTo>
                <a:cubicBezTo>
                  <a:pt x="154572" y="1439816"/>
                  <a:pt x="-35727" y="1282630"/>
                  <a:pt x="0" y="1088815"/>
                </a:cubicBezTo>
                <a:cubicBezTo>
                  <a:pt x="50702" y="860682"/>
                  <a:pt x="-35184" y="714024"/>
                  <a:pt x="0" y="351816"/>
                </a:cubicBezTo>
                <a:close/>
              </a:path>
              <a:path w="10229850" h="1440631" stroke="0" extrusionOk="0">
                <a:moveTo>
                  <a:pt x="0" y="351816"/>
                </a:moveTo>
                <a:cubicBezTo>
                  <a:pt x="-1356" y="152827"/>
                  <a:pt x="150397" y="5763"/>
                  <a:pt x="351816" y="0"/>
                </a:cubicBezTo>
                <a:cubicBezTo>
                  <a:pt x="4431470" y="-95379"/>
                  <a:pt x="5594425" y="58096"/>
                  <a:pt x="9878034" y="0"/>
                </a:cubicBezTo>
                <a:cubicBezTo>
                  <a:pt x="10053409" y="-13325"/>
                  <a:pt x="10218493" y="149351"/>
                  <a:pt x="10229850" y="351816"/>
                </a:cubicBezTo>
                <a:cubicBezTo>
                  <a:pt x="10246940" y="690827"/>
                  <a:pt x="10285605" y="983063"/>
                  <a:pt x="10229850" y="1088815"/>
                </a:cubicBezTo>
                <a:cubicBezTo>
                  <a:pt x="10234120" y="1278042"/>
                  <a:pt x="10065950" y="1434269"/>
                  <a:pt x="9878034" y="1440631"/>
                </a:cubicBezTo>
                <a:cubicBezTo>
                  <a:pt x="6110279" y="1380725"/>
                  <a:pt x="2398503" y="1523145"/>
                  <a:pt x="351816" y="1440631"/>
                </a:cubicBezTo>
                <a:cubicBezTo>
                  <a:pt x="137244" y="1445642"/>
                  <a:pt x="-15904" y="1299260"/>
                  <a:pt x="0" y="1088815"/>
                </a:cubicBezTo>
                <a:cubicBezTo>
                  <a:pt x="64046" y="1009230"/>
                  <a:pt x="-28712" y="655097"/>
                  <a:pt x="0" y="351816"/>
                </a:cubicBezTo>
                <a:close/>
              </a:path>
            </a:pathLst>
          </a:custGeom>
          <a:solidFill>
            <a:srgbClr val="F6FFA6"/>
          </a:solidFill>
          <a:ln w="28575">
            <a:solidFill>
              <a:schemeClr val="tx1"/>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mbria" panose="02040503050406030204" pitchFamily="18" charset="0"/>
                <a:ea typeface="Cambria" panose="02040503050406030204" pitchFamily="18" charset="0"/>
              </a:rPr>
              <a:t>1. </a:t>
            </a:r>
            <a:r>
              <a:rPr lang="vi-VN" sz="3600" b="1" dirty="0">
                <a:solidFill>
                  <a:prstClr val="black"/>
                </a:solidFill>
                <a:latin typeface="Cambria" panose="02040503050406030204" pitchFamily="18" charset="0"/>
                <a:ea typeface="Cambria" panose="02040503050406030204" pitchFamily="18" charset="0"/>
              </a:rPr>
              <a:t>Trao đổi với người thân ý kiến phản đối của em về hiện tượng chen lấn khi xếp hàng.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2" name="Picture 61"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0" b="97131" l="0" r="98938">
                        <a14:foregroundMark x1="46317" y1="26667" x2="46317" y2="26667"/>
                        <a14:foregroundMark x1="68909" y1="26263" x2="68909" y2="26263"/>
                        <a14:foregroundMark x1="43697" y1="25414" x2="43697" y2="25414"/>
                      </a14:backgroundRemoval>
                    </a14:imgEffect>
                  </a14:imgLayer>
                </a14:imgProps>
              </a:ext>
              <a:ext uri="{28A0092B-C50C-407E-A947-70E740481C1C}">
                <a14:useLocalDpi xmlns:a14="http://schemas.microsoft.com/office/drawing/2010/main" val="0"/>
              </a:ext>
            </a:extLst>
          </a:blip>
          <a:stretch>
            <a:fillRect/>
          </a:stretch>
        </p:blipFill>
        <p:spPr>
          <a:xfrm>
            <a:off x="4235594" y="2613947"/>
            <a:ext cx="1431700" cy="2509295"/>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3072" b="98383" l="1595" r="89749">
                        <a14:foregroundMark x1="41230" y1="39531" x2="33941" y2="55053"/>
                        <a14:foregroundMark x1="31891" y1="76718" x2="21412" y2="86176"/>
                        <a14:foregroundMark x1="65756" y1="81164" x2="54290" y2="87833"/>
                        <a14:foregroundMark x1="51177" y1="88965" x2="69932" y2="85893"/>
                        <a14:foregroundMark x1="51177" y1="90340" x2="72058" y2="86176"/>
                        <a14:foregroundMark x1="62642" y1="77567" x2="61579" y2="83953"/>
                        <a14:foregroundMark x1="64237" y1="78416" x2="69476" y2="82579"/>
                        <a14:foregroundMark x1="57403" y1="80073" x2="48064" y2="87308"/>
                        <a14:foregroundMark x1="29233" y1="85085" x2="15718" y2="86742"/>
                        <a14:foregroundMark x1="9415" y1="86904" x2="32422" y2="87672"/>
                        <a14:foregroundMark x1="18451" y1="89127" x2="33106" y2="88036"/>
                        <a14:foregroundMark x1="32726" y1="77648" x2="33106" y2="85085"/>
                        <a14:foregroundMark x1="37282" y1="77284" x2="33789" y2="83387"/>
                        <a14:foregroundMark x1="27866" y1="77284" x2="24070" y2="83953"/>
                        <a14:foregroundMark x1="27487" y1="77284" x2="24753" y2="84519"/>
                        <a14:foregroundMark x1="63705" y1="79345" x2="56416" y2="86540"/>
                        <a14:foregroundMark x1="68565" y1="88036" x2="58162" y2="90259"/>
                        <a14:foregroundMark x1="45938" y1="88601" x2="45938" y2="88601"/>
                        <a14:foregroundMark x1="47380" y1="86742" x2="47380" y2="86742"/>
                        <a14:foregroundMark x1="48368" y1="89693" x2="48368" y2="89693"/>
                        <a14:foregroundMark x1="43204" y1="87833" x2="43204" y2="87833"/>
                        <a14:foregroundMark x1="16021" y1="88763" x2="16021" y2="88763"/>
                        <a14:foregroundMark x1="34852" y1="87672" x2="34852" y2="87672"/>
                        <a14:foregroundMark x1="12225" y1="85247" x2="12225" y2="85247"/>
                        <a14:foregroundMark x1="12908" y1="84883" x2="10099" y2="86540"/>
                        <a14:foregroundMark x1="43204" y1="21382" x2="43204" y2="21382"/>
                      </a14:backgroundRemoval>
                    </a14:imgEffect>
                  </a14:imgLayer>
                </a14:imgProps>
              </a:ext>
              <a:ext uri="{28A0092B-C50C-407E-A947-70E740481C1C}">
                <a14:useLocalDpi xmlns:a14="http://schemas.microsoft.com/office/drawing/2010/main" val="0"/>
              </a:ext>
            </a:extLst>
          </a:blip>
          <a:stretch>
            <a:fillRect/>
          </a:stretch>
        </p:blipFill>
        <p:spPr>
          <a:xfrm flipH="1">
            <a:off x="3300277" y="2760608"/>
            <a:ext cx="1593525" cy="2993801"/>
          </a:xfrm>
          <a:prstGeom prst="rect">
            <a:avLst/>
          </a:prstGeom>
        </p:spPr>
      </p:pic>
      <p:pic>
        <p:nvPicPr>
          <p:cNvPr id="29" name="Picture 28"/>
          <p:cNvPicPr>
            <a:picLocks noChangeAspect="1"/>
          </p:cNvPicPr>
          <p:nvPr/>
        </p:nvPicPr>
        <p:blipFill>
          <a:blip r:embed="rId11" cstate="print">
            <a:extLst>
              <a:ext uri="{BEBA8EAE-BF5A-486C-A8C5-ECC9F3942E4B}">
                <a14:imgProps xmlns:a14="http://schemas.microsoft.com/office/drawing/2010/main">
                  <a14:imgLayer r:embed="rId12">
                    <a14:imgEffect>
                      <a14:backgroundRemoval t="5291" b="97052" l="6444" r="89907">
                        <a14:foregroundMark x1="31677" y1="78110" x2="32065" y2="84451"/>
                        <a14:foregroundMark x1="50000" y1="79806" x2="51630" y2="85097"/>
                        <a14:foregroundMark x1="50776" y1="80210" x2="50776" y2="80210"/>
                        <a14:foregroundMark x1="51242" y1="85097" x2="55668" y2="85945"/>
                        <a14:foregroundMark x1="26009" y1="86753" x2="26009" y2="86753"/>
                      </a14:backgroundRemoval>
                    </a14:imgEffect>
                  </a14:imgLayer>
                </a14:imgProps>
              </a:ext>
              <a:ext uri="{28A0092B-C50C-407E-A947-70E740481C1C}">
                <a14:useLocalDpi xmlns:a14="http://schemas.microsoft.com/office/drawing/2010/main" val="0"/>
              </a:ext>
            </a:extLst>
          </a:blip>
          <a:stretch>
            <a:fillRect/>
          </a:stretch>
        </p:blipFill>
        <p:spPr>
          <a:xfrm>
            <a:off x="5470660" y="2376305"/>
            <a:ext cx="1438845" cy="2767104"/>
          </a:xfrm>
          <a:prstGeom prst="rect">
            <a:avLst/>
          </a:prstGeom>
        </p:spPr>
      </p:pic>
      <p:pic>
        <p:nvPicPr>
          <p:cNvPr id="26" name="Picture 25"/>
          <p:cNvPicPr>
            <a:picLocks noChangeAspect="1"/>
          </p:cNvPicPr>
          <p:nvPr/>
        </p:nvPicPr>
        <p:blipFill>
          <a:blip r:embed="rId13" cstate="print">
            <a:extLst>
              <a:ext uri="{BEBA8EAE-BF5A-486C-A8C5-ECC9F3942E4B}">
                <a14:imgProps xmlns:a14="http://schemas.microsoft.com/office/drawing/2010/main">
                  <a14:imgLayer r:embed="rId14">
                    <a14:imgEffect>
                      <a14:backgroundRemoval t="1818" b="96000" l="0" r="89981">
                        <a14:foregroundMark x1="16249" y1="81818" x2="28388" y2="88202"/>
                        <a14:foregroundMark x1="24663" y1="82667" x2="24663" y2="82667"/>
                        <a14:foregroundMark x1="28003" y1="81616" x2="28003" y2="81616"/>
                        <a14:foregroundMark x1="26654" y1="82909" x2="26654" y2="82909"/>
                        <a14:foregroundMark x1="49583" y1="81414" x2="49583" y2="81414"/>
                        <a14:foregroundMark x1="50867" y1="80121" x2="50867" y2="80121"/>
                      </a14:backgroundRemoval>
                    </a14:imgEffect>
                  </a14:imgLayer>
                </a14:imgProps>
              </a:ext>
              <a:ext uri="{28A0092B-C50C-407E-A947-70E740481C1C}">
                <a14:useLocalDpi xmlns:a14="http://schemas.microsoft.com/office/drawing/2010/main" val="0"/>
              </a:ext>
            </a:extLst>
          </a:blip>
          <a:stretch>
            <a:fillRect/>
          </a:stretch>
        </p:blipFill>
        <p:spPr>
          <a:xfrm flipH="1">
            <a:off x="6118611" y="2828606"/>
            <a:ext cx="1724219" cy="2740088"/>
          </a:xfrm>
          <a:prstGeom prst="rect">
            <a:avLst/>
          </a:prstGeom>
        </p:spPr>
      </p:pic>
    </p:spTree>
    <p:extLst>
      <p:ext uri="{BB962C8B-B14F-4D97-AF65-F5344CB8AC3E}">
        <p14:creationId xmlns:p14="http://schemas.microsoft.com/office/powerpoint/2010/main" val="1890215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out)">
                                      <p:cBhvr>
                                        <p:cTn id="7" dur="500"/>
                                        <p:tgtEl>
                                          <p:spTgt spid="42"/>
                                        </p:tgtEl>
                                      </p:cBhvr>
                                    </p:animEffect>
                                  </p:childTnLst>
                                </p:cTn>
                              </p:par>
                              <p:par>
                                <p:cTn id="8" presetID="2" presetClass="entr" presetSubtype="4"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additive="base">
                                        <p:cTn id="10" dur="500" fill="hold"/>
                                        <p:tgtEl>
                                          <p:spTgt spid="62"/>
                                        </p:tgtEl>
                                        <p:attrNameLst>
                                          <p:attrName>ppt_x</p:attrName>
                                        </p:attrNameLst>
                                      </p:cBhvr>
                                      <p:tavLst>
                                        <p:tav tm="0">
                                          <p:val>
                                            <p:strVal val="#ppt_x"/>
                                          </p:val>
                                        </p:tav>
                                        <p:tav tm="100000">
                                          <p:val>
                                            <p:strVal val="#ppt_x"/>
                                          </p:val>
                                        </p:tav>
                                      </p:tavLst>
                                    </p:anim>
                                    <p:anim calcmode="lin" valueType="num">
                                      <p:cBhvr additive="base">
                                        <p:cTn id="11" dur="500" fill="hold"/>
                                        <p:tgtEl>
                                          <p:spTgt spid="62"/>
                                        </p:tgtEl>
                                        <p:attrNameLst>
                                          <p:attrName>ppt_y</p:attrName>
                                        </p:attrNameLst>
                                      </p:cBhvr>
                                      <p:tavLst>
                                        <p:tav tm="0">
                                          <p:val>
                                            <p:strVal val="1+#ppt_h/2"/>
                                          </p:val>
                                        </p:tav>
                                        <p:tav tm="100000">
                                          <p:val>
                                            <p:strVal val="#ppt_y"/>
                                          </p:val>
                                        </p:tav>
                                      </p:tavLst>
                                    </p:anim>
                                  </p:childTnLst>
                                </p:cTn>
                              </p:par>
                              <p:par>
                                <p:cTn id="12" presetID="37"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450" decel="100000" fill="hold"/>
                                        <p:tgtEl>
                                          <p:spTgt spid="25"/>
                                        </p:tgtEl>
                                        <p:attrNameLst>
                                          <p:attrName>ppt_y</p:attrName>
                                        </p:attrNameLst>
                                      </p:cBhvr>
                                      <p:tavLst>
                                        <p:tav tm="0">
                                          <p:val>
                                            <p:strVal val="#ppt_y+1"/>
                                          </p:val>
                                        </p:tav>
                                        <p:tav tm="100000">
                                          <p:val>
                                            <p:strVal val="#ppt_y-.03"/>
                                          </p:val>
                                        </p:tav>
                                      </p:tavLst>
                                    </p:anim>
                                    <p:anim calcmode="lin" valueType="num">
                                      <p:cBhvr>
                                        <p:cTn id="17" dur="1" accel="100000" fill="hold">
                                          <p:stCondLst>
                                            <p:cond delay="499"/>
                                          </p:stCondLst>
                                        </p:cTn>
                                        <p:tgtEl>
                                          <p:spTgt spid="25"/>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450" decel="100000" fill="hold"/>
                                        <p:tgtEl>
                                          <p:spTgt spid="26"/>
                                        </p:tgtEl>
                                        <p:attrNameLst>
                                          <p:attrName>ppt_y</p:attrName>
                                        </p:attrNameLst>
                                      </p:cBhvr>
                                      <p:tavLst>
                                        <p:tav tm="0">
                                          <p:val>
                                            <p:strVal val="#ppt_y+1"/>
                                          </p:val>
                                        </p:tav>
                                        <p:tav tm="100000">
                                          <p:val>
                                            <p:strVal val="#ppt_y-.03"/>
                                          </p:val>
                                        </p:tav>
                                      </p:tavLst>
                                    </p:anim>
                                    <p:anim calcmode="lin" valueType="num">
                                      <p:cBhvr>
                                        <p:cTn id="23" dur="1" accel="100000" fill="hold">
                                          <p:stCondLst>
                                            <p:cond delay="499"/>
                                          </p:stCondLst>
                                        </p:cTn>
                                        <p:tgtEl>
                                          <p:spTgt spid="26"/>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450" decel="100000" fill="hold"/>
                                        <p:tgtEl>
                                          <p:spTgt spid="29"/>
                                        </p:tgtEl>
                                        <p:attrNameLst>
                                          <p:attrName>ppt_y</p:attrName>
                                        </p:attrNameLst>
                                      </p:cBhvr>
                                      <p:tavLst>
                                        <p:tav tm="0">
                                          <p:val>
                                            <p:strVal val="#ppt_y+1"/>
                                          </p:val>
                                        </p:tav>
                                        <p:tav tm="100000">
                                          <p:val>
                                            <p:strVal val="#ppt_y-.03"/>
                                          </p:val>
                                        </p:tav>
                                      </p:tavLst>
                                    </p:anim>
                                    <p:anim calcmode="lin" valueType="num">
                                      <p:cBhvr>
                                        <p:cTn id="29" dur="1" accel="100000" fill="hold">
                                          <p:stCondLst>
                                            <p:cond delay="499"/>
                                          </p:stCondLst>
                                        </p:cTn>
                                        <p:tgtEl>
                                          <p:spTgt spid="29"/>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450" decel="100000" fill="hold"/>
                                        <p:tgtEl>
                                          <p:spTgt spid="27"/>
                                        </p:tgtEl>
                                        <p:attrNameLst>
                                          <p:attrName>ppt_y</p:attrName>
                                        </p:attrNameLst>
                                      </p:cBhvr>
                                      <p:tavLst>
                                        <p:tav tm="0">
                                          <p:val>
                                            <p:strVal val="#ppt_y+1"/>
                                          </p:val>
                                        </p:tav>
                                        <p:tav tm="100000">
                                          <p:val>
                                            <p:strVal val="#ppt_y-.03"/>
                                          </p:val>
                                        </p:tav>
                                      </p:tavLst>
                                    </p:anim>
                                    <p:anim calcmode="lin" valueType="num">
                                      <p:cBhvr>
                                        <p:cTn id="35" dur="1" accel="100000" fill="hold">
                                          <p:stCondLst>
                                            <p:cond delay="499"/>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1541721" y="134425"/>
            <a:ext cx="9027042"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84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thông</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thải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329375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6854320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2775832" y="1657088"/>
            <a:ext cx="8630919" cy="923331"/>
            <a:chOff x="-716245" y="1869857"/>
            <a:chExt cx="7265378" cy="577341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352198221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DE409-7FD4-0122-1786-BD38C53A617E}"/>
              </a:ext>
            </a:extLst>
          </p:cNvPr>
          <p:cNvPicPr>
            <a:picLocks noChangeAspect="1"/>
          </p:cNvPicPr>
          <p:nvPr/>
        </p:nvPicPr>
        <p:blipFill>
          <a:blip r:embed="rId2"/>
          <a:stretch>
            <a:fillRect/>
          </a:stretch>
        </p:blipFill>
        <p:spPr>
          <a:xfrm>
            <a:off x="-1702438" y="1600200"/>
            <a:ext cx="2788142" cy="5724000"/>
          </a:xfrm>
          <a:prstGeom prst="rect">
            <a:avLst/>
          </a:prstGeom>
        </p:spPr>
      </p:pic>
      <p:grpSp>
        <p:nvGrpSpPr>
          <p:cNvPr id="5" name="Group 4">
            <a:extLst>
              <a:ext uri="{FF2B5EF4-FFF2-40B4-BE49-F238E27FC236}">
                <a16:creationId xmlns:a16="http://schemas.microsoft.com/office/drawing/2014/main" id="{5C2C7A8E-DA66-0092-E6E7-06C5B664BF03}"/>
              </a:ext>
            </a:extLst>
          </p:cNvPr>
          <p:cNvGrpSpPr/>
          <p:nvPr/>
        </p:nvGrpSpPr>
        <p:grpSpPr>
          <a:xfrm rot="21132515">
            <a:off x="190505" y="3139756"/>
            <a:ext cx="2250740" cy="433214"/>
            <a:chOff x="7871817" y="773870"/>
            <a:chExt cx="3300753" cy="576169"/>
          </a:xfrm>
        </p:grpSpPr>
        <p:sp>
          <p:nvSpPr>
            <p:cNvPr id="6" name="TextBox 5">
              <a:extLst>
                <a:ext uri="{FF2B5EF4-FFF2-40B4-BE49-F238E27FC236}">
                  <a16:creationId xmlns:a16="http://schemas.microsoft.com/office/drawing/2014/main" id="{A2B5C5FB-9E7C-BD48-CFE4-07210AB7AF9B}"/>
                </a:ext>
              </a:extLst>
            </p:cNvPr>
            <p:cNvSpPr txBox="1"/>
            <p:nvPr/>
          </p:nvSpPr>
          <p:spPr>
            <a:xfrm>
              <a:off x="7896750" y="776965"/>
              <a:ext cx="3275820"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a:ln w="127000">
                    <a:solidFill>
                      <a:schemeClr val="bg1"/>
                    </a:solidFill>
                  </a:ln>
                  <a:solidFill>
                    <a:srgbClr val="F93B6B"/>
                  </a:solidFill>
                  <a:latin typeface="#9Slide03 SVNCintra" pitchFamily="2" charset="0"/>
                  <a:ea typeface="LNTH-LuoLuoNotangYuanTi 1" pitchFamily="2" charset="-128"/>
                  <a:cs typeface="#9Slide03 SVNCintra" pitchFamily="2" charset="0"/>
                </a:rPr>
                <a:t>TIẾNG VIỆT</a:t>
              </a:r>
              <a:endParaRPr lang="en-US" sz="2200" dirty="0">
                <a:ln w="127000">
                  <a:solidFill>
                    <a:schemeClr val="bg1"/>
                  </a:solidFill>
                </a:ln>
                <a:solidFill>
                  <a:srgbClr val="F93B6B"/>
                </a:solidFill>
                <a:latin typeface="#9Slide03 SVNCintra" pitchFamily="2" charset="0"/>
                <a:ea typeface="LNTH-LuoLuoNotangYuanTi 1" pitchFamily="2" charset="-128"/>
                <a:cs typeface="#9Slide03 SVNCintra" pitchFamily="2" charset="0"/>
              </a:endParaRPr>
            </a:p>
          </p:txBody>
        </p:sp>
        <p:sp>
          <p:nvSpPr>
            <p:cNvPr id="14" name="TextBox 13">
              <a:extLst>
                <a:ext uri="{FF2B5EF4-FFF2-40B4-BE49-F238E27FC236}">
                  <a16:creationId xmlns:a16="http://schemas.microsoft.com/office/drawing/2014/main" id="{66226C15-4FDD-0FCF-3E4A-A398367E5915}"/>
                </a:ext>
              </a:extLst>
            </p:cNvPr>
            <p:cNvSpPr txBox="1"/>
            <p:nvPr/>
          </p:nvSpPr>
          <p:spPr>
            <a:xfrm>
              <a:off x="7871817" y="773870"/>
              <a:ext cx="3275824" cy="5730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dirty="0">
                  <a:solidFill>
                    <a:srgbClr val="E3177A"/>
                  </a:solidFill>
                  <a:effectLst>
                    <a:outerShdw blurRad="38100" dist="38100" dir="2700000" algn="tl">
                      <a:srgbClr val="000000">
                        <a:alpha val="43137"/>
                      </a:srgbClr>
                    </a:outerShdw>
                  </a:effectLst>
                  <a:latin typeface="#9Slide03 SVNCintra" pitchFamily="2" charset="0"/>
                  <a:cs typeface="#9Slide03 SVNCintra" pitchFamily="2" charset="0"/>
                </a:rPr>
                <a:t>TIẾNG VIỆT</a:t>
              </a:r>
            </a:p>
          </p:txBody>
        </p:sp>
      </p:grpSp>
      <p:pic>
        <p:nvPicPr>
          <p:cNvPr id="2" name="Picture 1">
            <a:extLst>
              <a:ext uri="{FF2B5EF4-FFF2-40B4-BE49-F238E27FC236}">
                <a16:creationId xmlns:a16="http://schemas.microsoft.com/office/drawing/2014/main" id="{070B547F-D019-F1F6-6FDF-3B321E3A97B7}"/>
              </a:ext>
            </a:extLst>
          </p:cNvPr>
          <p:cNvPicPr>
            <a:picLocks noChangeAspect="1"/>
          </p:cNvPicPr>
          <p:nvPr/>
        </p:nvPicPr>
        <p:blipFill>
          <a:blip r:embed="rId3"/>
          <a:stretch>
            <a:fillRect/>
          </a:stretch>
        </p:blipFill>
        <p:spPr>
          <a:xfrm>
            <a:off x="1464741" y="1754815"/>
            <a:ext cx="9815411" cy="2859272"/>
          </a:xfrm>
          <a:prstGeom prst="rect">
            <a:avLst/>
          </a:prstGeom>
        </p:spPr>
      </p:pic>
    </p:spTree>
    <p:extLst>
      <p:ext uri="{BB962C8B-B14F-4D97-AF65-F5344CB8AC3E}">
        <p14:creationId xmlns:p14="http://schemas.microsoft.com/office/powerpoint/2010/main" val="11514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ooden sign with a house and rainbow&#10;&#10;Description automatically generated">
            <a:extLst>
              <a:ext uri="{FF2B5EF4-FFF2-40B4-BE49-F238E27FC236}">
                <a16:creationId xmlns:a16="http://schemas.microsoft.com/office/drawing/2014/main" id="{EB882CC3-2AD1-8449-9A45-8DCB8AC34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88287"/>
            <a:ext cx="8640872" cy="9010970"/>
          </a:xfrm>
          <a:prstGeom prst="rect">
            <a:avLst/>
          </a:prstGeom>
        </p:spPr>
      </p:pic>
      <p:sp>
        <p:nvSpPr>
          <p:cNvPr id="3" name="Hình chữ nhật 16">
            <a:extLst>
              <a:ext uri="{FF2B5EF4-FFF2-40B4-BE49-F238E27FC236}">
                <a16:creationId xmlns:a16="http://schemas.microsoft.com/office/drawing/2014/main" id="{72FFE766-F5AC-CB48-92B8-1A6DA81660E2}"/>
              </a:ext>
            </a:extLst>
          </p:cNvPr>
          <p:cNvSpPr/>
          <p:nvPr/>
        </p:nvSpPr>
        <p:spPr>
          <a:xfrm>
            <a:off x="179641" y="2821193"/>
            <a:ext cx="8016217" cy="3170099"/>
          </a:xfrm>
          <a:prstGeom prst="rect">
            <a:avLst/>
          </a:prstGeom>
          <a:noFill/>
        </p:spPr>
        <p:txBody>
          <a:bodyPr wrap="square" lIns="91440" tIns="45720" rIns="91440" bIns="45720">
            <a:spAutoFit/>
          </a:bodyPr>
          <a:lstStyle/>
          <a:p>
            <a:pPr lvl="0" algn="ctr"/>
            <a:r>
              <a:rPr lang="vi-VN" sz="4000" b="1" dirty="0">
                <a:ln w="0"/>
                <a:solidFill>
                  <a:srgbClr val="0000CC"/>
                </a:solidFill>
                <a:latin typeface="Calibri" panose="020F0502020204030204" pitchFamily="34" charset="0"/>
                <a:ea typeface="Calibri" panose="020F0502020204030204" pitchFamily="34" charset="0"/>
                <a:cs typeface="Calibri" panose="020F0502020204030204" pitchFamily="34" charset="0"/>
              </a:rPr>
              <a:t>Chọn 1 trong 2 đề dưới đây:</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1: Viết đoạn văn nêu ý kiến phản đối hiện tượng vứt rác bừa bãi.</a:t>
            </a:r>
          </a:p>
          <a:p>
            <a:pPr lvl="0" algn="just"/>
            <a:r>
              <a:rPr lang="vi-VN" sz="4000" dirty="0">
                <a:ln w="0"/>
                <a:solidFill>
                  <a:srgbClr val="0000CC"/>
                </a:solidFill>
                <a:latin typeface="Calibri" panose="020F0502020204030204" pitchFamily="34" charset="0"/>
                <a:ea typeface="Calibri" panose="020F0502020204030204" pitchFamily="34" charset="0"/>
                <a:cs typeface="Calibri" panose="020F0502020204030204" pitchFamily="34" charset="0"/>
              </a:rPr>
              <a:t>Đề 2: Viết đoạn văn nêu ý kiến phản đối hiện tượng chen lấn khi xếp hàng.</a:t>
            </a:r>
            <a:endParaRPr kumimoji="0" lang="vi-VN" sz="4400" i="0" u="none" strike="noStrike" kern="1200" cap="none" spc="0" normalizeH="0" baseline="0" noProof="0" dirty="0">
              <a:ln w="0"/>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A75F02D-7EC4-464C-8512-9AD2186BCB3D}"/>
              </a:ext>
            </a:extLst>
          </p:cNvPr>
          <p:cNvPicPr>
            <a:picLocks noChangeAspect="1"/>
          </p:cNvPicPr>
          <p:nvPr/>
        </p:nvPicPr>
        <p:blipFill>
          <a:blip r:embed="rId5"/>
          <a:stretch>
            <a:fillRect/>
          </a:stretch>
        </p:blipFill>
        <p:spPr>
          <a:xfrm flipH="1">
            <a:off x="8640872" y="932302"/>
            <a:ext cx="3095041" cy="5580000"/>
          </a:xfrm>
          <a:prstGeom prst="rect">
            <a:avLst/>
          </a:prstGeom>
        </p:spPr>
      </p:pic>
    </p:spTree>
    <p:extLst>
      <p:ext uri="{BB962C8B-B14F-4D97-AF65-F5344CB8AC3E}">
        <p14:creationId xmlns:p14="http://schemas.microsoft.com/office/powerpoint/2010/main" val="138579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1466" y="501898"/>
            <a:ext cx="10227733" cy="770948"/>
          </a:xfrm>
        </p:spPr>
        <p:txBody>
          <a:bodyPr vert="horz" lIns="91440" tIns="45720" rIns="91440" bIns="45720" rtlCol="0" anchor="ctr">
            <a:noAutofit/>
          </a:bodyPr>
          <a:lstStyle/>
          <a:p>
            <a:pPr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Dựa vào các ý đã tìm trong hoạt động Viết ở Bài 28, viết đoạn văn theo yêu cầu của đề bài đã chọn.</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8BC3F1A-B7BD-DB61-C123-B8C6E9A15ED8}"/>
              </a:ext>
            </a:extLst>
          </p:cNvPr>
          <p:cNvSpPr/>
          <p:nvPr/>
        </p:nvSpPr>
        <p:spPr>
          <a:xfrm>
            <a:off x="1839433" y="2264735"/>
            <a:ext cx="8750595" cy="2870791"/>
          </a:xfrm>
          <a:prstGeom prst="roundRect">
            <a:avLst/>
          </a:prstGeom>
          <a:ln w="57150">
            <a:solidFill>
              <a:srgbClr val="FF3399"/>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i="1" dirty="0">
                <a:latin typeface="Cambria" panose="02040503050406030204" pitchFamily="18" charset="0"/>
                <a:ea typeface="Cambria" panose="02040503050406030204" pitchFamily="18" charset="0"/>
              </a:rPr>
              <a:t>Lưu ý:</a:t>
            </a:r>
          </a:p>
          <a:p>
            <a:pPr algn="just"/>
            <a:r>
              <a:rPr lang="vi-VN" sz="3200" dirty="0">
                <a:latin typeface="Cambria" panose="02040503050406030204" pitchFamily="18" charset="0"/>
                <a:ea typeface="Cambria" panose="02040503050406030204" pitchFamily="18" charset="0"/>
              </a:rPr>
              <a:t>– Sử dụng từ ngữ để tỏ rõ ý kiến phản đối (không đúng, khó chấp nhận, không đồng ý,…)</a:t>
            </a:r>
          </a:p>
          <a:p>
            <a:pPr algn="just"/>
            <a:r>
              <a:rPr lang="vi-VN" sz="3200" dirty="0">
                <a:latin typeface="Cambria" panose="02040503050406030204" pitchFamily="18" charset="0"/>
                <a:ea typeface="Cambria" panose="02040503050406030204" pitchFamily="18" charset="0"/>
              </a:rPr>
              <a:t>– Các lí do phản đối phải xác đáng, có dẫn chứng thuyết phục.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807999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p:txBody>
          <a:bodyPr/>
          <a:lstStyle/>
          <a:p>
            <a:pPr algn="just"/>
            <a:r>
              <a:rPr lang="vi-VN" sz="2800" b="0" i="0" dirty="0">
                <a:solidFill>
                  <a:srgbClr val="000000"/>
                </a:solidFill>
                <a:effectLst/>
                <a:latin typeface="Cambria" panose="02040503050406030204" pitchFamily="18" charset="0"/>
                <a:ea typeface="Cambria" panose="02040503050406030204" pitchFamily="18" charset="0"/>
              </a:rPr>
              <a:t>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47588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8AC898-35F6-C3C6-F085-0B12189808A8}"/>
              </a:ext>
            </a:extLst>
          </p:cNvPr>
          <p:cNvSpPr>
            <a:spLocks noGrp="1"/>
          </p:cNvSpPr>
          <p:nvPr>
            <p:ph type="title"/>
          </p:nvPr>
        </p:nvSpPr>
        <p:spPr>
          <a:xfrm>
            <a:off x="680484" y="365125"/>
            <a:ext cx="11121656" cy="1325563"/>
          </a:xfrm>
        </p:spPr>
        <p:txBody>
          <a:bodyPr/>
          <a:lstStyle/>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6593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2601686" y="134425"/>
            <a:ext cx="6988628" cy="5960986"/>
            <a:chOff x="4579754" y="1427709"/>
            <a:chExt cx="3288799" cy="3200586"/>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754" y="2321585"/>
              <a:ext cx="3288799" cy="2306710"/>
            </a:xfrm>
            <a:prstGeom prst="rect">
              <a:avLst/>
            </a:prstGeom>
            <a:ln>
              <a:noFill/>
            </a:ln>
            <a:effectLst>
              <a:outerShdw blurRad="292100" dist="139700" dir="2700000" algn="tl" rotWithShape="0">
                <a:srgbClr val="333333">
                  <a:alpha val="65000"/>
                </a:srgbClr>
              </a:outerShdw>
            </a:effectLst>
          </p:spPr>
        </p:pic>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339" y="1427709"/>
              <a:ext cx="1218058" cy="1203311"/>
            </a:xfrm>
            <a:prstGeom prst="rect">
              <a:avLst/>
            </a:prstGeom>
          </p:spPr>
        </p:pic>
        <p:sp>
          <p:nvSpPr>
            <p:cNvPr id="27" name="TextBox 26">
              <a:extLst>
                <a:ext uri="{FF2B5EF4-FFF2-40B4-BE49-F238E27FC236}">
                  <a16:creationId xmlns:a16="http://schemas.microsoft.com/office/drawing/2014/main" id="{45FCB972-838F-2001-1A77-22EA470EF21E}"/>
                </a:ext>
              </a:extLst>
            </p:cNvPr>
            <p:cNvSpPr txBox="1"/>
            <p:nvPr/>
          </p:nvSpPr>
          <p:spPr>
            <a:xfrm>
              <a:off x="4835876" y="2870413"/>
              <a:ext cx="2839453" cy="1206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2. </a:t>
              </a:r>
              <a:r>
                <a:rPr lang="en-US" sz="7000" b="1" dirty="0">
                  <a:solidFill>
                    <a:srgbClr val="FA3751"/>
                  </a:solidFill>
                  <a:latin typeface="Cambria" panose="02040503050406030204" pitchFamily="18" charset="0"/>
                  <a:ea typeface="Cambria" panose="02040503050406030204" pitchFamily="18" charset="0"/>
                </a:rPr>
                <a:t>Đ</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ọc</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soát</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và</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chỉnh</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 </a:t>
              </a:r>
              <a:r>
                <a:rPr kumimoji="0" lang="en-US" sz="7000" b="1" i="0" u="none" strike="noStrike" kern="1200" cap="none" spc="0" normalizeH="0" baseline="0" noProof="0" dirty="0" err="1">
                  <a:ln>
                    <a:noFill/>
                  </a:ln>
                  <a:solidFill>
                    <a:srgbClr val="FA3751"/>
                  </a:solidFill>
                  <a:effectLst/>
                  <a:uLnTx/>
                  <a:uFillTx/>
                  <a:latin typeface="Cambria" panose="02040503050406030204" pitchFamily="18" charset="0"/>
                  <a:ea typeface="Cambria" panose="02040503050406030204" pitchFamily="18" charset="0"/>
                </a:rPr>
                <a:t>sửa</a:t>
              </a:r>
              <a:r>
                <a:rPr kumimoji="0" lang="en-US" sz="7000" b="1" i="0" u="none" strike="noStrike" kern="1200" cap="none" spc="0" normalizeH="0" baseline="0" noProof="0" dirty="0">
                  <a:ln>
                    <a:noFill/>
                  </a:ln>
                  <a:solidFill>
                    <a:srgbClr val="FA3751"/>
                  </a:solidFill>
                  <a:effectLst/>
                  <a:uLnTx/>
                  <a:uFillTx/>
                  <a:latin typeface="Cambria" panose="02040503050406030204" pitchFamily="18" charset="0"/>
                  <a:ea typeface="Cambria" panose="02040503050406030204" pitchFamily="18" charset="0"/>
                </a:rPr>
                <a:t>.</a:t>
              </a:r>
            </a:p>
          </p:txBody>
        </p:sp>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4125" y="166980"/>
            <a:ext cx="2096376" cy="2084753"/>
          </a:xfrm>
          <a:prstGeom prst="rect">
            <a:avLst/>
          </a:prstGeom>
        </p:spPr>
      </p:pic>
    </p:spTree>
    <p:extLst>
      <p:ext uri="{BB962C8B-B14F-4D97-AF65-F5344CB8AC3E}">
        <p14:creationId xmlns:p14="http://schemas.microsoft.com/office/powerpoint/2010/main" val="294311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138"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5DA089C2-82F9-C12B-3C79-B654815A018D}"/>
              </a:ext>
            </a:extLst>
          </p:cNvPr>
          <p:cNvSpPr txBox="1">
            <a:spLocks/>
          </p:cNvSpPr>
          <p:nvPr/>
        </p:nvSpPr>
        <p:spPr>
          <a:xfrm>
            <a:off x="814197" y="534722"/>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a. </a:t>
            </a:r>
            <a:r>
              <a:rPr lang="en-US" sz="4000" dirty="0" err="1">
                <a:solidFill>
                  <a:srgbClr val="002060"/>
                </a:solidFill>
                <a:latin typeface="+mn-lt"/>
              </a:rPr>
              <a:t>Đọc</a:t>
            </a:r>
            <a:r>
              <a:rPr lang="en-US" sz="4000" dirty="0">
                <a:solidFill>
                  <a:srgbClr val="002060"/>
                </a:solidFill>
                <a:latin typeface="+mn-lt"/>
              </a:rPr>
              <a:t> </a:t>
            </a:r>
            <a:r>
              <a:rPr lang="en-US" sz="4000" dirty="0" err="1">
                <a:solidFill>
                  <a:srgbClr val="002060"/>
                </a:solidFill>
                <a:latin typeface="+mn-lt"/>
              </a:rPr>
              <a:t>lại</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của</a:t>
            </a:r>
            <a:r>
              <a:rPr lang="en-US" sz="4000" dirty="0">
                <a:solidFill>
                  <a:srgbClr val="002060"/>
                </a:solidFill>
                <a:latin typeface="+mn-lt"/>
              </a:rPr>
              <a:t> </a:t>
            </a:r>
            <a:r>
              <a:rPr lang="en-US" sz="4000" dirty="0" err="1">
                <a:solidFill>
                  <a:srgbClr val="002060"/>
                </a:solidFill>
                <a:latin typeface="+mn-lt"/>
              </a:rPr>
              <a:t>em</a:t>
            </a:r>
            <a:r>
              <a:rPr lang="en-US" sz="4000" dirty="0">
                <a:solidFill>
                  <a:srgbClr val="002060"/>
                </a:solidFill>
                <a:latin typeface="+mn-lt"/>
              </a:rPr>
              <a:t> </a:t>
            </a:r>
            <a:r>
              <a:rPr lang="en-US" sz="4000" dirty="0" err="1">
                <a:solidFill>
                  <a:srgbClr val="002060"/>
                </a:solidFill>
                <a:latin typeface="+mn-lt"/>
              </a:rPr>
              <a:t>để</a:t>
            </a:r>
            <a:r>
              <a:rPr lang="en-US" sz="4000" dirty="0">
                <a:solidFill>
                  <a:srgbClr val="002060"/>
                </a:solidFill>
                <a:latin typeface="+mn-lt"/>
              </a:rPr>
              <a:t> </a:t>
            </a:r>
            <a:r>
              <a:rPr lang="en-US" sz="4000" dirty="0" err="1">
                <a:solidFill>
                  <a:srgbClr val="002060"/>
                </a:solidFill>
                <a:latin typeface="+mn-lt"/>
              </a:rPr>
              <a:t>phát</a:t>
            </a:r>
            <a:r>
              <a:rPr lang="en-US" sz="4000" dirty="0">
                <a:solidFill>
                  <a:srgbClr val="002060"/>
                </a:solidFill>
                <a:latin typeface="+mn-lt"/>
              </a:rPr>
              <a:t> </a:t>
            </a:r>
            <a:r>
              <a:rPr lang="en-US" sz="4000" dirty="0" err="1">
                <a:solidFill>
                  <a:srgbClr val="002060"/>
                </a:solidFill>
                <a:latin typeface="+mn-lt"/>
              </a:rPr>
              <a:t>hiện</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pic>
        <p:nvPicPr>
          <p:cNvPr id="7" name="Picture 6">
            <a:extLst>
              <a:ext uri="{FF2B5EF4-FFF2-40B4-BE49-F238E27FC236}">
                <a16:creationId xmlns:a16="http://schemas.microsoft.com/office/drawing/2014/main" id="{955182FC-77DC-E7F7-269A-1A0CB2C99E9C}"/>
              </a:ext>
            </a:extLst>
          </p:cNvPr>
          <p:cNvPicPr>
            <a:picLocks noChangeAspect="1"/>
          </p:cNvPicPr>
          <p:nvPr/>
        </p:nvPicPr>
        <p:blipFill>
          <a:blip r:embed="rId3"/>
          <a:stretch>
            <a:fillRect/>
          </a:stretch>
        </p:blipFill>
        <p:spPr>
          <a:xfrm>
            <a:off x="1111324" y="1420442"/>
            <a:ext cx="9383011" cy="2168343"/>
          </a:xfrm>
          <a:prstGeom prst="rect">
            <a:avLst/>
          </a:prstGeom>
        </p:spPr>
      </p:pic>
      <p:sp>
        <p:nvSpPr>
          <p:cNvPr id="8" name="Title 1">
            <a:extLst>
              <a:ext uri="{FF2B5EF4-FFF2-40B4-BE49-F238E27FC236}">
                <a16:creationId xmlns:a16="http://schemas.microsoft.com/office/drawing/2014/main" id="{9C9F84A5-8F77-2A90-6CDA-A8D0BFC74F03}"/>
              </a:ext>
            </a:extLst>
          </p:cNvPr>
          <p:cNvSpPr txBox="1">
            <a:spLocks/>
          </p:cNvSpPr>
          <p:nvPr/>
        </p:nvSpPr>
        <p:spPr>
          <a:xfrm>
            <a:off x="537751" y="4022201"/>
            <a:ext cx="10515600" cy="52112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a:lstStyle>
          <a:p>
            <a:pPr lvl="0">
              <a:defRPr/>
            </a:pPr>
            <a:r>
              <a:rPr lang="en-US" sz="4000" dirty="0">
                <a:solidFill>
                  <a:srgbClr val="002060"/>
                </a:solidFill>
                <a:latin typeface="+mn-lt"/>
              </a:rPr>
              <a:t>b. </a:t>
            </a:r>
            <a:r>
              <a:rPr lang="en-US" sz="4000" dirty="0" err="1">
                <a:solidFill>
                  <a:srgbClr val="002060"/>
                </a:solidFill>
                <a:latin typeface="+mn-lt"/>
              </a:rPr>
              <a:t>Sửa</a:t>
            </a:r>
            <a:r>
              <a:rPr lang="en-US" sz="4000" dirty="0">
                <a:solidFill>
                  <a:srgbClr val="002060"/>
                </a:solidFill>
                <a:latin typeface="+mn-lt"/>
              </a:rPr>
              <a:t> </a:t>
            </a:r>
            <a:r>
              <a:rPr lang="en-US" sz="4000" dirty="0" err="1">
                <a:solidFill>
                  <a:srgbClr val="002060"/>
                </a:solidFill>
                <a:latin typeface="+mn-lt"/>
              </a:rPr>
              <a:t>lỗi</a:t>
            </a:r>
            <a:r>
              <a:rPr lang="en-US" sz="4000" dirty="0">
                <a:solidFill>
                  <a:srgbClr val="002060"/>
                </a:solidFill>
                <a:latin typeface="+mn-lt"/>
              </a:rPr>
              <a:t> </a:t>
            </a:r>
            <a:r>
              <a:rPr lang="en-US" sz="4000" dirty="0" err="1">
                <a:solidFill>
                  <a:srgbClr val="002060"/>
                </a:solidFill>
                <a:latin typeface="+mn-lt"/>
              </a:rPr>
              <a:t>trong</a:t>
            </a:r>
            <a:r>
              <a:rPr lang="en-US" sz="4000" dirty="0">
                <a:solidFill>
                  <a:srgbClr val="002060"/>
                </a:solidFill>
                <a:latin typeface="+mn-lt"/>
              </a:rPr>
              <a:t> </a:t>
            </a:r>
            <a:r>
              <a:rPr lang="en-US" sz="4000" dirty="0" err="1">
                <a:solidFill>
                  <a:srgbClr val="002060"/>
                </a:solidFill>
                <a:latin typeface="+mn-lt"/>
              </a:rPr>
              <a:t>đoạn</a:t>
            </a:r>
            <a:r>
              <a:rPr lang="en-US" sz="4000" dirty="0">
                <a:solidFill>
                  <a:srgbClr val="002060"/>
                </a:solidFill>
                <a:latin typeface="+mn-lt"/>
              </a:rPr>
              <a:t> </a:t>
            </a:r>
            <a:r>
              <a:rPr lang="en-US" sz="4000" dirty="0" err="1">
                <a:solidFill>
                  <a:srgbClr val="002060"/>
                </a:solidFill>
                <a:latin typeface="+mn-lt"/>
              </a:rPr>
              <a:t>văn</a:t>
            </a:r>
            <a:r>
              <a:rPr lang="en-US" sz="4000" dirty="0">
                <a:solidFill>
                  <a:srgbClr val="002060"/>
                </a:solidFill>
                <a:latin typeface="+mn-lt"/>
              </a:rPr>
              <a:t> (</a:t>
            </a:r>
            <a:r>
              <a:rPr lang="en-US" sz="4000" dirty="0" err="1">
                <a:solidFill>
                  <a:srgbClr val="002060"/>
                </a:solidFill>
                <a:latin typeface="+mn-lt"/>
              </a:rPr>
              <a:t>nếu</a:t>
            </a:r>
            <a:r>
              <a:rPr lang="en-US" sz="4000" dirty="0">
                <a:solidFill>
                  <a:srgbClr val="002060"/>
                </a:solidFill>
                <a:latin typeface="+mn-lt"/>
              </a:rPr>
              <a:t> </a:t>
            </a:r>
            <a:r>
              <a:rPr lang="en-US" sz="4000" dirty="0" err="1">
                <a:solidFill>
                  <a:srgbClr val="002060"/>
                </a:solidFill>
                <a:latin typeface="+mn-lt"/>
              </a:rPr>
              <a:t>có</a:t>
            </a:r>
            <a:r>
              <a:rPr lang="en-US" sz="4000" dirty="0">
                <a:solidFill>
                  <a:srgbClr val="002060"/>
                </a:solidFill>
                <a:latin typeface="+mn-lt"/>
              </a:rPr>
              <a:t>).</a:t>
            </a:r>
            <a:endParaRPr kumimoji="0" lang="en-US" sz="4000" b="1" i="0" strike="noStrike" kern="1200" cap="none" spc="0" normalizeH="0" baseline="0" noProof="0" dirty="0">
              <a:ln>
                <a:noFill/>
              </a:ln>
              <a:solidFill>
                <a:srgbClr val="002060"/>
              </a:solidFill>
              <a:effectLst/>
              <a:uLnTx/>
              <a:uFillTx/>
              <a:latin typeface="+mn-lt"/>
            </a:endParaRPr>
          </a:p>
        </p:txBody>
      </p:sp>
    </p:spTree>
    <p:extLst>
      <p:ext uri="{BB962C8B-B14F-4D97-AF65-F5344CB8AC3E}">
        <p14:creationId xmlns:p14="http://schemas.microsoft.com/office/powerpoint/2010/main" val="92607987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906</TotalTime>
  <Words>474</Words>
  <Application>Microsoft Office PowerPoint</Application>
  <PresentationFormat>Widescreen</PresentationFormat>
  <Paragraphs>26</Paragraphs>
  <Slides>14</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vt:i4>
      </vt:variant>
    </vt:vector>
  </HeadingPairs>
  <TitlesOfParts>
    <vt:vector size="27" baseType="lpstr">
      <vt:lpstr>#9Slide03 SVNCintra</vt:lpstr>
      <vt:lpstr>#9Slide05 Phobia</vt:lpstr>
      <vt:lpstr>Arial</vt:lpstr>
      <vt:lpstr>Calibri</vt:lpstr>
      <vt:lpstr>Calibri Light</vt:lpstr>
      <vt:lpstr>Cambria</vt:lpstr>
      <vt:lpstr>LNTH-LuoLuoNotangYuanTi 1</vt:lpstr>
      <vt:lpstr>UVN Banh Mi</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1. Dựa vào các ý đã tìm trong hoạt động Viết ở Bài 28, viết đoạn văn theo yêu cầu của đề bài đã chọn.</vt:lpstr>
      <vt:lpstr>   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 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 Chúng ta cần nâng cao nhận thức về việc vứt rác bừa bãi, cùng nhau lên tiếng phản đối thói quen không tốt đó. Điều đó giúp cộng đồng thay đổi được suy nghĩ và chấm dứt hành động này.</vt:lpstr>
      <vt:lpstr>   Hiện tượng chen lấn khi xếp hàng là một hiện tượng không tốt, nhưng đáng buồn là hiện tượng này lại đang vô cùng phổ biến hiện nay. Chúng ta cần phản đối cũng như tìm cách khắc phục hiện tượng chen hàng. Thứ nhất, việc chen lấn khi xếp hàng sẽ mang lại sự mất công bằng với người khác khi họ đang nghiêm túc chờ tới lượt của mình thì lại có người chen ngang, “ưu tiên” được phục vụ trước, gây ra sự khó chịu, không vui của tất cả mọi người. Thứ hai, nó cực kỳ ảnh hưởng tới hiệu quả công việc và thời gian chờ đợi của mọi người. Tưởng tượng mà xem, khi có một người chen ngang, tất cả những người phục vụ của gian hàng đó đều phải dừng lại để nhắc nhở, điều chỉnh thứ tự của tất cả mọi người, gây ra chậm trễ trong việc hoàn thành nhiệm vụ của họ. Thứ ba, những người chịu đựng việc chen ngang đó đã phải bỏ ra nhiều thời gian hơn để chờ đợi tới lượt mình, ảnh hưởng tới thời gian làm những công việc khác của họ. Chen lấn khi xếp hàng là một hiện tượng, một tính cách xấu ở một số người nhưng cộng đồng cần chung tay để hành động này được chấm dứt.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94</cp:revision>
  <dcterms:created xsi:type="dcterms:W3CDTF">2023-09-08T12:48:23Z</dcterms:created>
  <dcterms:modified xsi:type="dcterms:W3CDTF">2025-05-20T14:55:58Z</dcterms:modified>
  <cp:category>9Slide.vn</cp:category>
</cp:coreProperties>
</file>