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4"/>
  </p:notesMasterIdLst>
  <p:sldIdLst>
    <p:sldId id="4411" r:id="rId4"/>
    <p:sldId id="256" r:id="rId5"/>
    <p:sldId id="4412" r:id="rId6"/>
    <p:sldId id="4413" r:id="rId7"/>
    <p:sldId id="259" r:id="rId8"/>
    <p:sldId id="258" r:id="rId9"/>
    <p:sldId id="4414" r:id="rId10"/>
    <p:sldId id="4415" r:id="rId11"/>
    <p:sldId id="257" r:id="rId12"/>
    <p:sldId id="261" r:id="rId13"/>
    <p:sldId id="262" r:id="rId14"/>
    <p:sldId id="263" r:id="rId15"/>
    <p:sldId id="265" r:id="rId16"/>
    <p:sldId id="266" r:id="rId17"/>
    <p:sldId id="268" r:id="rId18"/>
    <p:sldId id="283" r:id="rId19"/>
    <p:sldId id="284" r:id="rId20"/>
    <p:sldId id="285" r:id="rId21"/>
    <p:sldId id="282" r:id="rId22"/>
    <p:sldId id="44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28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0D4AF-8493-427B-906B-9625D020618B}"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1A5EE-1E87-4E90-BF5D-4F396FE9C893}" type="slidenum">
              <a:rPr lang="en-US" smtClean="0"/>
              <a:t>‹#›</a:t>
            </a:fld>
            <a:endParaRPr lang="en-US"/>
          </a:p>
        </p:txBody>
      </p:sp>
    </p:spTree>
    <p:extLst>
      <p:ext uri="{BB962C8B-B14F-4D97-AF65-F5344CB8AC3E}">
        <p14:creationId xmlns:p14="http://schemas.microsoft.com/office/powerpoint/2010/main" val="335969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9966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1117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4149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2025/5/20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96943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96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24891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2025/5/20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99062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2025/5/20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594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2025/5/20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44412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2025/5/20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47179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2025/5/20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66215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2208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2025/5/20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9925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2025/5/20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98521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2025/5/20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7449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6498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74146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506167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903651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492041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711781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317308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9985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237253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693367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691349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45781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9" name="Picture 8" descr="A round pink circle with white text and a black background&#10;&#10;Description automatically generated">
            <a:extLst>
              <a:ext uri="{FF2B5EF4-FFF2-40B4-BE49-F238E27FC236}">
                <a16:creationId xmlns:a16="http://schemas.microsoft.com/office/drawing/2014/main" id="{4FDD4EB0-29A1-77BC-3A52-EE607F3537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9029" y="0"/>
            <a:ext cx="1474436" cy="1474436"/>
          </a:xfrm>
          <a:prstGeom prst="rect">
            <a:avLst/>
          </a:prstGeom>
        </p:spPr>
      </p:pic>
    </p:spTree>
    <p:extLst>
      <p:ext uri="{BB962C8B-B14F-4D97-AF65-F5344CB8AC3E}">
        <p14:creationId xmlns:p14="http://schemas.microsoft.com/office/powerpoint/2010/main" val="215271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118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2657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1710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1664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493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261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2025/5/20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id="{04C3DE95-35D3-0423-5613-E4DC7A58EE1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79029" y="0"/>
            <a:ext cx="1474436" cy="1474436"/>
          </a:xfrm>
          <a:prstGeom prst="rect">
            <a:avLst/>
          </a:prstGeom>
        </p:spPr>
      </p:pic>
    </p:spTree>
    <p:extLst>
      <p:ext uri="{BB962C8B-B14F-4D97-AF65-F5344CB8AC3E}">
        <p14:creationId xmlns:p14="http://schemas.microsoft.com/office/powerpoint/2010/main" val="32186909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5/20/2025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17481393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13" Type="http://schemas.microsoft.com/office/2007/relationships/hdphoto" Target="../media/hdphoto2.wdp"/><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23.xml"/><Relationship Id="rId21" Type="http://schemas.openxmlformats.org/officeDocument/2006/relationships/image" Target="../media/image19.png"/><Relationship Id="rId7" Type="http://schemas.openxmlformats.org/officeDocument/2006/relationships/image" Target="../media/image9.gif"/><Relationship Id="rId12" Type="http://schemas.openxmlformats.org/officeDocument/2006/relationships/image" Target="../media/image14.png"/><Relationship Id="rId17" Type="http://schemas.openxmlformats.org/officeDocument/2006/relationships/image" Target="../media/image17.png"/><Relationship Id="rId25" Type="http://schemas.openxmlformats.org/officeDocument/2006/relationships/image" Target="../media/image21.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29" Type="http://schemas.openxmlformats.org/officeDocument/2006/relationships/image" Target="../media/image23.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3.gif"/><Relationship Id="rId24" Type="http://schemas.microsoft.com/office/2007/relationships/hdphoto" Target="../media/hdphoto7.wdp"/><Relationship Id="rId32" Type="http://schemas.microsoft.com/office/2007/relationships/hdphoto" Target="../media/hdphoto11.wdp"/><Relationship Id="rId5" Type="http://schemas.openxmlformats.org/officeDocument/2006/relationships/image" Target="../media/image8.png"/><Relationship Id="rId15" Type="http://schemas.openxmlformats.org/officeDocument/2006/relationships/image" Target="../media/image16.png"/><Relationship Id="rId23" Type="http://schemas.openxmlformats.org/officeDocument/2006/relationships/image" Target="../media/image20.png"/><Relationship Id="rId28" Type="http://schemas.microsoft.com/office/2007/relationships/hdphoto" Target="../media/hdphoto9.wdp"/><Relationship Id="rId10" Type="http://schemas.openxmlformats.org/officeDocument/2006/relationships/image" Target="../media/image12.png"/><Relationship Id="rId19" Type="http://schemas.openxmlformats.org/officeDocument/2006/relationships/image" Target="../media/image18.png"/><Relationship Id="rId31"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11.gif"/><Relationship Id="rId14" Type="http://schemas.openxmlformats.org/officeDocument/2006/relationships/image" Target="../media/image15.gif"/><Relationship Id="rId22" Type="http://schemas.microsoft.com/office/2007/relationships/hdphoto" Target="../media/hdphoto6.wdp"/><Relationship Id="rId27" Type="http://schemas.openxmlformats.org/officeDocument/2006/relationships/image" Target="../media/image22.png"/><Relationship Id="rId30" Type="http://schemas.microsoft.com/office/2007/relationships/hdphoto" Target="../media/hdphoto10.wdp"/></Relationships>
</file>

<file path=ppt/slides/_rels/slide2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3" Type="http://schemas.openxmlformats.org/officeDocument/2006/relationships/image" Target="../media/image15.gif"/><Relationship Id="rId18" Type="http://schemas.openxmlformats.org/officeDocument/2006/relationships/image" Target="../media/image18.png"/><Relationship Id="rId26" Type="http://schemas.openxmlformats.org/officeDocument/2006/relationships/image" Target="../media/image22.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9.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7.png"/><Relationship Id="rId20" Type="http://schemas.openxmlformats.org/officeDocument/2006/relationships/image" Target="../media/image19.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14.png"/><Relationship Id="rId24" Type="http://schemas.openxmlformats.org/officeDocument/2006/relationships/image" Target="../media/image21.png"/><Relationship Id="rId32" Type="http://schemas.openxmlformats.org/officeDocument/2006/relationships/image" Target="../media/image8.png"/><Relationship Id="rId5" Type="http://schemas.openxmlformats.org/officeDocument/2006/relationships/slideLayout" Target="../slideLayouts/slideLayout23.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3.png"/><Relationship Id="rId10" Type="http://schemas.openxmlformats.org/officeDocument/2006/relationships/image" Target="../media/image13.gif"/><Relationship Id="rId19" Type="http://schemas.microsoft.com/office/2007/relationships/hdphoto" Target="../media/hdphoto5.wdp"/><Relationship Id="rId31"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11.gif"/><Relationship Id="rId14" Type="http://schemas.openxmlformats.org/officeDocument/2006/relationships/image" Target="../media/image16.png"/><Relationship Id="rId22" Type="http://schemas.openxmlformats.org/officeDocument/2006/relationships/image" Target="../media/image20.png"/><Relationship Id="rId27" Type="http://schemas.microsoft.com/office/2007/relationships/hdphoto" Target="../media/hdphoto9.wdp"/><Relationship Id="rId30" Type="http://schemas.openxmlformats.org/officeDocument/2006/relationships/image" Target="../media/image12.png"/><Relationship Id="rId8" Type="http://schemas.openxmlformats.org/officeDocument/2006/relationships/image" Target="../media/image10.gif"/></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image" Target="../media/image26.gif"/><Relationship Id="rId3" Type="http://schemas.microsoft.com/office/2007/relationships/media" Target="../media/media3.mp3"/><Relationship Id="rId7" Type="http://schemas.openxmlformats.org/officeDocument/2006/relationships/image" Target="../media/image7.png"/><Relationship Id="rId12" Type="http://schemas.openxmlformats.org/officeDocument/2006/relationships/image" Target="../media/image11.gif"/><Relationship Id="rId17" Type="http://schemas.openxmlformats.org/officeDocument/2006/relationships/image" Target="../media/image15.gif"/><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0.gif"/><Relationship Id="rId5" Type="http://schemas.openxmlformats.org/officeDocument/2006/relationships/slideLayout" Target="../slideLayouts/slideLayout23.xml"/><Relationship Id="rId15" Type="http://schemas.openxmlformats.org/officeDocument/2006/relationships/image" Target="../media/image14.png"/><Relationship Id="rId10" Type="http://schemas.openxmlformats.org/officeDocument/2006/relationships/image" Target="../media/image9.gif"/><Relationship Id="rId19" Type="http://schemas.openxmlformats.org/officeDocument/2006/relationships/image" Target="../media/image25.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19.png"/><Relationship Id="rId7" Type="http://schemas.openxmlformats.org/officeDocument/2006/relationships/image" Target="../media/image2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1.gif"/><Relationship Id="rId5" Type="http://schemas.openxmlformats.org/officeDocument/2006/relationships/slideLayout" Target="../slideLayouts/slideLayout23.xml"/><Relationship Id="rId15" Type="http://schemas.openxmlformats.org/officeDocument/2006/relationships/image" Target="../media/image16.png"/><Relationship Id="rId23" Type="http://schemas.openxmlformats.org/officeDocument/2006/relationships/image" Target="../media/image25.png"/><Relationship Id="rId10" Type="http://schemas.openxmlformats.org/officeDocument/2006/relationships/image" Target="../media/image9.gif"/><Relationship Id="rId19" Type="http://schemas.openxmlformats.org/officeDocument/2006/relationships/image" Target="../media/image18.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6.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6.gif"/><Relationship Id="rId18" Type="http://schemas.openxmlformats.org/officeDocument/2006/relationships/image" Target="../media/image1.png"/><Relationship Id="rId3" Type="http://schemas.microsoft.com/office/2007/relationships/media" Target="../media/media3.mp3"/><Relationship Id="rId7" Type="http://schemas.openxmlformats.org/officeDocument/2006/relationships/image" Target="../media/image28.png"/><Relationship Id="rId12" Type="http://schemas.openxmlformats.org/officeDocument/2006/relationships/image" Target="../media/image15.gif"/><Relationship Id="rId17"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9.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3.gif"/><Relationship Id="rId5" Type="http://schemas.openxmlformats.org/officeDocument/2006/relationships/slideLayout" Target="../slideLayouts/slideLayout23.xml"/><Relationship Id="rId15" Type="http://schemas.microsoft.com/office/2007/relationships/hdphoto" Target="../media/hdphoto7.wdp"/><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6.gif"/><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15.gif"/><Relationship Id="rId17" Type="http://schemas.openxmlformats.org/officeDocument/2006/relationships/image" Target="../media/image25.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3.xml"/><Relationship Id="rId15" Type="http://schemas.openxmlformats.org/officeDocument/2006/relationships/image" Target="../media/image24.png"/><Relationship Id="rId10" Type="http://schemas.openxmlformats.org/officeDocument/2006/relationships/image" Target="../media/image11.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5.gif"/><Relationship Id="rId3" Type="http://schemas.openxmlformats.org/officeDocument/2006/relationships/slideLayout" Target="../slideLayouts/slideLayout23.xml"/><Relationship Id="rId7" Type="http://schemas.microsoft.com/office/2007/relationships/hdphoto" Target="../media/hdphoto1.wdp"/><Relationship Id="rId12" Type="http://schemas.openxmlformats.org/officeDocument/2006/relationships/image" Target="../media/image1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gif"/><Relationship Id="rId4" Type="http://schemas.openxmlformats.org/officeDocument/2006/relationships/audio" Target="../media/audio2.wav"/><Relationship Id="rId9" Type="http://schemas.openxmlformats.org/officeDocument/2006/relationships/image" Target="../media/image10.gif"/><Relationship Id="rId14" Type="http://schemas.openxmlformats.org/officeDocument/2006/relationships/image" Target="../media/image30.gif"/></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rame with fish in the water&#10;&#10;Description automatically generated">
            <a:extLst>
              <a:ext uri="{FF2B5EF4-FFF2-40B4-BE49-F238E27FC236}">
                <a16:creationId xmlns:a16="http://schemas.microsoft.com/office/drawing/2014/main" id="{50D4A185-4D6C-FE88-925F-DB4F19FEB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7" name="Picture 6" descr="A close up of a text&#10;&#10;Description automatically generated">
            <a:extLst>
              <a:ext uri="{FF2B5EF4-FFF2-40B4-BE49-F238E27FC236}">
                <a16:creationId xmlns:a16="http://schemas.microsoft.com/office/drawing/2014/main" id="{ACE9CE0F-E2C0-6517-DED8-1462A5E13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228" y="2127208"/>
            <a:ext cx="7772968" cy="2706572"/>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7BA10C5D-36F6-92A2-3052-5A5D0D469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029" y="0"/>
            <a:ext cx="1474436" cy="1474436"/>
          </a:xfrm>
          <a:prstGeom prst="rect">
            <a:avLst/>
          </a:prstGeom>
        </p:spPr>
      </p:pic>
    </p:spTree>
    <p:extLst>
      <p:ext uri="{BB962C8B-B14F-4D97-AF65-F5344CB8AC3E}">
        <p14:creationId xmlns:p14="http://schemas.microsoft.com/office/powerpoint/2010/main" val="1565019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video game&#10;&#10;Description automatically generated">
            <a:extLst>
              <a:ext uri="{FF2B5EF4-FFF2-40B4-BE49-F238E27FC236}">
                <a16:creationId xmlns:a16="http://schemas.microsoft.com/office/drawing/2014/main" id="{ED97F0AB-66AA-8E84-7485-03485D8E55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605" b="2409"/>
          <a:stretch/>
        </p:blipFill>
        <p:spPr>
          <a:xfrm>
            <a:off x="13" y="1282"/>
            <a:ext cx="12191987" cy="6856718"/>
          </a:xfrm>
          <a:prstGeom prst="rect">
            <a:avLst/>
          </a:prstGeom>
        </p:spPr>
      </p:pic>
      <p:sp>
        <p:nvSpPr>
          <p:cNvPr id="3" name="Rectangle 2">
            <a:extLst>
              <a:ext uri="{FF2B5EF4-FFF2-40B4-BE49-F238E27FC236}">
                <a16:creationId xmlns:a16="http://schemas.microsoft.com/office/drawing/2014/main" id="{BD03D053-029C-8B56-56BD-D8F89BF48964}"/>
              </a:ext>
            </a:extLst>
          </p:cNvPr>
          <p:cNvSpPr/>
          <p:nvPr/>
        </p:nvSpPr>
        <p:spPr>
          <a:xfrm>
            <a:off x="0" y="0"/>
            <a:ext cx="12192000" cy="84465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727BA7F-0F7F-7E11-FB09-6B62E3890046}"/>
              </a:ext>
            </a:extLst>
          </p:cNvPr>
          <p:cNvSpPr txBox="1"/>
          <p:nvPr/>
        </p:nvSpPr>
        <p:spPr>
          <a:xfrm>
            <a:off x="0" y="0"/>
            <a:ext cx="12192000" cy="748795"/>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white"/>
                </a:solidFill>
                <a:effectLst/>
                <a:uLnTx/>
                <a:uFillTx/>
                <a:latin typeface="Calibri"/>
                <a:ea typeface="+mn-ea"/>
                <a:cs typeface="+mn-cs"/>
              </a:rPr>
              <a:t>Hôm</a:t>
            </a:r>
            <a:r>
              <a:rPr kumimoji="0" lang="en-US" sz="2133" b="0" i="0" u="none" strike="noStrike" kern="1200" cap="none" spc="0" normalizeH="0" baseline="0" noProof="0" dirty="0">
                <a:ln>
                  <a:noFill/>
                </a:ln>
                <a:solidFill>
                  <a:prstClr val="white"/>
                </a:solidFill>
                <a:effectLst/>
                <a:uLnTx/>
                <a:uFillTx/>
                <a:latin typeface="Calibri"/>
                <a:ea typeface="+mn-ea"/>
                <a:cs typeface="+mn-cs"/>
              </a:rPr>
              <a:t> nay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chúng</a:t>
            </a:r>
            <a:r>
              <a:rPr kumimoji="0" lang="en-US" sz="2133" b="0" i="0" u="none" strike="noStrike" kern="1200" cap="none" spc="0" normalizeH="0" baseline="0" noProof="0" dirty="0">
                <a:ln>
                  <a:noFill/>
                </a:ln>
                <a:solidFill>
                  <a:prstClr val="white"/>
                </a:solidFill>
                <a:effectLst/>
                <a:uLnTx/>
                <a:uFillTx/>
                <a:latin typeface="Calibri"/>
                <a:ea typeface="+mn-ea"/>
                <a:cs typeface="+mn-cs"/>
              </a:rPr>
              <a:t> ta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sẽ</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cùng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nhau</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xuống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dưới</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đáy</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đại</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dương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để</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cùng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nhau</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thám</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hiểm</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những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điều</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bí</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ẩn</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và</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tuyệt</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đẹp</a:t>
            </a:r>
            <a:r>
              <a:rPr kumimoji="0" lang="en-US" sz="2133" b="0" i="0" u="none" strike="noStrike" kern="1200" cap="none" spc="0" normalizeH="0" baseline="0" noProof="0" dirty="0">
                <a:ln>
                  <a:noFill/>
                </a:ln>
                <a:solidFill>
                  <a:prstClr val="white"/>
                </a:solidFill>
                <a:effectLst/>
                <a:uLnTx/>
                <a:uFillTx/>
                <a:latin typeface="Calibri"/>
                <a:ea typeface="+mn-ea"/>
                <a:cs typeface="+mn-cs"/>
              </a:rPr>
              <a:t> ở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dưới</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đó</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nhé</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Rất</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nhiều</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điều</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thú</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vị</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đang</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chờ</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đón</a:t>
            </a:r>
            <a:r>
              <a:rPr kumimoji="0" lang="en-US" sz="2133" b="0" i="0" u="none" strike="noStrike" kern="1200" cap="none" spc="0" normalizeH="0" baseline="0" noProof="0" dirty="0">
                <a:ln>
                  <a:noFill/>
                </a:ln>
                <a:solidFill>
                  <a:prstClr val="white"/>
                </a:solidFill>
                <a:effectLst/>
                <a:uLnTx/>
                <a:uFillTx/>
                <a:latin typeface="Calibri"/>
                <a:ea typeface="+mn-ea"/>
                <a:cs typeface="+mn-cs"/>
              </a:rPr>
              <a:t> </a:t>
            </a:r>
            <a:r>
              <a:rPr kumimoji="0" lang="en-US" sz="2133" b="0" i="0" u="none" strike="noStrike" kern="1200" cap="none" spc="0" normalizeH="0" baseline="0" noProof="0" dirty="0" err="1">
                <a:ln>
                  <a:noFill/>
                </a:ln>
                <a:solidFill>
                  <a:prstClr val="white"/>
                </a:solidFill>
                <a:effectLst/>
                <a:uLnTx/>
                <a:uFillTx/>
                <a:latin typeface="Calibri"/>
                <a:ea typeface="+mn-ea"/>
                <a:cs typeface="+mn-cs"/>
              </a:rPr>
              <a:t>chúng</a:t>
            </a:r>
            <a:r>
              <a:rPr kumimoji="0" lang="en-US" sz="2133" b="0" i="0" u="none" strike="noStrike" kern="1200" cap="none" spc="0" normalizeH="0" baseline="0" noProof="0" dirty="0">
                <a:ln>
                  <a:noFill/>
                </a:ln>
                <a:solidFill>
                  <a:prstClr val="white"/>
                </a:solidFill>
                <a:effectLst/>
                <a:uLnTx/>
                <a:uFillTx/>
                <a:latin typeface="Calibri"/>
                <a:ea typeface="+mn-ea"/>
                <a:cs typeface="+mn-cs"/>
              </a:rPr>
              <a:t> ta!</a:t>
            </a:r>
          </a:p>
        </p:txBody>
      </p:sp>
    </p:spTree>
    <p:extLst>
      <p:ext uri="{BB962C8B-B14F-4D97-AF65-F5344CB8AC3E}">
        <p14:creationId xmlns:p14="http://schemas.microsoft.com/office/powerpoint/2010/main" val="2600620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2">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7" name="Freeform 2">
            <a:extLst>
              <a:ext uri="{FF2B5EF4-FFF2-40B4-BE49-F238E27FC236}">
                <a16:creationId xmlns:a16="http://schemas.microsoft.com/office/drawing/2014/main" id="{DA0D1007-ADDF-9B85-50E4-1FB8AF643C2E}"/>
              </a:ext>
            </a:extLst>
          </p:cNvPr>
          <p:cNvSpPr/>
          <p:nvPr/>
        </p:nvSpPr>
        <p:spPr>
          <a:xfrm>
            <a:off x="-101600" y="2565400"/>
            <a:ext cx="6502400" cy="5384800"/>
          </a:xfrm>
          <a:custGeom>
            <a:avLst/>
            <a:gdLst/>
            <a:ahLst/>
            <a:cxnLst/>
            <a:rect l="l" t="t" r="r" b="b"/>
            <a:pathLst>
              <a:path w="5135476" h="4114800">
                <a:moveTo>
                  <a:pt x="0" y="0"/>
                </a:moveTo>
                <a:lnTo>
                  <a:pt x="5135476" y="0"/>
                </a:lnTo>
                <a:lnTo>
                  <a:pt x="51354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hought Bubble: Cloud 7">
            <a:extLst>
              <a:ext uri="{FF2B5EF4-FFF2-40B4-BE49-F238E27FC236}">
                <a16:creationId xmlns:a16="http://schemas.microsoft.com/office/drawing/2014/main" id="{51582BB6-CE35-0C4F-D855-46428A7EEC76}"/>
              </a:ext>
            </a:extLst>
          </p:cNvPr>
          <p:cNvSpPr/>
          <p:nvPr/>
        </p:nvSpPr>
        <p:spPr>
          <a:xfrm>
            <a:off x="5504393" y="431800"/>
            <a:ext cx="5740400" cy="3507232"/>
          </a:xfrm>
          <a:prstGeom prst="cloudCallout">
            <a:avLst>
              <a:gd name="adj1" fmla="val -50711"/>
              <a:gd name="adj2" fmla="val 4983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4F81BD">
                    <a:lumMod val="50000"/>
                  </a:srgbClr>
                </a:solidFill>
                <a:effectLst/>
                <a:uLnTx/>
                <a:uFillTx/>
                <a:latin typeface="Arial" panose="020B0604020202020204" pitchFamily="34" charset="0"/>
                <a:ea typeface="+mn-ea"/>
                <a:cs typeface="Arial" panose="020B0604020202020204" pitchFamily="34" charset="0"/>
              </a:rPr>
              <a:t>Xin chào Các bạn nhỏ! Tớ là Cá Heo Xanh. Chào mừng các bạn đã đến với đại dương bao la của chúng tớ. Và giờ đây hãy đến với thử thách đầu tiên trong hành trình này nhé!</a:t>
            </a:r>
          </a:p>
        </p:txBody>
      </p:sp>
    </p:spTree>
    <p:extLst>
      <p:ext uri="{BB962C8B-B14F-4D97-AF65-F5344CB8AC3E}">
        <p14:creationId xmlns:p14="http://schemas.microsoft.com/office/powerpoint/2010/main" val="3360416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2">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2" name="Rectangle: Rounded Corners 1">
            <a:extLst>
              <a:ext uri="{FF2B5EF4-FFF2-40B4-BE49-F238E27FC236}">
                <a16:creationId xmlns:a16="http://schemas.microsoft.com/office/drawing/2014/main" id="{4B993D1A-4609-A11E-B841-25A6D8A16783}"/>
              </a:ext>
            </a:extLst>
          </p:cNvPr>
          <p:cNvSpPr/>
          <p:nvPr/>
        </p:nvSpPr>
        <p:spPr>
          <a:xfrm>
            <a:off x="304800" y="381000"/>
            <a:ext cx="11639550" cy="6096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3013E90C-99F5-52BF-398A-B938587F9683}"/>
              </a:ext>
            </a:extLst>
          </p:cNvPr>
          <p:cNvSpPr/>
          <p:nvPr/>
        </p:nvSpPr>
        <p:spPr>
          <a:xfrm>
            <a:off x="711140" y="390525"/>
            <a:ext cx="711200" cy="7112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7" name="TextBox 6">
            <a:extLst>
              <a:ext uri="{FF2B5EF4-FFF2-40B4-BE49-F238E27FC236}">
                <a16:creationId xmlns:a16="http://schemas.microsoft.com/office/drawing/2014/main" id="{1EA40FB5-57E7-B02A-6FB8-03E69E583D67}"/>
              </a:ext>
            </a:extLst>
          </p:cNvPr>
          <p:cNvSpPr txBox="1"/>
          <p:nvPr/>
        </p:nvSpPr>
        <p:spPr>
          <a:xfrm>
            <a:off x="1441389" y="450275"/>
            <a:ext cx="10045807" cy="707886"/>
          </a:xfrm>
          <a:prstGeom prst="rect">
            <a:avLst/>
          </a:prstGeom>
          <a:noFill/>
        </p:spPr>
        <p:txBody>
          <a:bodyPr wrap="square">
            <a:spAutoFit/>
          </a:bodyPr>
          <a:lstStyle/>
          <a:p>
            <a:pPr lvl="0"/>
            <a:r>
              <a:rPr lang="en-US" sz="4000" b="1" dirty="0" err="1">
                <a:solidFill>
                  <a:srgbClr val="C00000"/>
                </a:solidFill>
                <a:cs typeface="Arial" panose="020B0604020202020204" pitchFamily="34" charset="0"/>
              </a:rPr>
              <a:t>Số</a:t>
            </a:r>
            <a:r>
              <a:rPr lang="en-US" sz="4000" b="1" dirty="0">
                <a:solidFill>
                  <a:srgbClr val="C00000"/>
                </a:solidFill>
                <a:cs typeface="Arial" panose="020B0604020202020204" pitchFamily="34" charset="0"/>
              </a:rPr>
              <a:t>?</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903F8A0-0612-EB2F-1508-8796401890D9}"/>
              </a:ext>
            </a:extLst>
          </p:cNvPr>
          <p:cNvSpPr txBox="1"/>
          <p:nvPr/>
        </p:nvSpPr>
        <p:spPr>
          <a:xfrm>
            <a:off x="544488" y="1054337"/>
            <a:ext cx="11647512" cy="2967479"/>
          </a:xfrm>
          <a:prstGeom prst="rect">
            <a:avLst/>
          </a:prstGeom>
          <a:noFill/>
        </p:spPr>
        <p:txBody>
          <a:bodyPr wrap="square">
            <a:spAutoFit/>
          </a:bodyPr>
          <a:lstStyle/>
          <a:p>
            <a:pPr lvl="0">
              <a:lnSpc>
                <a:spcPct val="150000"/>
              </a:lnSpc>
            </a:pPr>
            <a:r>
              <a:rPr lang="vi-VN" sz="3200" b="1" dirty="0">
                <a:solidFill>
                  <a:srgbClr val="002060"/>
                </a:solidFill>
                <a:cs typeface="Arial" panose="020B0604020202020204" pitchFamily="34" charset="0"/>
              </a:rPr>
              <a:t>Buổi sáng, Việt chạy quảng đường dài 360 m trong 3 phút. Như vậy:</a:t>
            </a:r>
          </a:p>
          <a:p>
            <a:pPr lvl="0">
              <a:lnSpc>
                <a:spcPct val="150000"/>
              </a:lnSpc>
            </a:pPr>
            <a:r>
              <a:rPr lang="vi-VN" sz="3200" b="1" dirty="0">
                <a:solidFill>
                  <a:srgbClr val="002060"/>
                </a:solidFill>
                <a:cs typeface="Arial" panose="020B0604020202020204" pitchFamily="34" charset="0"/>
              </a:rPr>
              <a:t>a) Vận tốc chạy của Việt là </a:t>
            </a:r>
            <a:r>
              <a:rPr lang="en-US" sz="3200" b="1" dirty="0">
                <a:solidFill>
                  <a:srgbClr val="002060"/>
                </a:solidFill>
                <a:cs typeface="Arial" panose="020B0604020202020204" pitchFamily="34" charset="0"/>
              </a:rPr>
              <a:t>      </a:t>
            </a:r>
            <a:r>
              <a:rPr lang="vi-VN" sz="3200" b="1" dirty="0">
                <a:solidFill>
                  <a:srgbClr val="002060"/>
                </a:solidFill>
                <a:cs typeface="Arial" panose="020B0604020202020204" pitchFamily="34" charset="0"/>
              </a:rPr>
              <a:t> km/h.</a:t>
            </a:r>
          </a:p>
          <a:p>
            <a:pPr lvl="0">
              <a:lnSpc>
                <a:spcPct val="150000"/>
              </a:lnSpc>
            </a:pPr>
            <a:r>
              <a:rPr lang="vi-VN" sz="3200" b="1" dirty="0">
                <a:solidFill>
                  <a:srgbClr val="002060"/>
                </a:solidFill>
                <a:cs typeface="Arial" panose="020B0604020202020204" pitchFamily="34" charset="0"/>
              </a:rPr>
              <a:t>b) Vận tốc chạy của Việt là </a:t>
            </a:r>
            <a:r>
              <a:rPr lang="en-US" sz="3200" b="1" dirty="0">
                <a:solidFill>
                  <a:srgbClr val="002060"/>
                </a:solidFill>
                <a:cs typeface="Arial" panose="020B0604020202020204" pitchFamily="34" charset="0"/>
              </a:rPr>
              <a:t>     </a:t>
            </a:r>
            <a:r>
              <a:rPr lang="vi-VN" sz="3200" b="1" dirty="0">
                <a:solidFill>
                  <a:srgbClr val="002060"/>
                </a:solidFill>
                <a:cs typeface="Arial" panose="020B0604020202020204" pitchFamily="34" charset="0"/>
              </a:rPr>
              <a:t> </a:t>
            </a:r>
            <a:r>
              <a:rPr lang="en-US" sz="3200" b="1" dirty="0">
                <a:solidFill>
                  <a:srgbClr val="002060"/>
                </a:solidFill>
                <a:cs typeface="Arial" panose="020B0604020202020204" pitchFamily="34" charset="0"/>
              </a:rPr>
              <a:t> </a:t>
            </a:r>
            <a:r>
              <a:rPr lang="vi-VN" sz="3200" b="1" dirty="0">
                <a:solidFill>
                  <a:srgbClr val="002060"/>
                </a:solidFill>
                <a:cs typeface="Arial" panose="020B0604020202020204" pitchFamily="34" charset="0"/>
              </a:rPr>
              <a:t>m/s.</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A7EFAF10-884A-39FF-D8C2-DB276F809CEE}"/>
              </a:ext>
            </a:extLst>
          </p:cNvPr>
          <p:cNvSpPr/>
          <p:nvPr/>
        </p:nvSpPr>
        <p:spPr>
          <a:xfrm>
            <a:off x="5805377" y="2690036"/>
            <a:ext cx="669851" cy="51036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8" name="Rectangle: Rounded Corners 7">
            <a:extLst>
              <a:ext uri="{FF2B5EF4-FFF2-40B4-BE49-F238E27FC236}">
                <a16:creationId xmlns:a16="http://schemas.microsoft.com/office/drawing/2014/main" id="{46152DF1-D16A-A7CD-C88D-2F17E24EF548}"/>
              </a:ext>
            </a:extLst>
          </p:cNvPr>
          <p:cNvSpPr/>
          <p:nvPr/>
        </p:nvSpPr>
        <p:spPr>
          <a:xfrm>
            <a:off x="5805377" y="3423683"/>
            <a:ext cx="669851" cy="51036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C918866-5481-011B-0E83-18883F2563BF}"/>
                  </a:ext>
                </a:extLst>
              </p:cNvPr>
              <p:cNvSpPr txBox="1"/>
              <p:nvPr/>
            </p:nvSpPr>
            <p:spPr>
              <a:xfrm>
                <a:off x="1648046" y="4049218"/>
                <a:ext cx="8686800" cy="2808782"/>
              </a:xfrm>
              <a:prstGeom prst="rect">
                <a:avLst/>
              </a:prstGeom>
              <a:noFill/>
            </p:spPr>
            <p:txBody>
              <a:bodyPr wrap="square" rtlCol="0">
                <a:spAutoFit/>
              </a:bodyPr>
              <a:lstStyle/>
              <a:p>
                <a:pPr marL="0" marR="0" algn="ctr">
                  <a:lnSpc>
                    <a:spcPct val="120000"/>
                  </a:lnSpc>
                  <a:spcBef>
                    <a:spcPts val="0"/>
                  </a:spcBef>
                  <a:spcAft>
                    <a:spcPts val="0"/>
                  </a:spcAft>
                </a:pPr>
                <a:r>
                  <a:rPr lang="vi-VN" sz="2800" dirty="0">
                    <a:solidFill>
                      <a:srgbClr val="FF0000"/>
                    </a:solidFill>
                    <a:effectLst/>
                    <a:latin typeface="Cambria" panose="02040503050406030204" pitchFamily="18" charset="0"/>
                    <a:ea typeface="Cambria" panose="02040503050406030204" pitchFamily="18" charset="0"/>
                  </a:rPr>
                  <a:t>Đổi: 360 m = 0,36 km; 3 phút = 0,05 giờ</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800" dirty="0">
                    <a:solidFill>
                      <a:srgbClr val="FF0000"/>
                    </a:solidFill>
                    <a:effectLst/>
                    <a:latin typeface="Cambria" panose="02040503050406030204" pitchFamily="18" charset="0"/>
                    <a:ea typeface="Cambria" panose="02040503050406030204" pitchFamily="18" charset="0"/>
                  </a:rPr>
                  <a:t>Vận tốc chạy của Việt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800" dirty="0">
                    <a:solidFill>
                      <a:srgbClr val="FF0000"/>
                    </a:solidFill>
                    <a:effectLst/>
                    <a:latin typeface="Cambria" panose="02040503050406030204" pitchFamily="18" charset="0"/>
                    <a:ea typeface="Cambria" panose="02040503050406030204" pitchFamily="18" charset="0"/>
                  </a:rPr>
                  <a:t> 0,36 : 0,05 = 7,2 (km/h)</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7,2 km/h = 7,2 ×</a:t>
                </a:r>
                <a14:m>
                  <m:oMath xmlns:m="http://schemas.openxmlformats.org/officeDocument/2006/math">
                    <m:f>
                      <m:fPr>
                        <m:ctrlPr>
                          <a:rPr lang="en-US" sz="2800" i="1">
                            <a:solidFill>
                              <a:srgbClr val="FF0000"/>
                            </a:solidFill>
                            <a:effectLst/>
                            <a:latin typeface="Cambria Math" panose="02040503050406030204" pitchFamily="18" charset="0"/>
                            <a:ea typeface="SimSun" panose="02010600030101010101" pitchFamily="2" charset="-122"/>
                          </a:rPr>
                        </m:ctrlPr>
                      </m:fPr>
                      <m:num>
                        <m:r>
                          <a:rPr lang="en-US" sz="2800" i="1">
                            <a:solidFill>
                              <a:srgbClr val="FF0000"/>
                            </a:solidFill>
                            <a:effectLst/>
                            <a:latin typeface="Cambria Math" panose="02040503050406030204" pitchFamily="18" charset="0"/>
                            <a:ea typeface="SimSun" panose="02010600030101010101" pitchFamily="2" charset="-122"/>
                          </a:rPr>
                          <m:t>1000</m:t>
                        </m:r>
                      </m:num>
                      <m:den>
                        <m:r>
                          <a:rPr lang="en-US" sz="2800" i="1">
                            <a:solidFill>
                              <a:srgbClr val="FF0000"/>
                            </a:solidFill>
                            <a:effectLst/>
                            <a:latin typeface="Cambria Math" panose="02040503050406030204" pitchFamily="18" charset="0"/>
                            <a:ea typeface="SimSun" panose="02010600030101010101" pitchFamily="2" charset="-122"/>
                          </a:rPr>
                          <m:t>3600</m:t>
                        </m:r>
                      </m:den>
                    </m:f>
                  </m:oMath>
                </a14:m>
                <a:r>
                  <a:rPr lang="en-US" sz="2800" dirty="0">
                    <a:solidFill>
                      <a:srgbClr val="FF0000"/>
                    </a:solidFill>
                    <a:effectLst/>
                    <a:latin typeface="Cambria" panose="02040503050406030204" pitchFamily="18" charset="0"/>
                    <a:ea typeface="Cambria" panose="02040503050406030204" pitchFamily="18" charset="0"/>
                  </a:rPr>
                  <a:t> m/s = 2 m/s</a:t>
                </a:r>
              </a:p>
              <a:p>
                <a:pPr algn="ct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BC918866-5481-011B-0E83-18883F2563BF}"/>
                  </a:ext>
                </a:extLst>
              </p:cNvPr>
              <p:cNvSpPr txBox="1">
                <a:spLocks noRot="1" noChangeAspect="1" noMove="1" noResize="1" noEditPoints="1" noAdjustHandles="1" noChangeArrowheads="1" noChangeShapeType="1" noTextEdit="1"/>
              </p:cNvSpPr>
              <p:nvPr/>
            </p:nvSpPr>
            <p:spPr>
              <a:xfrm>
                <a:off x="1648046" y="4049218"/>
                <a:ext cx="8686800" cy="2808782"/>
              </a:xfrm>
              <a:prstGeom prst="rect">
                <a:avLst/>
              </a:prstGeom>
              <a:blipFill>
                <a:blip r:embed="rId3"/>
                <a:stretch>
                  <a:fillRect t="-868"/>
                </a:stretch>
              </a:blipFill>
            </p:spPr>
            <p:txBody>
              <a:bodyPr/>
              <a:lstStyle/>
              <a:p>
                <a:r>
                  <a:rPr lang="en-US">
                    <a:noFill/>
                  </a:rPr>
                  <a:t> </a:t>
                </a:r>
              </a:p>
            </p:txBody>
          </p:sp>
        </mc:Fallback>
      </mc:AlternateContent>
      <p:sp>
        <p:nvSpPr>
          <p:cNvPr id="17" name="Rectangle: Rounded Corners 16">
            <a:extLst>
              <a:ext uri="{FF2B5EF4-FFF2-40B4-BE49-F238E27FC236}">
                <a16:creationId xmlns:a16="http://schemas.microsoft.com/office/drawing/2014/main" id="{9AE7A4B3-3080-829D-7B71-2D02EA77F40A}"/>
              </a:ext>
            </a:extLst>
          </p:cNvPr>
          <p:cNvSpPr/>
          <p:nvPr/>
        </p:nvSpPr>
        <p:spPr>
          <a:xfrm>
            <a:off x="5798288" y="2693580"/>
            <a:ext cx="687572" cy="51036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7,2</a:t>
            </a:r>
          </a:p>
        </p:txBody>
      </p:sp>
      <p:sp>
        <p:nvSpPr>
          <p:cNvPr id="18" name="Rectangle: Rounded Corners 17">
            <a:extLst>
              <a:ext uri="{FF2B5EF4-FFF2-40B4-BE49-F238E27FC236}">
                <a16:creationId xmlns:a16="http://schemas.microsoft.com/office/drawing/2014/main" id="{313A825B-E7BF-A117-97FA-3348C6057214}"/>
              </a:ext>
            </a:extLst>
          </p:cNvPr>
          <p:cNvSpPr/>
          <p:nvPr/>
        </p:nvSpPr>
        <p:spPr>
          <a:xfrm>
            <a:off x="5787655" y="3427227"/>
            <a:ext cx="687572" cy="51036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2348848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4" grpId="0"/>
      <p:bldP spid="5" grpId="0" animBg="1"/>
      <p:bldP spid="8" grpId="0" animBg="1"/>
      <p:bldP spid="15" grpId="0"/>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3">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8" name="Thought Bubble: Cloud 7">
            <a:extLst>
              <a:ext uri="{FF2B5EF4-FFF2-40B4-BE49-F238E27FC236}">
                <a16:creationId xmlns:a16="http://schemas.microsoft.com/office/drawing/2014/main" id="{51582BB6-CE35-0C4F-D855-46428A7EEC76}"/>
              </a:ext>
            </a:extLst>
          </p:cNvPr>
          <p:cNvSpPr/>
          <p:nvPr/>
        </p:nvSpPr>
        <p:spPr>
          <a:xfrm>
            <a:off x="1574800" y="506984"/>
            <a:ext cx="5873750" cy="3507232"/>
          </a:xfrm>
          <a:prstGeom prst="cloudCallout">
            <a:avLst>
              <a:gd name="adj1" fmla="val 52244"/>
              <a:gd name="adj2" fmla="val 365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Chúc</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mừng</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các</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bạn</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đã</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vượt</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qua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thử</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thách</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đầu</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tiên</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Tớ</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là</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Bạch</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tuộc</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Hồng</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Hãy</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cùng</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tớ</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đến</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với</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thử</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thách</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tiếp</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theo</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nhé</a:t>
            </a:r>
            <a:r>
              <a:rPr kumimoji="0" lang="en-US" sz="2400"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a:t>
            </a:r>
          </a:p>
        </p:txBody>
      </p:sp>
      <p:sp>
        <p:nvSpPr>
          <p:cNvPr id="2" name="Freeform 8">
            <a:extLst>
              <a:ext uri="{FF2B5EF4-FFF2-40B4-BE49-F238E27FC236}">
                <a16:creationId xmlns:a16="http://schemas.microsoft.com/office/drawing/2014/main" id="{079019C4-4C0E-4317-A87D-0C5FED4283CD}"/>
              </a:ext>
            </a:extLst>
          </p:cNvPr>
          <p:cNvSpPr/>
          <p:nvPr/>
        </p:nvSpPr>
        <p:spPr>
          <a:xfrm>
            <a:off x="6604000" y="2260601"/>
            <a:ext cx="5342363" cy="4874063"/>
          </a:xfrm>
          <a:custGeom>
            <a:avLst/>
            <a:gdLst/>
            <a:ahLst/>
            <a:cxnLst/>
            <a:rect l="l" t="t" r="r" b="b"/>
            <a:pathLst>
              <a:path w="4268794" h="4383870">
                <a:moveTo>
                  <a:pt x="0" y="0"/>
                </a:moveTo>
                <a:lnTo>
                  <a:pt x="4268793" y="0"/>
                </a:lnTo>
                <a:lnTo>
                  <a:pt x="4268793" y="4383870"/>
                </a:lnTo>
                <a:lnTo>
                  <a:pt x="0" y="438387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597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2">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2" name="Rectangle: Rounded Corners 1">
            <a:extLst>
              <a:ext uri="{FF2B5EF4-FFF2-40B4-BE49-F238E27FC236}">
                <a16:creationId xmlns:a16="http://schemas.microsoft.com/office/drawing/2014/main" id="{4B993D1A-4609-A11E-B841-25A6D8A16783}"/>
              </a:ext>
            </a:extLst>
          </p:cNvPr>
          <p:cNvSpPr/>
          <p:nvPr/>
        </p:nvSpPr>
        <p:spPr>
          <a:xfrm>
            <a:off x="304800" y="238125"/>
            <a:ext cx="11480800" cy="62388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3013E90C-99F5-52BF-398A-B938587F9683}"/>
              </a:ext>
            </a:extLst>
          </p:cNvPr>
          <p:cNvSpPr/>
          <p:nvPr/>
        </p:nvSpPr>
        <p:spPr>
          <a:xfrm>
            <a:off x="575132" y="439480"/>
            <a:ext cx="603310" cy="5715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4" name="TextBox 3">
            <a:extLst>
              <a:ext uri="{FF2B5EF4-FFF2-40B4-BE49-F238E27FC236}">
                <a16:creationId xmlns:a16="http://schemas.microsoft.com/office/drawing/2014/main" id="{8844F4F8-84CE-7C3B-E92C-13A56BD57F44}"/>
              </a:ext>
            </a:extLst>
          </p:cNvPr>
          <p:cNvSpPr txBox="1"/>
          <p:nvPr/>
        </p:nvSpPr>
        <p:spPr>
          <a:xfrm>
            <a:off x="1191329" y="350211"/>
            <a:ext cx="9887797" cy="1384995"/>
          </a:xfrm>
          <a:prstGeom prst="rect">
            <a:avLst/>
          </a:prstGeom>
          <a:noFill/>
        </p:spPr>
        <p:txBody>
          <a:bodyPr wrap="square">
            <a:spAutoFit/>
          </a:bodyPr>
          <a:lstStyle/>
          <a:p>
            <a:pPr algn="just"/>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Đường hầm Thủ Thiêm vượt sông Sài Gòn có chiều dài 1,49 km. Một người đi xe máy vào cửa hàm lúc 8 giờ 18 phút, ra khỏi cửa hầm lúc 8 giờ 21 phút. Tính vận tốc của người đi xe máy</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vi-VN" sz="28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4C5E6C1A-08D2-DAE5-488C-9489731CE397}"/>
              </a:ext>
            </a:extLst>
          </p:cNvPr>
          <p:cNvPicPr>
            <a:picLocks noChangeAspect="1"/>
          </p:cNvPicPr>
          <p:nvPr/>
        </p:nvPicPr>
        <p:blipFill>
          <a:blip r:embed="rId3"/>
          <a:stretch>
            <a:fillRect/>
          </a:stretch>
        </p:blipFill>
        <p:spPr>
          <a:xfrm>
            <a:off x="6666614" y="2262592"/>
            <a:ext cx="5139845" cy="2492597"/>
          </a:xfrm>
          <a:prstGeom prst="rect">
            <a:avLst/>
          </a:prstGeom>
        </p:spPr>
      </p:pic>
      <p:sp>
        <p:nvSpPr>
          <p:cNvPr id="9" name="TextBox 8">
            <a:extLst>
              <a:ext uri="{FF2B5EF4-FFF2-40B4-BE49-F238E27FC236}">
                <a16:creationId xmlns:a16="http://schemas.microsoft.com/office/drawing/2014/main" id="{65E37D7B-33D0-0147-B93A-2A471E632C71}"/>
              </a:ext>
            </a:extLst>
          </p:cNvPr>
          <p:cNvSpPr txBox="1"/>
          <p:nvPr/>
        </p:nvSpPr>
        <p:spPr>
          <a:xfrm>
            <a:off x="422867" y="1790258"/>
            <a:ext cx="6052361" cy="4524315"/>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Bài giải</a:t>
            </a:r>
          </a:p>
          <a:p>
            <a:pPr algn="ctr"/>
            <a:r>
              <a:rPr lang="vi-VN" sz="3200" b="1" dirty="0">
                <a:solidFill>
                  <a:srgbClr val="FF0000"/>
                </a:solidFill>
                <a:latin typeface="Cambria" panose="02040503050406030204" pitchFamily="18" charset="0"/>
                <a:ea typeface="Cambria" panose="02040503050406030204" pitchFamily="18" charset="0"/>
              </a:rPr>
              <a:t>Thời gian người đi xe máy đi hết đường hầm là:</a:t>
            </a:r>
          </a:p>
          <a:p>
            <a:pPr algn="ctr"/>
            <a:r>
              <a:rPr lang="vi-VN" sz="3200" b="1" dirty="0">
                <a:solidFill>
                  <a:srgbClr val="FF0000"/>
                </a:solidFill>
                <a:latin typeface="Cambria" panose="02040503050406030204" pitchFamily="18" charset="0"/>
                <a:ea typeface="Cambria" panose="02040503050406030204" pitchFamily="18" charset="0"/>
              </a:rPr>
              <a:t>8 giờ 21 phút – 8 giờ 18 phút = 3 (phút)</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3 phút = 0,05 giờ</a:t>
            </a:r>
          </a:p>
          <a:p>
            <a:pPr algn="ctr"/>
            <a:r>
              <a:rPr lang="vi-VN" sz="3200" b="1" dirty="0">
                <a:solidFill>
                  <a:srgbClr val="FF0000"/>
                </a:solidFill>
                <a:latin typeface="Cambria" panose="02040503050406030204" pitchFamily="18" charset="0"/>
                <a:ea typeface="Cambria" panose="02040503050406030204" pitchFamily="18" charset="0"/>
              </a:rPr>
              <a:t>Vận tốc của người đi xe máy là:</a:t>
            </a:r>
          </a:p>
          <a:p>
            <a:pPr algn="ctr"/>
            <a:r>
              <a:rPr lang="vi-VN" sz="3200" b="1" dirty="0">
                <a:solidFill>
                  <a:srgbClr val="FF0000"/>
                </a:solidFill>
                <a:latin typeface="Cambria" panose="02040503050406030204" pitchFamily="18" charset="0"/>
                <a:ea typeface="Cambria" panose="02040503050406030204" pitchFamily="18" charset="0"/>
              </a:rPr>
              <a:t>1,49 : 0,05 = 29,8 (km/h)</a:t>
            </a:r>
          </a:p>
          <a:p>
            <a:pPr algn="r"/>
            <a:r>
              <a:rPr lang="vi-VN" sz="3200" b="1" dirty="0">
                <a:solidFill>
                  <a:srgbClr val="FF0000"/>
                </a:solidFill>
                <a:latin typeface="Cambria" panose="02040503050406030204" pitchFamily="18" charset="0"/>
                <a:ea typeface="Cambria" panose="02040503050406030204" pitchFamily="18" charset="0"/>
              </a:rPr>
              <a:t>Đáp số: 29,8 km/h.</a:t>
            </a:r>
          </a:p>
        </p:txBody>
      </p:sp>
    </p:spTree>
    <p:extLst>
      <p:ext uri="{BB962C8B-B14F-4D97-AF65-F5344CB8AC3E}">
        <p14:creationId xmlns:p14="http://schemas.microsoft.com/office/powerpoint/2010/main" val="1502657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3">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8" name="Thought Bubble: Cloud 7">
            <a:extLst>
              <a:ext uri="{FF2B5EF4-FFF2-40B4-BE49-F238E27FC236}">
                <a16:creationId xmlns:a16="http://schemas.microsoft.com/office/drawing/2014/main" id="{51582BB6-CE35-0C4F-D855-46428A7EEC76}"/>
              </a:ext>
            </a:extLst>
          </p:cNvPr>
          <p:cNvSpPr/>
          <p:nvPr/>
        </p:nvSpPr>
        <p:spPr>
          <a:xfrm>
            <a:off x="1574800" y="506984"/>
            <a:ext cx="5740400" cy="3507232"/>
          </a:xfrm>
          <a:prstGeom prst="cloudCallout">
            <a:avLst>
              <a:gd name="adj1" fmla="val 52244"/>
              <a:gd name="adj2" fmla="val 365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1" u="none" strike="noStrike" kern="1200" cap="none" spc="0" normalizeH="0" baseline="0" noProof="0">
                <a:ln>
                  <a:noFill/>
                </a:ln>
                <a:solidFill>
                  <a:srgbClr val="4F81BD">
                    <a:lumMod val="50000"/>
                  </a:srgbClr>
                </a:solidFill>
                <a:effectLst/>
                <a:uLnTx/>
                <a:uFillTx/>
                <a:latin typeface="Arial" panose="020B0604020202020204" pitchFamily="34" charset="0"/>
                <a:ea typeface="+mn-ea"/>
                <a:cs typeface="Arial" panose="020B0604020202020204" pitchFamily="34" charset="0"/>
              </a:rPr>
              <a:t>Chúc mừng các bạn đã vượt qua thử thách thứ hai. Tớ là Sao biển, tớ cũng có một thử thách cho các cậu nè!</a:t>
            </a:r>
          </a:p>
        </p:txBody>
      </p:sp>
      <p:sp>
        <p:nvSpPr>
          <p:cNvPr id="3" name="Freeform 15">
            <a:extLst>
              <a:ext uri="{FF2B5EF4-FFF2-40B4-BE49-F238E27FC236}">
                <a16:creationId xmlns:a16="http://schemas.microsoft.com/office/drawing/2014/main" id="{C21CC462-CE2D-7172-46C4-F565B35CCBC9}"/>
              </a:ext>
            </a:extLst>
          </p:cNvPr>
          <p:cNvSpPr/>
          <p:nvPr/>
        </p:nvSpPr>
        <p:spPr>
          <a:xfrm>
            <a:off x="6908800" y="2434471"/>
            <a:ext cx="4852649" cy="4451747"/>
          </a:xfrm>
          <a:custGeom>
            <a:avLst/>
            <a:gdLst/>
            <a:ahLst/>
            <a:cxnLst/>
            <a:rect l="l" t="t" r="r" b="b"/>
            <a:pathLst>
              <a:path w="4430471" h="4114800">
                <a:moveTo>
                  <a:pt x="0" y="0"/>
                </a:moveTo>
                <a:lnTo>
                  <a:pt x="4430472" y="0"/>
                </a:lnTo>
                <a:lnTo>
                  <a:pt x="443047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3705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2">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2" name="Rectangle: Rounded Corners 1">
            <a:extLst>
              <a:ext uri="{FF2B5EF4-FFF2-40B4-BE49-F238E27FC236}">
                <a16:creationId xmlns:a16="http://schemas.microsoft.com/office/drawing/2014/main" id="{4B993D1A-4609-A11E-B841-25A6D8A16783}"/>
              </a:ext>
            </a:extLst>
          </p:cNvPr>
          <p:cNvSpPr/>
          <p:nvPr/>
        </p:nvSpPr>
        <p:spPr>
          <a:xfrm>
            <a:off x="304800" y="238125"/>
            <a:ext cx="11480800" cy="65151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Oval 2">
            <a:extLst>
              <a:ext uri="{FF2B5EF4-FFF2-40B4-BE49-F238E27FC236}">
                <a16:creationId xmlns:a16="http://schemas.microsoft.com/office/drawing/2014/main" id="{3013E90C-99F5-52BF-398A-B938587F9683}"/>
              </a:ext>
            </a:extLst>
          </p:cNvPr>
          <p:cNvSpPr/>
          <p:nvPr/>
        </p:nvSpPr>
        <p:spPr>
          <a:xfrm>
            <a:off x="787783" y="365051"/>
            <a:ext cx="603310" cy="5715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7" name="TextBox 6">
            <a:extLst>
              <a:ext uri="{FF2B5EF4-FFF2-40B4-BE49-F238E27FC236}">
                <a16:creationId xmlns:a16="http://schemas.microsoft.com/office/drawing/2014/main" id="{6A98A64B-7690-5338-DDB4-9161E70F8400}"/>
              </a:ext>
            </a:extLst>
          </p:cNvPr>
          <p:cNvSpPr txBox="1"/>
          <p:nvPr/>
        </p:nvSpPr>
        <p:spPr>
          <a:xfrm>
            <a:off x="1401322" y="355526"/>
            <a:ext cx="9952968" cy="1569660"/>
          </a:xfrm>
          <a:prstGeom prst="rect">
            <a:avLst/>
          </a:prstGeom>
          <a:noFill/>
        </p:spPr>
        <p:txBody>
          <a:bodyPr wrap="square">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Qu</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ã</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ng đường Hà Nội – Thanh Hóa dài 156 km. Một ô tô khởi hành từ Hà Nội lúc 8 giờ 30 phút với vận tốc 60 km/h. Hỏi ô tô đó đến Thanh Hoá lúc mấy giờ?</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1CF80C17-BA6C-4A58-0B57-EABEF99AB956}"/>
              </a:ext>
            </a:extLst>
          </p:cNvPr>
          <p:cNvSpPr txBox="1"/>
          <p:nvPr/>
        </p:nvSpPr>
        <p:spPr>
          <a:xfrm>
            <a:off x="733647" y="2328530"/>
            <a:ext cx="10600660" cy="3539430"/>
          </a:xfrm>
          <a:prstGeom prst="rect">
            <a:avLst/>
          </a:prstGeom>
          <a:noFill/>
        </p:spPr>
        <p:txBody>
          <a:bodyPr wrap="square" rtlCol="0">
            <a:spAutoFit/>
          </a:bodyPr>
          <a:lstStyle/>
          <a:p>
            <a:pPr algn="ctr"/>
            <a:r>
              <a:rPr lang="en-US" sz="3200" b="1" i="1" dirty="0" err="1">
                <a:solidFill>
                  <a:srgbClr val="FF0000"/>
                </a:solidFill>
                <a:effectLst/>
                <a:latin typeface="Cambria" panose="02040503050406030204" pitchFamily="18" charset="0"/>
                <a:ea typeface="Cambria" panose="02040503050406030204" pitchFamily="18" charset="0"/>
              </a:rPr>
              <a:t>Bài</a:t>
            </a:r>
            <a:r>
              <a:rPr lang="en-US" sz="3200" b="1" i="1" dirty="0">
                <a:solidFill>
                  <a:srgbClr val="FF0000"/>
                </a:solidFill>
                <a:effectLst/>
                <a:latin typeface="Cambria" panose="02040503050406030204" pitchFamily="18" charset="0"/>
                <a:ea typeface="Cambria" panose="02040503050406030204" pitchFamily="18" charset="0"/>
              </a:rPr>
              <a:t> </a:t>
            </a:r>
            <a:r>
              <a:rPr lang="en-US" sz="3200" b="1" i="1" dirty="0" err="1">
                <a:solidFill>
                  <a:srgbClr val="FF0000"/>
                </a:solidFill>
                <a:effectLst/>
                <a:latin typeface="Cambria" panose="02040503050406030204" pitchFamily="18" charset="0"/>
                <a:ea typeface="Cambria" panose="02040503050406030204" pitchFamily="18" charset="0"/>
              </a:rPr>
              <a:t>giải</a:t>
            </a:r>
            <a:r>
              <a:rPr lang="en-US" sz="3200" i="1" dirty="0">
                <a:solidFill>
                  <a:srgbClr val="FF0000"/>
                </a:solidFill>
                <a:effectLst/>
                <a:latin typeface="Cambria" panose="02040503050406030204" pitchFamily="18" charset="0"/>
                <a:ea typeface="Cambria" panose="02040503050406030204" pitchFamily="18" charset="0"/>
              </a:rPr>
              <a:t/>
            </a:r>
            <a:br>
              <a:rPr lang="en-US" sz="3200" i="1" dirty="0">
                <a:solidFill>
                  <a:srgbClr val="FF0000"/>
                </a:solidFill>
                <a:effectLst/>
                <a:latin typeface="Cambria" panose="02040503050406030204" pitchFamily="18" charset="0"/>
                <a:ea typeface="Cambria" panose="02040503050406030204" pitchFamily="18" charset="0"/>
              </a:rPr>
            </a:b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ô tô </a:t>
            </a:r>
            <a:r>
              <a:rPr lang="en-US" sz="3200" dirty="0" err="1">
                <a:solidFill>
                  <a:srgbClr val="FF0000"/>
                </a:solidFill>
                <a:effectLst/>
                <a:latin typeface="Cambria" panose="02040503050406030204" pitchFamily="18" charset="0"/>
                <a:ea typeface="Cambria" panose="02040503050406030204" pitchFamily="18" charset="0"/>
              </a:rPr>
              <a:t>đi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Hà </a:t>
            </a:r>
            <a:r>
              <a:rPr lang="en-US" sz="3200" dirty="0" err="1">
                <a:solidFill>
                  <a:srgbClr val="FF0000"/>
                </a:solidFill>
                <a:effectLst/>
                <a:latin typeface="Cambria" panose="02040503050406030204" pitchFamily="18" charset="0"/>
                <a:ea typeface="Cambria" panose="02040503050406030204" pitchFamily="18" charset="0"/>
              </a:rPr>
              <a:t>Nội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Thanh Hoá là:</a:t>
            </a:r>
            <a:br>
              <a:rPr lang="en-US" sz="3200" dirty="0">
                <a:solidFill>
                  <a:srgbClr val="FF0000"/>
                </a:solidFill>
                <a:effectLst/>
                <a:latin typeface="Cambria" panose="02040503050406030204" pitchFamily="18" charset="0"/>
                <a:ea typeface="Cambria" panose="02040503050406030204" pitchFamily="18" charset="0"/>
              </a:rPr>
            </a:br>
            <a:r>
              <a:rPr lang="en-US" sz="3200" dirty="0">
                <a:solidFill>
                  <a:srgbClr val="FF0000"/>
                </a:solidFill>
                <a:effectLst/>
                <a:latin typeface="Cambria" panose="02040503050406030204" pitchFamily="18" charset="0"/>
                <a:ea typeface="Cambria" panose="02040503050406030204" pitchFamily="18" charset="0"/>
              </a:rPr>
              <a:t>156 : 60 = 2,6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a:t>
            </a:r>
          </a:p>
          <a:p>
            <a:pPr algn="ctr"/>
            <a:r>
              <a:rPr lang="en-US" sz="3200" dirty="0">
                <a:solidFill>
                  <a:srgbClr val="FF0000"/>
                </a:solidFill>
                <a:effectLst/>
                <a:latin typeface="Cambria" panose="02040503050406030204" pitchFamily="18" charset="0"/>
                <a:ea typeface="Cambria" panose="02040503050406030204" pitchFamily="18" charset="0"/>
              </a:rPr>
              <a:t>2,6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 2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36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a:r>
            <a:br>
              <a:rPr lang="en-US" sz="3200" dirty="0">
                <a:solidFill>
                  <a:srgbClr val="FF0000"/>
                </a:solidFill>
                <a:effectLst/>
                <a:latin typeface="Cambria" panose="02040503050406030204" pitchFamily="18" charset="0"/>
                <a:ea typeface="Cambria" panose="02040503050406030204" pitchFamily="18" charset="0"/>
              </a:rPr>
            </a:br>
            <a:r>
              <a:rPr lang="en-US" sz="3200" dirty="0">
                <a:solidFill>
                  <a:srgbClr val="FF0000"/>
                </a:solidFill>
                <a:effectLst/>
                <a:latin typeface="Cambria" panose="02040503050406030204" pitchFamily="18" charset="0"/>
                <a:ea typeface="Cambria" panose="02040503050406030204" pitchFamily="18" charset="0"/>
              </a:rPr>
              <a:t>Ô tô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Thanh Hoá </a:t>
            </a:r>
            <a:r>
              <a:rPr lang="en-US" sz="3200" dirty="0" err="1">
                <a:solidFill>
                  <a:srgbClr val="FF0000"/>
                </a:solidFill>
                <a:effectLst/>
                <a:latin typeface="Cambria" panose="02040503050406030204" pitchFamily="18" charset="0"/>
                <a:ea typeface="Cambria" panose="02040503050406030204" pitchFamily="18" charset="0"/>
              </a:rPr>
              <a:t>lúc</a:t>
            </a:r>
            <a:r>
              <a:rPr lang="en-US" sz="3200" dirty="0">
                <a:solidFill>
                  <a:srgbClr val="FF0000"/>
                </a:solidFill>
                <a:effectLst/>
                <a:latin typeface="Cambria" panose="02040503050406030204" pitchFamily="18" charset="0"/>
                <a:ea typeface="Cambria" panose="02040503050406030204" pitchFamily="18" charset="0"/>
              </a:rPr>
              <a:t>:</a:t>
            </a:r>
            <a:br>
              <a:rPr lang="en-US" sz="3200" dirty="0">
                <a:solidFill>
                  <a:srgbClr val="FF0000"/>
                </a:solidFill>
                <a:effectLst/>
                <a:latin typeface="Cambria" panose="02040503050406030204" pitchFamily="18" charset="0"/>
                <a:ea typeface="Cambria" panose="02040503050406030204" pitchFamily="18" charset="0"/>
              </a:rPr>
            </a:br>
            <a:r>
              <a:rPr lang="en-US" sz="3200" dirty="0">
                <a:solidFill>
                  <a:srgbClr val="FF0000"/>
                </a:solidFill>
                <a:effectLst/>
                <a:latin typeface="Cambria" panose="02040503050406030204" pitchFamily="18" charset="0"/>
                <a:ea typeface="Cambria" panose="02040503050406030204" pitchFamily="18" charset="0"/>
              </a:rPr>
              <a:t>8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30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+ 2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36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11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6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latin typeface="Cambria" panose="02040503050406030204" pitchFamily="18" charset="0"/>
              <a:ea typeface="Cambria" panose="02040503050406030204" pitchFamily="18" charset="0"/>
            </a:endParaRPr>
          </a:p>
          <a:p>
            <a:pPr algn="r"/>
            <a:r>
              <a:rPr lang="en-US" sz="3200" i="1" dirty="0" err="1">
                <a:solidFill>
                  <a:srgbClr val="FF0000"/>
                </a:solidFill>
                <a:effectLst/>
                <a:latin typeface="Cambria" panose="02040503050406030204" pitchFamily="18" charset="0"/>
                <a:ea typeface="Cambria" panose="02040503050406030204" pitchFamily="18" charset="0"/>
              </a:rPr>
              <a:t>Đáp</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số</a:t>
            </a:r>
            <a:r>
              <a:rPr lang="en-US" sz="3200" i="1" dirty="0">
                <a:solidFill>
                  <a:srgbClr val="FF0000"/>
                </a:solidFill>
                <a:effectLst/>
                <a:latin typeface="Cambria" panose="02040503050406030204" pitchFamily="18" charset="0"/>
                <a:ea typeface="Cambria" panose="02040503050406030204" pitchFamily="18" charset="0"/>
              </a:rPr>
              <a:t>: </a:t>
            </a:r>
            <a:r>
              <a:rPr lang="en-US" sz="3200" dirty="0">
                <a:solidFill>
                  <a:srgbClr val="FF0000"/>
                </a:solidFill>
                <a:effectLst/>
                <a:latin typeface="Cambria" panose="02040503050406030204" pitchFamily="18" charset="0"/>
                <a:ea typeface="Cambria" panose="02040503050406030204" pitchFamily="18" charset="0"/>
              </a:rPr>
              <a:t>11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6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29066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3">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8" name="Thought Bubble: Cloud 7">
            <a:extLst>
              <a:ext uri="{FF2B5EF4-FFF2-40B4-BE49-F238E27FC236}">
                <a16:creationId xmlns:a16="http://schemas.microsoft.com/office/drawing/2014/main" id="{51582BB6-CE35-0C4F-D855-46428A7EEC76}"/>
              </a:ext>
            </a:extLst>
          </p:cNvPr>
          <p:cNvSpPr/>
          <p:nvPr/>
        </p:nvSpPr>
        <p:spPr>
          <a:xfrm>
            <a:off x="1574800" y="506984"/>
            <a:ext cx="5740400" cy="3507232"/>
          </a:xfrm>
          <a:prstGeom prst="cloudCallout">
            <a:avLst>
              <a:gd name="adj1" fmla="val 52244"/>
              <a:gd name="adj2" fmla="val 3657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Chúc</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mừng</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các</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bạn</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đã</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vượt</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qua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thử</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thách</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thứ</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baTớ</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là</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cá</a:t>
            </a:r>
            <a:r>
              <a:rPr kumimoji="0" lang="en-US" sz="2933" b="0" i="1" u="none" strike="noStrike" kern="1200" cap="none" spc="0" normalizeH="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heo</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tớ</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cũng</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có</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một</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thử</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thách</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cho</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các</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cậu</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 </a:t>
            </a:r>
            <a:r>
              <a:rPr kumimoji="0" lang="en-US" sz="2933" b="0" i="1" u="none" strike="noStrike" kern="1200" cap="none" spc="0" normalizeH="0" baseline="0" noProof="0" dirty="0" err="1">
                <a:ln>
                  <a:noFill/>
                </a:ln>
                <a:solidFill>
                  <a:srgbClr val="4F81BD">
                    <a:lumMod val="50000"/>
                  </a:srgbClr>
                </a:solidFill>
                <a:effectLst/>
                <a:uLnTx/>
                <a:uFillTx/>
                <a:latin typeface="Arial" panose="020B0604020202020204" pitchFamily="34" charset="0"/>
                <a:ea typeface="+mn-ea"/>
                <a:cs typeface="Arial" panose="020B0604020202020204" pitchFamily="34" charset="0"/>
              </a:rPr>
              <a:t>nè</a:t>
            </a:r>
            <a:r>
              <a:rPr kumimoji="0" lang="en-US" sz="2933" b="0" i="1"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8AE26FD3-660E-FB6A-30E0-CC5C2612C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88" y="761988"/>
            <a:ext cx="6096012" cy="6096012"/>
          </a:xfrm>
          <a:prstGeom prst="rect">
            <a:avLst/>
          </a:prstGeom>
        </p:spPr>
      </p:pic>
    </p:spTree>
    <p:extLst>
      <p:ext uri="{BB962C8B-B14F-4D97-AF65-F5344CB8AC3E}">
        <p14:creationId xmlns:p14="http://schemas.microsoft.com/office/powerpoint/2010/main" val="1079259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1B2B030-4738-4359-9E46-144B7C8BFF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13" name="Rectangle 12">
            <a:extLst>
              <a:ext uri="{FF2B5EF4-FFF2-40B4-BE49-F238E27FC236}">
                <a16:creationId xmlns:a16="http://schemas.microsoft.com/office/drawing/2014/main" id="{E722B2DD-E14D-4972-9D98-5D6E61B1B2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cartoon of a coral reef&#10;&#10;Description automatically generated">
            <a:extLst>
              <a:ext uri="{FF2B5EF4-FFF2-40B4-BE49-F238E27FC236}">
                <a16:creationId xmlns:a16="http://schemas.microsoft.com/office/drawing/2014/main" id="{29234A71-CDB4-0E4E-B395-4E6E985CACE5}"/>
              </a:ext>
            </a:extLst>
          </p:cNvPr>
          <p:cNvPicPr>
            <a:picLocks noChangeAspect="1"/>
          </p:cNvPicPr>
          <p:nvPr/>
        </p:nvPicPr>
        <p:blipFill rotWithShape="1">
          <a:blip r:embed="rId2">
            <a:extLst>
              <a:ext uri="{28A0092B-C50C-407E-A947-70E740481C1C}">
                <a14:useLocalDpi xmlns:a14="http://schemas.microsoft.com/office/drawing/2010/main" val="0"/>
              </a:ext>
            </a:extLst>
          </a:blip>
          <a:srcRect t="15628"/>
          <a:stretch/>
        </p:blipFill>
        <p:spPr>
          <a:xfrm>
            <a:off x="13" y="7"/>
            <a:ext cx="12191987" cy="6866293"/>
          </a:xfrm>
          <a:prstGeom prst="rect">
            <a:avLst/>
          </a:prstGeom>
        </p:spPr>
      </p:pic>
      <p:sp>
        <p:nvSpPr>
          <p:cNvPr id="2" name="Rectangle: Rounded Corners 1">
            <a:extLst>
              <a:ext uri="{FF2B5EF4-FFF2-40B4-BE49-F238E27FC236}">
                <a16:creationId xmlns:a16="http://schemas.microsoft.com/office/drawing/2014/main" id="{4B993D1A-4609-A11E-B841-25A6D8A16783}"/>
              </a:ext>
            </a:extLst>
          </p:cNvPr>
          <p:cNvSpPr/>
          <p:nvPr/>
        </p:nvSpPr>
        <p:spPr>
          <a:xfrm>
            <a:off x="304800" y="238125"/>
            <a:ext cx="11480800" cy="65151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3013E90C-99F5-52BF-398A-B938587F9683}"/>
              </a:ext>
            </a:extLst>
          </p:cNvPr>
          <p:cNvSpPr/>
          <p:nvPr/>
        </p:nvSpPr>
        <p:spPr>
          <a:xfrm>
            <a:off x="653990" y="485775"/>
            <a:ext cx="603310" cy="5715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4</a:t>
            </a:r>
          </a:p>
        </p:txBody>
      </p:sp>
      <p:sp>
        <p:nvSpPr>
          <p:cNvPr id="7" name="TextBox 6">
            <a:extLst>
              <a:ext uri="{FF2B5EF4-FFF2-40B4-BE49-F238E27FC236}">
                <a16:creationId xmlns:a16="http://schemas.microsoft.com/office/drawing/2014/main" id="{6A98A64B-7690-5338-DDB4-9161E70F8400}"/>
              </a:ext>
            </a:extLst>
          </p:cNvPr>
          <p:cNvSpPr txBox="1"/>
          <p:nvPr/>
        </p:nvSpPr>
        <p:spPr>
          <a:xfrm>
            <a:off x="1258004" y="447675"/>
            <a:ext cx="9952968" cy="1815882"/>
          </a:xfrm>
          <a:prstGeom prst="rect">
            <a:avLst/>
          </a:prstGeom>
          <a:noFill/>
        </p:spPr>
        <p:txBody>
          <a:bodyPr wrap="square">
            <a:spAutoFit/>
          </a:bodyPr>
          <a:lstStyle/>
          <a:p>
            <a:pPr lvl="0" algn="just"/>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Lớp của Mai đi tham quan, ô tô khởi hành từ trường lúc 7 giờ 45 phút và đến địa điểm tham quan lúc 9 giờ 15 phút cùng ngày. Biết rằng ô tô đi với vận tốc là 42 km/h. Hỏi quãng đường từ trường đến địa điểm tham quan dài bao nhiêu ki-lô-mét?</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883E9F49-1F0E-E23E-2870-6B198FEF811C}"/>
              </a:ext>
            </a:extLst>
          </p:cNvPr>
          <p:cNvSpPr txBox="1"/>
          <p:nvPr/>
        </p:nvSpPr>
        <p:spPr>
          <a:xfrm>
            <a:off x="895349" y="2708201"/>
            <a:ext cx="10364529" cy="3539430"/>
          </a:xfrm>
          <a:prstGeom prst="rect">
            <a:avLst/>
          </a:prstGeom>
          <a:noFill/>
        </p:spPr>
        <p:txBody>
          <a:bodyPr wrap="square" rtlCol="0">
            <a:spAutoFit/>
          </a:bodyPr>
          <a:lstStyle/>
          <a:p>
            <a:pPr algn="ctr"/>
            <a:r>
              <a:rPr lang="en-US" sz="3200" b="1" i="1" dirty="0" err="1">
                <a:solidFill>
                  <a:srgbClr val="FF0000"/>
                </a:solidFill>
                <a:latin typeface="Cambria" panose="02040503050406030204" pitchFamily="18" charset="0"/>
                <a:ea typeface="Cambria" panose="02040503050406030204" pitchFamily="18" charset="0"/>
              </a:rPr>
              <a:t>Bài</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giải</a:t>
            </a:r>
            <a:r>
              <a:rPr lang="en-US" sz="3200" i="1" dirty="0">
                <a:solidFill>
                  <a:srgbClr val="FF0000"/>
                </a:solidFill>
                <a:latin typeface="Cambria" panose="02040503050406030204" pitchFamily="18" charset="0"/>
                <a:ea typeface="Cambria" panose="02040503050406030204" pitchFamily="18" charset="0"/>
              </a:rPr>
              <a:t/>
            </a:r>
            <a:br>
              <a:rPr lang="en-US" sz="3200" i="1" dirty="0">
                <a:solidFill>
                  <a:srgbClr val="FF0000"/>
                </a:solidFill>
                <a:latin typeface="Cambria" panose="02040503050406030204" pitchFamily="18" charset="0"/>
                <a:ea typeface="Cambria" panose="02040503050406030204" pitchFamily="18" charset="0"/>
              </a:rPr>
            </a:br>
            <a:r>
              <a:rPr lang="en-US" sz="3200" dirty="0" err="1">
                <a:solidFill>
                  <a:srgbClr val="FF0000"/>
                </a:solidFill>
                <a:latin typeface="Cambria" panose="02040503050406030204" pitchFamily="18" charset="0"/>
                <a:ea typeface="Cambria" panose="02040503050406030204" pitchFamily="18" charset="0"/>
              </a:rPr>
              <a:t>Thời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ô tô </a:t>
            </a:r>
            <a:r>
              <a:rPr lang="en-US" sz="3200" dirty="0" err="1">
                <a:solidFill>
                  <a:srgbClr val="FF0000"/>
                </a:solidFill>
                <a:latin typeface="Cambria" panose="02040503050406030204" pitchFamily="18" charset="0"/>
                <a:ea typeface="Cambria" panose="02040503050406030204" pitchFamily="18" charset="0"/>
              </a:rPr>
              <a:t>đi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trường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địa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điểm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quan</a:t>
            </a:r>
            <a:r>
              <a:rPr lang="en-US" sz="3200" dirty="0">
                <a:solidFill>
                  <a:srgbClr val="FF0000"/>
                </a:solidFill>
                <a:latin typeface="Cambria" panose="02040503050406030204" pitchFamily="18" charset="0"/>
                <a:ea typeface="Cambria" panose="02040503050406030204" pitchFamily="18" charset="0"/>
              </a:rPr>
              <a:t> là:</a:t>
            </a:r>
            <a:br>
              <a:rPr lang="en-US" sz="3200" dirty="0">
                <a:solidFill>
                  <a:srgbClr val="FF0000"/>
                </a:solidFill>
                <a:latin typeface="Cambria" panose="02040503050406030204" pitchFamily="18" charset="0"/>
                <a:ea typeface="Cambria" panose="02040503050406030204" pitchFamily="18" charset="0"/>
              </a:rPr>
            </a:br>
            <a:r>
              <a:rPr lang="en-US" sz="3200" dirty="0">
                <a:solidFill>
                  <a:srgbClr val="FF0000"/>
                </a:solidFill>
                <a:latin typeface="Cambria" panose="02040503050406030204" pitchFamily="18" charset="0"/>
                <a:ea typeface="Cambria" panose="02040503050406030204" pitchFamily="18" charset="0"/>
              </a:rPr>
              <a:t>9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15 </a:t>
            </a:r>
            <a:r>
              <a:rPr lang="en-US" sz="3200" dirty="0" err="1">
                <a:solidFill>
                  <a:srgbClr val="FF0000"/>
                </a:solidFill>
                <a:latin typeface="Cambria" panose="02040503050406030204" pitchFamily="18" charset="0"/>
                <a:ea typeface="Cambria" panose="02040503050406030204" pitchFamily="18" charset="0"/>
              </a:rPr>
              <a:t>phút</a:t>
            </a:r>
            <a:r>
              <a:rPr lang="en-US" sz="3200" dirty="0">
                <a:solidFill>
                  <a:srgbClr val="FF0000"/>
                </a:solidFill>
                <a:latin typeface="Cambria" panose="02040503050406030204" pitchFamily="18" charset="0"/>
                <a:ea typeface="Cambria" panose="02040503050406030204" pitchFamily="18" charset="0"/>
              </a:rPr>
              <a:t> – 7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45 </a:t>
            </a:r>
            <a:r>
              <a:rPr lang="en-US" sz="3200" dirty="0" err="1">
                <a:solidFill>
                  <a:srgbClr val="FF0000"/>
                </a:solidFill>
                <a:latin typeface="Cambria" panose="02040503050406030204" pitchFamily="18" charset="0"/>
                <a:ea typeface="Cambria" panose="02040503050406030204" pitchFamily="18" charset="0"/>
              </a:rPr>
              <a:t>phút</a:t>
            </a:r>
            <a:r>
              <a:rPr lang="en-US" sz="3200" dirty="0">
                <a:solidFill>
                  <a:srgbClr val="FF0000"/>
                </a:solidFill>
                <a:latin typeface="Cambria" panose="02040503050406030204" pitchFamily="18" charset="0"/>
                <a:ea typeface="Cambria" panose="02040503050406030204" pitchFamily="18" charset="0"/>
              </a:rPr>
              <a:t> = 1 </a:t>
            </a:r>
            <a:r>
              <a:rPr lang="en-US" sz="3200" dirty="0" err="1">
                <a:solidFill>
                  <a:srgbClr val="FF0000"/>
                </a:solidFill>
                <a:latin typeface="Cambria" panose="02040503050406030204" pitchFamily="18" charset="0"/>
                <a:ea typeface="Cambria" panose="02040503050406030204" pitchFamily="18" charset="0"/>
              </a:rPr>
              <a:t>giơ</a:t>
            </a:r>
            <a:r>
              <a:rPr lang="en-US" sz="3200" dirty="0">
                <a:solidFill>
                  <a:srgbClr val="FF0000"/>
                </a:solidFill>
                <a:latin typeface="Cambria" panose="02040503050406030204" pitchFamily="18" charset="0"/>
                <a:ea typeface="Cambria" panose="02040503050406030204" pitchFamily="18" charset="0"/>
              </a:rPr>
              <a:t>̀ 30 </a:t>
            </a:r>
            <a:r>
              <a:rPr lang="en-US" sz="3200" dirty="0" err="1">
                <a:solidFill>
                  <a:srgbClr val="FF0000"/>
                </a:solidFill>
                <a:latin typeface="Cambria" panose="02040503050406030204" pitchFamily="18" charset="0"/>
                <a:ea typeface="Cambria" panose="02040503050406030204" pitchFamily="18" charset="0"/>
              </a:rPr>
              <a:t>phút</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1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30 </a:t>
            </a:r>
            <a:r>
              <a:rPr lang="en-US" sz="3200" dirty="0" err="1">
                <a:solidFill>
                  <a:srgbClr val="FF0000"/>
                </a:solidFill>
                <a:latin typeface="Cambria" panose="02040503050406030204" pitchFamily="18" charset="0"/>
                <a:ea typeface="Cambria" panose="02040503050406030204" pitchFamily="18" charset="0"/>
              </a:rPr>
              <a:t>phút</a:t>
            </a:r>
            <a:r>
              <a:rPr lang="en-US" sz="3200" dirty="0">
                <a:solidFill>
                  <a:srgbClr val="FF0000"/>
                </a:solidFill>
                <a:latin typeface="Cambria" panose="02040503050406030204" pitchFamily="18" charset="0"/>
                <a:ea typeface="Cambria" panose="02040503050406030204" pitchFamily="18" charset="0"/>
              </a:rPr>
              <a:t> = 1,5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br>
              <a:rPr lang="en-US" sz="3200" dirty="0">
                <a:solidFill>
                  <a:srgbClr val="FF0000"/>
                </a:solidFill>
                <a:latin typeface="Cambria" panose="02040503050406030204" pitchFamily="18" charset="0"/>
                <a:ea typeface="Cambria" panose="02040503050406030204" pitchFamily="18" charset="0"/>
              </a:rPr>
            </a:br>
            <a:r>
              <a:rPr lang="en-US" sz="3200" dirty="0" err="1">
                <a:solidFill>
                  <a:srgbClr val="FF0000"/>
                </a:solidFill>
                <a:latin typeface="Cambria" panose="02040503050406030204" pitchFamily="18" charset="0"/>
                <a:ea typeface="Cambria" panose="02040503050406030204" pitchFamily="18" charset="0"/>
              </a:rPr>
              <a:t>Quãng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đường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trường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địa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điểm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quan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dài</a:t>
            </a:r>
            <a:r>
              <a:rPr lang="en-US" sz="3200" dirty="0">
                <a:solidFill>
                  <a:srgbClr val="FF0000"/>
                </a:solidFill>
                <a:latin typeface="Cambria" panose="02040503050406030204" pitchFamily="18" charset="0"/>
                <a:ea typeface="Cambria" panose="02040503050406030204" pitchFamily="18" charset="0"/>
              </a:rPr>
              <a:t> là:</a:t>
            </a:r>
            <a:br>
              <a:rPr lang="en-US" sz="3200" dirty="0">
                <a:solidFill>
                  <a:srgbClr val="FF0000"/>
                </a:solidFill>
                <a:latin typeface="Cambria" panose="02040503050406030204" pitchFamily="18" charset="0"/>
                <a:ea typeface="Cambria" panose="02040503050406030204" pitchFamily="18" charset="0"/>
              </a:rPr>
            </a:br>
            <a:r>
              <a:rPr lang="en-US" sz="3200" dirty="0">
                <a:solidFill>
                  <a:srgbClr val="FF0000"/>
                </a:solidFill>
                <a:latin typeface="Cambria" panose="02040503050406030204" pitchFamily="18" charset="0"/>
                <a:ea typeface="Cambria" panose="02040503050406030204" pitchFamily="18" charset="0"/>
              </a:rPr>
              <a:t>42 × 1,5 = 63 (km)</a:t>
            </a:r>
          </a:p>
          <a:p>
            <a:pPr algn="r"/>
            <a:r>
              <a:rPr lang="en-US" sz="3200" i="1" dirty="0" err="1">
                <a:solidFill>
                  <a:srgbClr val="FF0000"/>
                </a:solidFill>
                <a:latin typeface="Cambria" panose="02040503050406030204" pitchFamily="18" charset="0"/>
                <a:ea typeface="Cambria" panose="02040503050406030204" pitchFamily="18" charset="0"/>
              </a:rPr>
              <a:t>Đáp</a:t>
            </a:r>
            <a:r>
              <a:rPr lang="en-US" sz="3200" i="1" dirty="0">
                <a:solidFill>
                  <a:srgbClr val="FF0000"/>
                </a:solidFill>
                <a:latin typeface="Cambria" panose="02040503050406030204" pitchFamily="18" charset="0"/>
                <a:ea typeface="Cambria" panose="02040503050406030204" pitchFamily="18" charset="0"/>
              </a:rPr>
              <a:t> </a:t>
            </a:r>
            <a:r>
              <a:rPr lang="en-US" sz="3200" i="1" dirty="0" err="1">
                <a:solidFill>
                  <a:srgbClr val="FF0000"/>
                </a:solidFill>
                <a:latin typeface="Cambria" panose="02040503050406030204" pitchFamily="18" charset="0"/>
                <a:ea typeface="Cambria" panose="02040503050406030204" pitchFamily="18" charset="0"/>
              </a:rPr>
              <a:t>số</a:t>
            </a:r>
            <a:r>
              <a:rPr lang="en-US" sz="3200" i="1" dirty="0">
                <a:solidFill>
                  <a:srgbClr val="FF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63 km</a:t>
            </a:r>
          </a:p>
        </p:txBody>
      </p:sp>
    </p:spTree>
    <p:extLst>
      <p:ext uri="{BB962C8B-B14F-4D97-AF65-F5344CB8AC3E}">
        <p14:creationId xmlns:p14="http://schemas.microsoft.com/office/powerpoint/2010/main" val="1449703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up)">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wipe(up)">
                                      <p:cBhvr>
                                        <p:cTn id="20" dur="500"/>
                                        <p:tgtEl>
                                          <p:spTgt spid="1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wipe(up)">
                                      <p:cBhvr>
                                        <p:cTn id="25"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rame with fish in the water&#10;&#10;Description automatically generated">
            <a:extLst>
              <a:ext uri="{FF2B5EF4-FFF2-40B4-BE49-F238E27FC236}">
                <a16:creationId xmlns:a16="http://schemas.microsoft.com/office/drawing/2014/main" id="{50D4A185-4D6C-FE88-925F-DB4F19FEB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2" name="Picture 1">
            <a:extLst>
              <a:ext uri="{FF2B5EF4-FFF2-40B4-BE49-F238E27FC236}">
                <a16:creationId xmlns:a16="http://schemas.microsoft.com/office/drawing/2014/main" id="{04FB83AF-F855-A66A-A5B0-3EA65D7EE193}"/>
              </a:ext>
            </a:extLst>
          </p:cNvPr>
          <p:cNvPicPr>
            <a:picLocks noChangeAspect="1"/>
          </p:cNvPicPr>
          <p:nvPr/>
        </p:nvPicPr>
        <p:blipFill>
          <a:blip r:embed="rId3"/>
          <a:stretch>
            <a:fillRect/>
          </a:stretch>
        </p:blipFill>
        <p:spPr>
          <a:xfrm>
            <a:off x="1880250" y="1947543"/>
            <a:ext cx="8431499" cy="2962913"/>
          </a:xfrm>
          <a:prstGeom prst="rect">
            <a:avLst/>
          </a:prstGeom>
        </p:spPr>
      </p:pic>
    </p:spTree>
    <p:extLst>
      <p:ext uri="{BB962C8B-B14F-4D97-AF65-F5344CB8AC3E}">
        <p14:creationId xmlns:p14="http://schemas.microsoft.com/office/powerpoint/2010/main" val="3330358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1447800" y="1"/>
            <a:ext cx="92459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32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2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32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32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32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32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32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3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3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3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3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3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3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3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3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3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3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3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3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32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32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dirty="0">
                  <a:solidFill>
                    <a:srgbClr val="FF0000"/>
                  </a:solidFill>
                  <a:effectLst/>
                  <a:latin typeface="Cambria" panose="02040503050406030204" pitchFamily="18" charset="0"/>
                  <a:ea typeface="Cambria" panose="02040503050406030204" pitchFamily="18" charset="0"/>
                </a:rPr>
                <a:t>1 giờ = ....phút </a:t>
              </a:r>
              <a:endParaRPr lang="en-US" sz="3600" dirty="0">
                <a:solidFill>
                  <a:srgbClr val="FF0000"/>
                </a:solidFill>
                <a:effectLst/>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Cambria" panose="02040503050406030204" pitchFamily="18" charset="0"/>
                  <a:ea typeface="Cambria" panose="02040503050406030204" pitchFamily="18" charset="0"/>
                </a:rPr>
                <a:t>60</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1999" cy="696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FF0000"/>
                  </a:solidFill>
                  <a:effectLst/>
                  <a:latin typeface="Cambria" panose="02040503050406030204" pitchFamily="18" charset="0"/>
                  <a:ea typeface="Cambria" panose="02040503050406030204" pitchFamily="18" charset="0"/>
                </a:rPr>
                <a:t>Tháng 2 năm nhuận có ...... ngày</a:t>
              </a:r>
              <a:endParaRPr lang="en-US" sz="4400" b="1" dirty="0">
                <a:solidFill>
                  <a:srgbClr val="FF000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29 </a:t>
              </a:r>
              <a:r>
                <a:rPr lang="en-US" sz="3200" b="1" dirty="0" err="1">
                  <a:solidFill>
                    <a:srgbClr val="FF0000"/>
                  </a:solidFill>
                  <a:latin typeface="Cambria" panose="02040503050406030204" pitchFamily="18" charset="0"/>
                  <a:ea typeface="Cambria" panose="02040503050406030204" pitchFamily="18" charset="0"/>
                </a:rPr>
                <a:t>ngày</a:t>
              </a:r>
              <a:endParaRPr lang="en-US" sz="32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000" dirty="0">
                  <a:solidFill>
                    <a:srgbClr val="FF0000"/>
                  </a:solidFill>
                  <a:effectLst/>
                  <a:latin typeface="Cambria" panose="02040503050406030204" pitchFamily="18" charset="0"/>
                  <a:ea typeface="Cambria" panose="02040503050406030204" pitchFamily="18" charset="0"/>
                </a:rPr>
                <a:t>3 giờ = .... phút</a:t>
              </a:r>
              <a:endParaRPr lang="en-US" sz="4000" dirty="0">
                <a:solidFill>
                  <a:srgbClr val="FF0000"/>
                </a:solidFill>
                <a:effectLst/>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180 </a:t>
              </a:r>
              <a:r>
                <a:rPr lang="en-US" sz="2800" b="1" dirty="0" err="1">
                  <a:solidFill>
                    <a:srgbClr val="FF0000"/>
                  </a:solidFill>
                  <a:latin typeface="Cambria" panose="02040503050406030204" pitchFamily="18" charset="0"/>
                  <a:ea typeface="Cambria" panose="02040503050406030204" pitchFamily="18" charset="0"/>
                </a:rPr>
                <a:t>phút</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09978" y="5204044"/>
            <a:ext cx="4219799" cy="200585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707F2DDB-D937-2217-F3DE-97A570493A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79029" y="0"/>
            <a:ext cx="1474436" cy="1474436"/>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1495528" y="-122668"/>
            <a:ext cx="8349983"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solidFill>
                    <a:srgbClr val="FF0000"/>
                  </a:solidFill>
                  <a:effectLst/>
                  <a:latin typeface="Cambria" panose="02040503050406030204" pitchFamily="18" charset="0"/>
                  <a:ea typeface="Cambria" panose="02040503050406030204" pitchFamily="18" charset="0"/>
                </a:rPr>
                <a:t>2,5 phút =.... giây</a:t>
              </a:r>
              <a:endParaRPr lang="en-US" sz="4800" b="1" dirty="0">
                <a:solidFill>
                  <a:srgbClr val="FF000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967772" y="1406619"/>
            <a:ext cx="3830754" cy="158931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150</a:t>
              </a: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spTree>
    <p:extLst>
      <p:ext uri="{BB962C8B-B14F-4D97-AF65-F5344CB8AC3E}">
        <p14:creationId xmlns:p14="http://schemas.microsoft.com/office/powerpoint/2010/main" val="40475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screenshot of a video game&#10;&#10;Description automatically generated">
            <a:extLst>
              <a:ext uri="{FF2B5EF4-FFF2-40B4-BE49-F238E27FC236}">
                <a16:creationId xmlns:a16="http://schemas.microsoft.com/office/drawing/2014/main" id="{078550F7-34A1-C105-52B3-5672F83345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605" b="2409"/>
          <a:stretch/>
        </p:blipFill>
        <p:spPr>
          <a:xfrm>
            <a:off x="13" y="0"/>
            <a:ext cx="12191987" cy="6856718"/>
          </a:xfrm>
          <a:prstGeom prst="rect">
            <a:avLst/>
          </a:prstGeom>
        </p:spPr>
      </p:pic>
      <p:pic>
        <p:nvPicPr>
          <p:cNvPr id="4" name="Picture 3">
            <a:extLst>
              <a:ext uri="{FF2B5EF4-FFF2-40B4-BE49-F238E27FC236}">
                <a16:creationId xmlns:a16="http://schemas.microsoft.com/office/drawing/2014/main" id="{5FB0D6CD-19C2-644B-9B73-CF27AD821149}"/>
              </a:ext>
            </a:extLst>
          </p:cNvPr>
          <p:cNvPicPr>
            <a:picLocks noChangeAspect="1"/>
          </p:cNvPicPr>
          <p:nvPr/>
        </p:nvPicPr>
        <p:blipFill>
          <a:blip r:embed="rId3"/>
          <a:stretch>
            <a:fillRect/>
          </a:stretch>
        </p:blipFill>
        <p:spPr>
          <a:xfrm>
            <a:off x="5102593" y="591244"/>
            <a:ext cx="3225064" cy="1560711"/>
          </a:xfrm>
          <a:prstGeom prst="rect">
            <a:avLst/>
          </a:prstGeom>
        </p:spPr>
      </p:pic>
      <p:pic>
        <p:nvPicPr>
          <p:cNvPr id="6" name="Picture 5">
            <a:extLst>
              <a:ext uri="{FF2B5EF4-FFF2-40B4-BE49-F238E27FC236}">
                <a16:creationId xmlns:a16="http://schemas.microsoft.com/office/drawing/2014/main" id="{DD5C26D1-AF40-AACE-B6CC-23AC2438A190}"/>
              </a:ext>
            </a:extLst>
          </p:cNvPr>
          <p:cNvPicPr>
            <a:picLocks noChangeAspect="1"/>
          </p:cNvPicPr>
          <p:nvPr/>
        </p:nvPicPr>
        <p:blipFill>
          <a:blip r:embed="rId4"/>
          <a:stretch>
            <a:fillRect/>
          </a:stretch>
        </p:blipFill>
        <p:spPr>
          <a:xfrm>
            <a:off x="498144" y="1545397"/>
            <a:ext cx="3901778" cy="1853345"/>
          </a:xfrm>
          <a:prstGeom prst="rect">
            <a:avLst/>
          </a:prstGeom>
        </p:spPr>
      </p:pic>
      <p:pic>
        <p:nvPicPr>
          <p:cNvPr id="12" name="Picture 11">
            <a:extLst>
              <a:ext uri="{FF2B5EF4-FFF2-40B4-BE49-F238E27FC236}">
                <a16:creationId xmlns:a16="http://schemas.microsoft.com/office/drawing/2014/main" id="{71B8E788-293A-71A2-A6B7-64E0847B95FC}"/>
              </a:ext>
            </a:extLst>
          </p:cNvPr>
          <p:cNvPicPr>
            <a:picLocks noChangeAspect="1"/>
          </p:cNvPicPr>
          <p:nvPr/>
        </p:nvPicPr>
        <p:blipFill>
          <a:blip r:embed="rId5"/>
          <a:stretch>
            <a:fillRect/>
          </a:stretch>
        </p:blipFill>
        <p:spPr>
          <a:xfrm>
            <a:off x="2165042" y="2478411"/>
            <a:ext cx="8882642" cy="2517866"/>
          </a:xfrm>
          <a:prstGeom prst="rect">
            <a:avLst/>
          </a:prstGeom>
        </p:spPr>
      </p:pic>
      <p:pic>
        <p:nvPicPr>
          <p:cNvPr id="13" name="Picture 12" descr="A round pink circle with white text and a black background&#10;&#10;Description automatically generated">
            <a:extLst>
              <a:ext uri="{FF2B5EF4-FFF2-40B4-BE49-F238E27FC236}">
                <a16:creationId xmlns:a16="http://schemas.microsoft.com/office/drawing/2014/main" id="{D02130B6-4414-6DB7-BB25-642A6BCCD9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9029" y="0"/>
            <a:ext cx="1474436" cy="14744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500</Words>
  <Application>Microsoft Office PowerPoint</Application>
  <PresentationFormat>Widescreen</PresentationFormat>
  <Paragraphs>52</Paragraphs>
  <Slides>20</Slides>
  <Notes>0</Notes>
  <HiddenSlides>0</HiddenSlides>
  <MMClips>12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SimSun</vt:lpstr>
      <vt:lpstr>Arial</vt:lpstr>
      <vt:lpstr>Calibri</vt:lpstr>
      <vt:lpstr>Cambria</vt:lpstr>
      <vt:lpstr>Cambria Math</vt:lpstr>
      <vt:lpstr>等线</vt:lpstr>
      <vt:lpstr>等线 Light</vt:lpstr>
      <vt:lpstr>DFPOP1-W9</vt:lpstr>
      <vt:lpstr>Times New Roman</vt:lpstr>
      <vt:lpstr>1_Office Theme</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34</cp:revision>
  <dcterms:created xsi:type="dcterms:W3CDTF">2024-02-12T03:23:32Z</dcterms:created>
  <dcterms:modified xsi:type="dcterms:W3CDTF">2025-05-20T15:10:07Z</dcterms:modified>
</cp:coreProperties>
</file>