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  <p:sldMasterId id="2147483721" r:id="rId5"/>
  </p:sldMasterIdLst>
  <p:notesMasterIdLst>
    <p:notesMasterId r:id="rId25"/>
  </p:notesMasterIdLst>
  <p:sldIdLst>
    <p:sldId id="325" r:id="rId6"/>
    <p:sldId id="284" r:id="rId7"/>
    <p:sldId id="277" r:id="rId8"/>
    <p:sldId id="8444" r:id="rId9"/>
    <p:sldId id="8443" r:id="rId10"/>
    <p:sldId id="271" r:id="rId11"/>
    <p:sldId id="258" r:id="rId12"/>
    <p:sldId id="260" r:id="rId13"/>
    <p:sldId id="261" r:id="rId14"/>
    <p:sldId id="331" r:id="rId15"/>
    <p:sldId id="335" r:id="rId16"/>
    <p:sldId id="339" r:id="rId17"/>
    <p:sldId id="259" r:id="rId18"/>
    <p:sldId id="314" r:id="rId19"/>
    <p:sldId id="315" r:id="rId20"/>
    <p:sldId id="316" r:id="rId21"/>
    <p:sldId id="317" r:id="rId22"/>
    <p:sldId id="319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220" autoAdjust="0"/>
  </p:normalViewPr>
  <p:slideViewPr>
    <p:cSldViewPr snapToGrid="0">
      <p:cViewPr varScale="1">
        <p:scale>
          <a:sx n="53" d="100"/>
          <a:sy n="53" d="100"/>
        </p:scale>
        <p:origin x="11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2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8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5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9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86016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BE2-2C45-469A-46E4-7F56A6AF3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8E716-63DF-AE61-13FA-05B81156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456B-E3AE-53F7-9F34-9E3E7B13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FF822-0B77-8E0B-8A38-3326B4C1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5E97-3431-A113-A954-F1867FF3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E257CB21-C7F0-35D6-EB19-FA0B50A1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990" r="1611" b="1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0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ADDD-04EB-9EE6-C242-6B1F725B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1D58-48AC-30AE-8CB3-4872B7808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36E0-F185-38E2-DB8E-AC5275F3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A1B66-9766-CD38-0C24-FA2F137A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DDE8-817A-A0A4-DA7B-017FA73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22F766-6FE5-6D4D-7F85-192624D3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42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280-D57D-EACF-EB94-565948E6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FADC4-AF31-75BF-DFFA-BA3A0868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83D3-4D26-67D7-C5E1-7DCB90E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C0E2-AB07-2B25-407A-5B42E39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116C-AE1B-97B3-92D4-868FCC9D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1A5-C1B8-A3F9-36A3-E6CDC2A3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F716-FF50-8776-B1DA-11F69AD67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6178-F35F-2886-4762-106F0CA9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3FC4-55EE-F97E-3EA3-F381ADD4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8C691-1473-B8CF-65D2-8FE6BC76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8D2F-F469-2177-E25F-41E8DB48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F5B-524E-E02E-3FF4-658BFB0F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42D1E-1697-F9FB-4642-CB064CD17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A9C7-54B2-69EF-83F7-13876544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0BD25-7A95-4653-6695-AA2A91C48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39042-2E7E-6231-6B3E-9AE312C13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E538B-11C5-6D6D-3D97-7B64F51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18001-4BC1-5CBE-521E-C29796EF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A936-9621-227C-AAA7-ED762B8E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33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C462-1800-6801-B547-03D4677C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5185F-F1BC-48C0-EB1E-F148532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3E9CD-C970-FB0E-B4AD-F370519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243B-CE9F-447E-299A-5D266DF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ristmas tree in a room&#10;&#10;Description automatically generated with medium confidence">
            <a:extLst>
              <a:ext uri="{FF2B5EF4-FFF2-40B4-BE49-F238E27FC236}">
                <a16:creationId xmlns:a16="http://schemas.microsoft.com/office/drawing/2014/main" id="{6E91D823-DF9E-7098-C826-21C48F93D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13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FF3C0-A9C9-F99E-DDC7-9A1DD154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DF64-8B22-B7EF-71E8-081F7A8A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5994-F812-38F0-C665-B1896982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04002F-2109-0648-F97A-41C8C3D35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4445" r="2129" b="3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3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DE09-B7F9-8CF6-9181-EF654F29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3CBE-0A0E-3610-3AE7-576A362A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7630F-F5ED-4F8C-2BD8-717D5786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D3BF7-9955-1C9C-2262-3871D41C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30501-727E-4E9E-6FDB-F52C6B50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5E5FE-B817-2A1E-FE82-8A62F1B2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68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679-55E9-DEF8-7198-E888E218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53E6B-96B6-B753-7BE7-1967115B4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B63BA-A78A-E791-71D8-94FC7C58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C332D-0BEE-3B37-4509-8D2EB886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3B92-F99F-8B6B-50BC-2F7E98E2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8559E-110A-7850-0ABF-C6AB8216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30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25C6-F3B9-08B6-695A-32304406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A7EF-A98C-5488-ED71-323C290D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D26D-AFE8-EE37-ED6B-E5DA9D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4C116-EBFB-84D6-623B-DA8D01C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391D-A4A1-B2BE-3A8E-1400EAC3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702A8-4CF4-DCEB-3398-08E050016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D83B0-915C-9491-9F77-A3A3FB5DF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732F-8135-9BB0-F16B-3601C1FE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A356-A470-C8B0-2F90-6C282A95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9B55-4C01-A33E-9850-1DB6F21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82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37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4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1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4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0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930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58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57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1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4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0E953E-DEBD-FE6F-C31C-F3394E9497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-97581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39EC6E-9F90-8706-C60F-8087F07FD6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-97581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2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7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92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gif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gif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gif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gif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6.jpg"/><Relationship Id="rId7" Type="http://schemas.openxmlformats.org/officeDocument/2006/relationships/slide" Target="slide16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15.xml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8.emf"/><Relationship Id="rId3" Type="http://schemas.openxmlformats.org/officeDocument/2006/relationships/image" Target="../media/image21.png"/><Relationship Id="rId7" Type="http://schemas.openxmlformats.org/officeDocument/2006/relationships/image" Target="../media/image23.emf"/><Relationship Id="rId12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9.png"/><Relationship Id="rId18" Type="http://schemas.openxmlformats.org/officeDocument/2006/relationships/slide" Target="slide11.xml"/><Relationship Id="rId26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slide" Target="slide12.xml"/><Relationship Id="rId7" Type="http://schemas.openxmlformats.org/officeDocument/2006/relationships/image" Target="../media/image37.png"/><Relationship Id="rId12" Type="http://schemas.openxmlformats.org/officeDocument/2006/relationships/slide" Target="slide8.xml"/><Relationship Id="rId17" Type="http://schemas.openxmlformats.org/officeDocument/2006/relationships/image" Target="../media/image41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33.gif"/><Relationship Id="rId24" Type="http://schemas.openxmlformats.org/officeDocument/2006/relationships/image" Target="../media/image45.png"/><Relationship Id="rId5" Type="http://schemas.openxmlformats.org/officeDocument/2006/relationships/image" Target="../media/image35.gif"/><Relationship Id="rId15" Type="http://schemas.openxmlformats.org/officeDocument/2006/relationships/image" Target="../media/image40.png"/><Relationship Id="rId23" Type="http://schemas.openxmlformats.org/officeDocument/2006/relationships/slide" Target="slide13.xml"/><Relationship Id="rId10" Type="http://schemas.openxmlformats.org/officeDocument/2006/relationships/image" Target="../media/image38.pn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32.gif"/><Relationship Id="rId14" Type="http://schemas.openxmlformats.org/officeDocument/2006/relationships/slide" Target="slide9.xml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gif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gif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-133350"/>
            <a:ext cx="6760657" cy="6991349"/>
          </a:xfrm>
          <a:prstGeom prst="rect">
            <a:avLst/>
          </a:prstGeom>
        </p:spPr>
      </p:pic>
      <p:sp>
        <p:nvSpPr>
          <p:cNvPr id="5" name="云形 2">
            <a:extLst>
              <a:ext uri="{FF2B5EF4-FFF2-40B4-BE49-F238E27FC236}">
                <a16:creationId xmlns:a16="http://schemas.microsoft.com/office/drawing/2014/main" id="{5E89557C-55D5-886F-0622-53BCEF5602D9}"/>
              </a:ext>
            </a:extLst>
          </p:cNvPr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91C1-6463-C651-B188-A96AEB8F0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D895B3-3807-B243-62FC-C7C1318E6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D01F34-7C6F-731B-96AE-6F8021EA11CD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Nêu những nơi vi khuẩn có thể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D94A10-D117-15CB-F111-9F8A098D3E6B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số nơi vi khuẩn sống như nước từ vòi, trong không khí, đất, tay nắm cửa, thực phẩm chưa nấu chín (gà, rau,..), ở trong nhà vệ sinh, trên da tay và trong ruột (hệ tiêu hoá)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Combo TripU 3N2Ä Novotel PhÃº Quá»c">
            <a:hlinkClick r:id="rId5" action="ppaction://hlinksldjump"/>
            <a:extLst>
              <a:ext uri="{FF2B5EF4-FFF2-40B4-BE49-F238E27FC236}">
                <a16:creationId xmlns:a16="http://schemas.microsoft.com/office/drawing/2014/main" id="{72B9E2C1-A120-4DDC-AD66-3EF24B89E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91" y="5086370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78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55C01E-8433-B646-13A2-A5C9CC505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B85787-FA12-59A5-6125-9B7C78DFF52C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mỗi gia đình, sự sinh sản có ý nghĩa gì?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187745-4458-252F-CAB8-A84B8BB9E03E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 có sự sinh sản mà có sự tiếp nối của các thế hệ trong mỗi gia đình, dòng họ.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[crop output image]">
            <a:hlinkClick r:id="rId5" action="ppaction://hlinksldjump"/>
            <a:extLst>
              <a:ext uri="{FF2B5EF4-FFF2-40B4-BE49-F238E27FC236}">
                <a16:creationId xmlns:a16="http://schemas.microsoft.com/office/drawing/2014/main" id="{2C7A1512-D2CC-672D-3ABD-BCDFE970DA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00249" cy="16002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57FA6-EAD6-409D-FE53-BF832CF0E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E5A316-E075-D20C-433E-EC62AF90EEBE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Em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DC2AEB-9B4B-D72D-6126-DC2F62C1005B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bé được sinh ra sau khoảng 9 tháng ở trong bụng mẹ.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[crop output image]">
            <a:hlinkClick r:id="rId5" action="ppaction://hlinksldjump"/>
            <a:extLst>
              <a:ext uri="{FF2B5EF4-FFF2-40B4-BE49-F238E27FC236}">
                <a16:creationId xmlns:a16="http://schemas.microsoft.com/office/drawing/2014/main" id="{ACB8D1E6-C4AB-0F31-1DCF-2E77846C2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" y="5269832"/>
            <a:ext cx="1985209" cy="15881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348EF-70B8-D577-3FDE-C8F09B2F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067B14-AF93-96DB-4148-DB55E11D7C57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mấy giai đoạn?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E45E56-9731-AA7E-2196-EDE1C17D26AA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4 giai đoạn chính: Tuổi ấu thơ, tuổi vị thành niên, tuổi trưởng thành, tuổi già.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[crop output image]">
            <a:hlinkClick r:id="rId4" action="ppaction://hlinksldjump"/>
            <a:extLst>
              <a:ext uri="{FF2B5EF4-FFF2-40B4-BE49-F238E27FC236}">
                <a16:creationId xmlns:a16="http://schemas.microsoft.com/office/drawing/2014/main" id="{EC2D47CF-7E17-214D-1192-FB615DB17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" y="5269832"/>
            <a:ext cx="1985209" cy="15881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0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1. Môi trường bao gồm những gì?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906100" y="2971801"/>
            <a:ext cx="10627193" cy="2126745"/>
          </a:xfrm>
          <a:custGeom>
            <a:avLst/>
            <a:gdLst>
              <a:gd name="connsiteX0" fmla="*/ 0 w 10627193"/>
              <a:gd name="connsiteY0" fmla="*/ 199148 h 2126745"/>
              <a:gd name="connsiteX1" fmla="*/ 199148 w 10627193"/>
              <a:gd name="connsiteY1" fmla="*/ 0 h 2126745"/>
              <a:gd name="connsiteX2" fmla="*/ 10428045 w 10627193"/>
              <a:gd name="connsiteY2" fmla="*/ 0 h 2126745"/>
              <a:gd name="connsiteX3" fmla="*/ 10627193 w 10627193"/>
              <a:gd name="connsiteY3" fmla="*/ 199148 h 2126745"/>
              <a:gd name="connsiteX4" fmla="*/ 10627193 w 10627193"/>
              <a:gd name="connsiteY4" fmla="*/ 1927597 h 2126745"/>
              <a:gd name="connsiteX5" fmla="*/ 10428045 w 10627193"/>
              <a:gd name="connsiteY5" fmla="*/ 2126745 h 2126745"/>
              <a:gd name="connsiteX6" fmla="*/ 199148 w 10627193"/>
              <a:gd name="connsiteY6" fmla="*/ 2126745 h 2126745"/>
              <a:gd name="connsiteX7" fmla="*/ 0 w 10627193"/>
              <a:gd name="connsiteY7" fmla="*/ 1927597 h 2126745"/>
              <a:gd name="connsiteX8" fmla="*/ 0 w 10627193"/>
              <a:gd name="connsiteY8" fmla="*/ 199148 h 21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2126745" fill="none" extrusionOk="0">
                <a:moveTo>
                  <a:pt x="0" y="199148"/>
                </a:moveTo>
                <a:cubicBezTo>
                  <a:pt x="-2290" y="88792"/>
                  <a:pt x="101380" y="9992"/>
                  <a:pt x="199148" y="0"/>
                </a:cubicBezTo>
                <a:cubicBezTo>
                  <a:pt x="1689552" y="130954"/>
                  <a:pt x="6647110" y="43574"/>
                  <a:pt x="10428045" y="0"/>
                </a:cubicBezTo>
                <a:cubicBezTo>
                  <a:pt x="10543551" y="8503"/>
                  <a:pt x="10639577" y="104332"/>
                  <a:pt x="10627193" y="199148"/>
                </a:cubicBezTo>
                <a:cubicBezTo>
                  <a:pt x="10555337" y="607140"/>
                  <a:pt x="10616720" y="1222415"/>
                  <a:pt x="10627193" y="1927597"/>
                </a:cubicBezTo>
                <a:cubicBezTo>
                  <a:pt x="10608719" y="2040617"/>
                  <a:pt x="10529960" y="2121176"/>
                  <a:pt x="10428045" y="2126745"/>
                </a:cubicBezTo>
                <a:cubicBezTo>
                  <a:pt x="7266614" y="2281942"/>
                  <a:pt x="2617156" y="2289765"/>
                  <a:pt x="199148" y="2126745"/>
                </a:cubicBezTo>
                <a:cubicBezTo>
                  <a:pt x="89905" y="2116693"/>
                  <a:pt x="-3007" y="2039339"/>
                  <a:pt x="0" y="1927597"/>
                </a:cubicBezTo>
                <a:cubicBezTo>
                  <a:pt x="72324" y="1491504"/>
                  <a:pt x="146702" y="649692"/>
                  <a:pt x="0" y="199148"/>
                </a:cubicBezTo>
                <a:close/>
              </a:path>
              <a:path w="10627193" h="2126745" stroke="0" extrusionOk="0">
                <a:moveTo>
                  <a:pt x="0" y="199148"/>
                </a:moveTo>
                <a:cubicBezTo>
                  <a:pt x="-11585" y="82016"/>
                  <a:pt x="70481" y="7011"/>
                  <a:pt x="199148" y="0"/>
                </a:cubicBezTo>
                <a:cubicBezTo>
                  <a:pt x="4490115" y="132882"/>
                  <a:pt x="6577376" y="-84951"/>
                  <a:pt x="10428045" y="0"/>
                </a:cubicBezTo>
                <a:cubicBezTo>
                  <a:pt x="10536270" y="1720"/>
                  <a:pt x="10624022" y="106689"/>
                  <a:pt x="10627193" y="199148"/>
                </a:cubicBezTo>
                <a:cubicBezTo>
                  <a:pt x="10671048" y="748868"/>
                  <a:pt x="10503765" y="1680460"/>
                  <a:pt x="10627193" y="1927597"/>
                </a:cubicBezTo>
                <a:cubicBezTo>
                  <a:pt x="10630814" y="2038013"/>
                  <a:pt x="10545389" y="2111602"/>
                  <a:pt x="10428045" y="2126745"/>
                </a:cubicBezTo>
                <a:cubicBezTo>
                  <a:pt x="9296365" y="2214384"/>
                  <a:pt x="2343111" y="2054066"/>
                  <a:pt x="199148" y="2126745"/>
                </a:cubicBezTo>
                <a:cubicBezTo>
                  <a:pt x="86879" y="2104975"/>
                  <a:pt x="-9003" y="2050095"/>
                  <a:pt x="0" y="1927597"/>
                </a:cubicBezTo>
                <a:cubicBezTo>
                  <a:pt x="100382" y="1179453"/>
                  <a:pt x="85151" y="649747"/>
                  <a:pt x="0" y="199148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 trường tự nhiên bao gồm ánh sáng, không khí, nhiệt độ, đất, nước, động vật, thực vật,....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>
            <a:extLst>
              <a:ext uri="{FF2B5EF4-FFF2-40B4-BE49-F238E27FC236}">
                <a16:creationId xmlns:a16="http://schemas.microsoft.com/office/drawing/2014/main" id="{6409FC7C-AF61-6C4E-27EB-A1B756B6E795}"/>
              </a:ext>
            </a:extLst>
          </p:cNvPr>
          <p:cNvGrpSpPr/>
          <p:nvPr/>
        </p:nvGrpSpPr>
        <p:grpSpPr>
          <a:xfrm>
            <a:off x="613729" y="709165"/>
            <a:ext cx="10504093" cy="1309059"/>
            <a:chOff x="895683" y="1084371"/>
            <a:chExt cx="10504093" cy="1309059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96499F5C-3D47-994C-A235-F63E6060A352}"/>
                </a:ext>
              </a:extLst>
            </p:cNvPr>
            <p:cNvSpPr/>
            <p:nvPr/>
          </p:nvSpPr>
          <p:spPr>
            <a:xfrm>
              <a:off x="1403024" y="1162710"/>
              <a:ext cx="9996752" cy="1230720"/>
            </a:xfrm>
            <a:custGeom>
              <a:avLst/>
              <a:gdLst>
                <a:gd name="connsiteX0" fmla="*/ 0 w 9996752"/>
                <a:gd name="connsiteY0" fmla="*/ 300554 h 1230720"/>
                <a:gd name="connsiteX1" fmla="*/ 300554 w 9996752"/>
                <a:gd name="connsiteY1" fmla="*/ 0 h 1230720"/>
                <a:gd name="connsiteX2" fmla="*/ 9696198 w 9996752"/>
                <a:gd name="connsiteY2" fmla="*/ 0 h 1230720"/>
                <a:gd name="connsiteX3" fmla="*/ 9996752 w 9996752"/>
                <a:gd name="connsiteY3" fmla="*/ 300554 h 1230720"/>
                <a:gd name="connsiteX4" fmla="*/ 9996752 w 9996752"/>
                <a:gd name="connsiteY4" fmla="*/ 930166 h 1230720"/>
                <a:gd name="connsiteX5" fmla="*/ 9696198 w 9996752"/>
                <a:gd name="connsiteY5" fmla="*/ 1230720 h 1230720"/>
                <a:gd name="connsiteX6" fmla="*/ 300554 w 9996752"/>
                <a:gd name="connsiteY6" fmla="*/ 1230720 h 1230720"/>
                <a:gd name="connsiteX7" fmla="*/ 0 w 9996752"/>
                <a:gd name="connsiteY7" fmla="*/ 930166 h 1230720"/>
                <a:gd name="connsiteX8" fmla="*/ 0 w 9996752"/>
                <a:gd name="connsiteY8" fmla="*/ 300554 h 123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96752" h="1230720" fill="none" extrusionOk="0">
                  <a:moveTo>
                    <a:pt x="0" y="300554"/>
                  </a:moveTo>
                  <a:cubicBezTo>
                    <a:pt x="-3753" y="147715"/>
                    <a:pt x="115726" y="-12659"/>
                    <a:pt x="300554" y="0"/>
                  </a:cubicBezTo>
                  <a:cubicBezTo>
                    <a:pt x="4107486" y="-35273"/>
                    <a:pt x="7551025" y="-144294"/>
                    <a:pt x="9696198" y="0"/>
                  </a:cubicBezTo>
                  <a:cubicBezTo>
                    <a:pt x="9888368" y="7968"/>
                    <a:pt x="9974848" y="116095"/>
                    <a:pt x="9996752" y="300554"/>
                  </a:cubicBezTo>
                  <a:cubicBezTo>
                    <a:pt x="10045286" y="399299"/>
                    <a:pt x="9967013" y="771220"/>
                    <a:pt x="9996752" y="930166"/>
                  </a:cubicBezTo>
                  <a:cubicBezTo>
                    <a:pt x="10018793" y="1079490"/>
                    <a:pt x="9872666" y="1219361"/>
                    <a:pt x="9696198" y="1230720"/>
                  </a:cubicBezTo>
                  <a:cubicBezTo>
                    <a:pt x="6245533" y="1308245"/>
                    <a:pt x="3524200" y="1187017"/>
                    <a:pt x="300554" y="1230720"/>
                  </a:cubicBezTo>
                  <a:cubicBezTo>
                    <a:pt x="106219" y="1222867"/>
                    <a:pt x="-26819" y="1095790"/>
                    <a:pt x="0" y="930166"/>
                  </a:cubicBezTo>
                  <a:cubicBezTo>
                    <a:pt x="47563" y="741781"/>
                    <a:pt x="1610" y="593611"/>
                    <a:pt x="0" y="300554"/>
                  </a:cubicBezTo>
                  <a:close/>
                </a:path>
                <a:path w="9996752" h="1230720" stroke="0" extrusionOk="0">
                  <a:moveTo>
                    <a:pt x="0" y="300554"/>
                  </a:moveTo>
                  <a:cubicBezTo>
                    <a:pt x="-2187" y="127006"/>
                    <a:pt x="109934" y="19948"/>
                    <a:pt x="300554" y="0"/>
                  </a:cubicBezTo>
                  <a:cubicBezTo>
                    <a:pt x="2291603" y="-95379"/>
                    <a:pt x="7837299" y="58096"/>
                    <a:pt x="9696198" y="0"/>
                  </a:cubicBezTo>
                  <a:cubicBezTo>
                    <a:pt x="9836735" y="-17918"/>
                    <a:pt x="9969953" y="115303"/>
                    <a:pt x="9996752" y="300554"/>
                  </a:cubicBezTo>
                  <a:cubicBezTo>
                    <a:pt x="9992662" y="524172"/>
                    <a:pt x="10047879" y="866931"/>
                    <a:pt x="9996752" y="930166"/>
                  </a:cubicBezTo>
                  <a:cubicBezTo>
                    <a:pt x="10000014" y="1092280"/>
                    <a:pt x="9848236" y="1216821"/>
                    <a:pt x="9696198" y="1230720"/>
                  </a:cubicBezTo>
                  <a:cubicBezTo>
                    <a:pt x="8271379" y="1170814"/>
                    <a:pt x="3671700" y="1313234"/>
                    <a:pt x="300554" y="1230720"/>
                  </a:cubicBezTo>
                  <a:cubicBezTo>
                    <a:pt x="111125" y="1236514"/>
                    <a:pt x="-9504" y="1105803"/>
                    <a:pt x="0" y="930166"/>
                  </a:cubicBezTo>
                  <a:cubicBezTo>
                    <a:pt x="11613" y="756466"/>
                    <a:pt x="-43914" y="587103"/>
                    <a:pt x="0" y="30055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 vật cần các yếu tố của môi trường để làm gì?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8">
              <a:extLst>
                <a:ext uri="{FF2B5EF4-FFF2-40B4-BE49-F238E27FC236}">
                  <a16:creationId xmlns:a16="http://schemas.microsoft.com/office/drawing/2014/main" id="{1674D0EB-8447-D879-D10C-6FA3C9D1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5683" y="1084371"/>
              <a:ext cx="715413" cy="900000"/>
            </a:xfrm>
            <a:prstGeom prst="rect">
              <a:avLst/>
            </a:prstGeom>
          </p:spPr>
        </p:pic>
      </p:grp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E8117A05-9BB9-5025-6456-695BF7C782FE}"/>
              </a:ext>
            </a:extLst>
          </p:cNvPr>
          <p:cNvSpPr/>
          <p:nvPr/>
        </p:nvSpPr>
        <p:spPr>
          <a:xfrm>
            <a:off x="1976354" y="4099714"/>
            <a:ext cx="2976768" cy="70788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44D0F823-9EA3-3DDA-3CFB-618C081267FC}"/>
              </a:ext>
            </a:extLst>
          </p:cNvPr>
          <p:cNvSpPr txBox="1"/>
          <p:nvPr/>
        </p:nvSpPr>
        <p:spPr>
          <a:xfrm>
            <a:off x="2404794" y="4099714"/>
            <a:ext cx="254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đoạn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101A571B-6341-C56C-5967-38F19C5725B9}"/>
              </a:ext>
            </a:extLst>
          </p:cNvPr>
          <p:cNvSpPr/>
          <p:nvPr/>
        </p:nvSpPr>
        <p:spPr>
          <a:xfrm>
            <a:off x="1121070" y="2208996"/>
            <a:ext cx="10116269" cy="2789376"/>
          </a:xfrm>
          <a:custGeom>
            <a:avLst/>
            <a:gdLst>
              <a:gd name="connsiteX0" fmla="*/ 0 w 10116269"/>
              <a:gd name="connsiteY0" fmla="*/ 261197 h 2789376"/>
              <a:gd name="connsiteX1" fmla="*/ 261197 w 10116269"/>
              <a:gd name="connsiteY1" fmla="*/ 0 h 2789376"/>
              <a:gd name="connsiteX2" fmla="*/ 9855072 w 10116269"/>
              <a:gd name="connsiteY2" fmla="*/ 0 h 2789376"/>
              <a:gd name="connsiteX3" fmla="*/ 10116269 w 10116269"/>
              <a:gd name="connsiteY3" fmla="*/ 261197 h 2789376"/>
              <a:gd name="connsiteX4" fmla="*/ 10116269 w 10116269"/>
              <a:gd name="connsiteY4" fmla="*/ 2528179 h 2789376"/>
              <a:gd name="connsiteX5" fmla="*/ 9855072 w 10116269"/>
              <a:gd name="connsiteY5" fmla="*/ 2789376 h 2789376"/>
              <a:gd name="connsiteX6" fmla="*/ 261197 w 10116269"/>
              <a:gd name="connsiteY6" fmla="*/ 2789376 h 2789376"/>
              <a:gd name="connsiteX7" fmla="*/ 0 w 10116269"/>
              <a:gd name="connsiteY7" fmla="*/ 2528179 h 2789376"/>
              <a:gd name="connsiteX8" fmla="*/ 0 w 10116269"/>
              <a:gd name="connsiteY8" fmla="*/ 261197 h 278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6269" h="2789376" fill="none" extrusionOk="0">
                <a:moveTo>
                  <a:pt x="0" y="261197"/>
                </a:moveTo>
                <a:cubicBezTo>
                  <a:pt x="-18463" y="113956"/>
                  <a:pt x="128821" y="9715"/>
                  <a:pt x="261197" y="0"/>
                </a:cubicBezTo>
                <a:cubicBezTo>
                  <a:pt x="1874327" y="130954"/>
                  <a:pt x="6948798" y="43574"/>
                  <a:pt x="9855072" y="0"/>
                </a:cubicBezTo>
                <a:cubicBezTo>
                  <a:pt x="10000497" y="1803"/>
                  <a:pt x="10127824" y="131096"/>
                  <a:pt x="10116269" y="261197"/>
                </a:cubicBezTo>
                <a:cubicBezTo>
                  <a:pt x="9965830" y="1111586"/>
                  <a:pt x="10202148" y="1419650"/>
                  <a:pt x="10116269" y="2528179"/>
                </a:cubicBezTo>
                <a:cubicBezTo>
                  <a:pt x="10101907" y="2674792"/>
                  <a:pt x="9991681" y="2784101"/>
                  <a:pt x="9855072" y="2789376"/>
                </a:cubicBezTo>
                <a:cubicBezTo>
                  <a:pt x="7132240" y="2944573"/>
                  <a:pt x="4441365" y="2952396"/>
                  <a:pt x="261197" y="2789376"/>
                </a:cubicBezTo>
                <a:cubicBezTo>
                  <a:pt x="117511" y="2781680"/>
                  <a:pt x="-8967" y="2677670"/>
                  <a:pt x="0" y="2528179"/>
                </a:cubicBezTo>
                <a:cubicBezTo>
                  <a:pt x="64656" y="1414093"/>
                  <a:pt x="-17807" y="1094818"/>
                  <a:pt x="0" y="261197"/>
                </a:cubicBezTo>
                <a:close/>
              </a:path>
              <a:path w="10116269" h="2789376" stroke="0" extrusionOk="0">
                <a:moveTo>
                  <a:pt x="0" y="261197"/>
                </a:moveTo>
                <a:cubicBezTo>
                  <a:pt x="-17565" y="106108"/>
                  <a:pt x="94872" y="8283"/>
                  <a:pt x="261197" y="0"/>
                </a:cubicBezTo>
                <a:cubicBezTo>
                  <a:pt x="4833698" y="132882"/>
                  <a:pt x="5404144" y="-84951"/>
                  <a:pt x="9855072" y="0"/>
                </a:cubicBezTo>
                <a:cubicBezTo>
                  <a:pt x="9990369" y="8748"/>
                  <a:pt x="10111883" y="141184"/>
                  <a:pt x="10116269" y="261197"/>
                </a:cubicBezTo>
                <a:cubicBezTo>
                  <a:pt x="10136456" y="716311"/>
                  <a:pt x="10268749" y="1565368"/>
                  <a:pt x="10116269" y="2528179"/>
                </a:cubicBezTo>
                <a:cubicBezTo>
                  <a:pt x="10136698" y="2674857"/>
                  <a:pt x="10002015" y="2783843"/>
                  <a:pt x="9855072" y="2789376"/>
                </a:cubicBezTo>
                <a:cubicBezTo>
                  <a:pt x="5084907" y="2877015"/>
                  <a:pt x="1338567" y="2716697"/>
                  <a:pt x="261197" y="2789376"/>
                </a:cubicBezTo>
                <a:cubicBezTo>
                  <a:pt x="113983" y="2761158"/>
                  <a:pt x="-8322" y="2683999"/>
                  <a:pt x="0" y="2528179"/>
                </a:cubicBezTo>
                <a:cubicBezTo>
                  <a:pt x="-38581" y="1445244"/>
                  <a:pt x="63341" y="1104451"/>
                  <a:pt x="0" y="261197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00B0F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vật cần các yếu tố của môi trường để sinh sống và phát triển.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Nút Hành động: Lùi hoặc Trước 45">
            <a:hlinkClick r:id="rId4" action="ppaction://hlinksldjump"/>
            <a:extLst>
              <a:ext uri="{FF2B5EF4-FFF2-40B4-BE49-F238E27FC236}">
                <a16:creationId xmlns:a16="http://schemas.microsoft.com/office/drawing/2014/main" id="{7F380605-4F4B-78CB-9EB6-8D93FAE31233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t Hành động: Lùi hoặc Trước 1">
            <a:hlinkClick r:id="rId3" action="ppaction://hlinksldjump"/>
            <a:extLst>
              <a:ext uri="{FF2B5EF4-FFF2-40B4-BE49-F238E27FC236}">
                <a16:creationId xmlns:a16="http://schemas.microsoft.com/office/drawing/2014/main" id="{2ABA916C-EAC4-64F3-A090-3FD766860BBC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7592EAA-09C0-156E-125C-C46B56315B7A}"/>
              </a:ext>
            </a:extLst>
          </p:cNvPr>
          <p:cNvGrpSpPr/>
          <p:nvPr/>
        </p:nvGrpSpPr>
        <p:grpSpPr>
          <a:xfrm>
            <a:off x="603834" y="546130"/>
            <a:ext cx="10831303" cy="139591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17C6774-AAB2-6371-329E-342D7C3B419B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2FEB8E7-871D-9CC3-C82B-08C0036E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93266249-9593-8EF7-C9EC-9D520AD9D858}"/>
              </a:ext>
            </a:extLst>
          </p:cNvPr>
          <p:cNvSpPr/>
          <p:nvPr/>
        </p:nvSpPr>
        <p:spPr>
          <a:xfrm>
            <a:off x="975563" y="2319944"/>
            <a:ext cx="10459574" cy="2749036"/>
          </a:xfrm>
          <a:custGeom>
            <a:avLst/>
            <a:gdLst>
              <a:gd name="connsiteX0" fmla="*/ 0 w 10459574"/>
              <a:gd name="connsiteY0" fmla="*/ 257420 h 2749036"/>
              <a:gd name="connsiteX1" fmla="*/ 257420 w 10459574"/>
              <a:gd name="connsiteY1" fmla="*/ 0 h 2749036"/>
              <a:gd name="connsiteX2" fmla="*/ 10202154 w 10459574"/>
              <a:gd name="connsiteY2" fmla="*/ 0 h 2749036"/>
              <a:gd name="connsiteX3" fmla="*/ 10459574 w 10459574"/>
              <a:gd name="connsiteY3" fmla="*/ 257420 h 2749036"/>
              <a:gd name="connsiteX4" fmla="*/ 10459574 w 10459574"/>
              <a:gd name="connsiteY4" fmla="*/ 2491616 h 2749036"/>
              <a:gd name="connsiteX5" fmla="*/ 10202154 w 10459574"/>
              <a:gd name="connsiteY5" fmla="*/ 2749036 h 2749036"/>
              <a:gd name="connsiteX6" fmla="*/ 257420 w 10459574"/>
              <a:gd name="connsiteY6" fmla="*/ 2749036 h 2749036"/>
              <a:gd name="connsiteX7" fmla="*/ 0 w 10459574"/>
              <a:gd name="connsiteY7" fmla="*/ 2491616 h 2749036"/>
              <a:gd name="connsiteX8" fmla="*/ 0 w 10459574"/>
              <a:gd name="connsiteY8" fmla="*/ 257420 h 27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9574" h="2749036" fill="none" extrusionOk="0">
                <a:moveTo>
                  <a:pt x="0" y="257420"/>
                </a:moveTo>
                <a:cubicBezTo>
                  <a:pt x="-21541" y="111767"/>
                  <a:pt x="135588" y="16632"/>
                  <a:pt x="257420" y="0"/>
                </a:cubicBezTo>
                <a:cubicBezTo>
                  <a:pt x="2063890" y="130954"/>
                  <a:pt x="7704213" y="43574"/>
                  <a:pt x="10202154" y="0"/>
                </a:cubicBezTo>
                <a:cubicBezTo>
                  <a:pt x="10355277" y="16873"/>
                  <a:pt x="10470246" y="128323"/>
                  <a:pt x="10459574" y="257420"/>
                </a:cubicBezTo>
                <a:cubicBezTo>
                  <a:pt x="10309135" y="843581"/>
                  <a:pt x="10545453" y="2246432"/>
                  <a:pt x="10459574" y="2491616"/>
                </a:cubicBezTo>
                <a:cubicBezTo>
                  <a:pt x="10449193" y="2635490"/>
                  <a:pt x="10330163" y="2739266"/>
                  <a:pt x="10202154" y="2749036"/>
                </a:cubicBezTo>
                <a:cubicBezTo>
                  <a:pt x="7627393" y="2904233"/>
                  <a:pt x="4463718" y="2912056"/>
                  <a:pt x="257420" y="2749036"/>
                </a:cubicBezTo>
                <a:cubicBezTo>
                  <a:pt x="115519" y="2745407"/>
                  <a:pt x="-13502" y="2641669"/>
                  <a:pt x="0" y="2491616"/>
                </a:cubicBezTo>
                <a:cubicBezTo>
                  <a:pt x="64656" y="1573133"/>
                  <a:pt x="-17807" y="1208628"/>
                  <a:pt x="0" y="257420"/>
                </a:cubicBezTo>
                <a:close/>
              </a:path>
              <a:path w="10459574" h="2749036" stroke="0" extrusionOk="0">
                <a:moveTo>
                  <a:pt x="0" y="257420"/>
                </a:moveTo>
                <a:cubicBezTo>
                  <a:pt x="-20336" y="102707"/>
                  <a:pt x="92112" y="8685"/>
                  <a:pt x="257420" y="0"/>
                </a:cubicBezTo>
                <a:cubicBezTo>
                  <a:pt x="2936018" y="132882"/>
                  <a:pt x="7866072" y="-84951"/>
                  <a:pt x="10202154" y="0"/>
                </a:cubicBezTo>
                <a:cubicBezTo>
                  <a:pt x="10333963" y="10117"/>
                  <a:pt x="10456944" y="129787"/>
                  <a:pt x="10459574" y="257420"/>
                </a:cubicBezTo>
                <a:cubicBezTo>
                  <a:pt x="10479761" y="914724"/>
                  <a:pt x="10612054" y="1703536"/>
                  <a:pt x="10459574" y="2491616"/>
                </a:cubicBezTo>
                <a:cubicBezTo>
                  <a:pt x="10472927" y="2635369"/>
                  <a:pt x="10348561" y="2740315"/>
                  <a:pt x="10202154" y="2749036"/>
                </a:cubicBezTo>
                <a:cubicBezTo>
                  <a:pt x="8637257" y="2836675"/>
                  <a:pt x="5097445" y="2676357"/>
                  <a:pt x="257420" y="2749036"/>
                </a:cubicBezTo>
                <a:cubicBezTo>
                  <a:pt x="114083" y="2737900"/>
                  <a:pt x="-10945" y="2648995"/>
                  <a:pt x="0" y="2491616"/>
                </a:cubicBezTo>
                <a:cubicBezTo>
                  <a:pt x="-38581" y="2028711"/>
                  <a:pt x="63341" y="583256"/>
                  <a:pt x="0" y="25742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FFC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cung cấp thức ăn, nơi ở, cho nhiều loài động vật, thực vật.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C314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24;p41">
            <a:extLst>
              <a:ext uri="{FF2B5EF4-FFF2-40B4-BE49-F238E27FC236}">
                <a16:creationId xmlns:a16="http://schemas.microsoft.com/office/drawing/2014/main" id="{6ACB408B-F463-4BA7-9578-36BABD721C6C}"/>
              </a:ext>
            </a:extLst>
          </p:cNvPr>
          <p:cNvSpPr txBox="1">
            <a:spLocks/>
          </p:cNvSpPr>
          <p:nvPr/>
        </p:nvSpPr>
        <p:spPr>
          <a:xfrm>
            <a:off x="2325758" y="835314"/>
            <a:ext cx="8113984" cy="2702590"/>
          </a:xfrm>
          <a:prstGeom prst="roundRect">
            <a:avLst/>
          </a:prstGeom>
          <a:solidFill>
            <a:srgbClr val="FFC000">
              <a:alpha val="50000"/>
            </a:srgbClr>
          </a:solidFill>
          <a:ln w="1905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1E90D-B1AC-B8E6-EE1B-A97687C5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83" y="897713"/>
            <a:ext cx="807180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7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344E1-D5E8-4A4F-5D3F-8826C2502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85" y="1690322"/>
            <a:ext cx="51271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4187B-3515-CB84-52F2-BE0057F09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06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3D28A-6014-A7D7-74D4-A256AF917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989" y="-155132"/>
            <a:ext cx="6773243" cy="1780186"/>
          </a:xfrm>
          <a:prstGeom prst="rect">
            <a:avLst/>
          </a:prstGeom>
        </p:spPr>
      </p:pic>
      <p:pic>
        <p:nvPicPr>
          <p:cNvPr id="4" name="NHẢY KHỞI ĐỘNG TIẾT HỌC PHẦN 1">
            <a:hlinkClick r:id="" action="ppaction://media"/>
            <a:extLst>
              <a:ext uri="{FF2B5EF4-FFF2-40B4-BE49-F238E27FC236}">
                <a16:creationId xmlns:a16="http://schemas.microsoft.com/office/drawing/2014/main" id="{1E97B2E6-0926-0044-925C-FD6962EDF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505" y="1215189"/>
            <a:ext cx="9668041" cy="5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8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F8098-805F-EBD7-731F-E00B34A2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87" y="2202831"/>
            <a:ext cx="610262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8171" y1="41750" x2="47683" y2="84500"/>
                        <a14:backgroundMark x1="51829" y1="86875" x2="8780" y2="7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384" y="26831"/>
            <a:ext cx="12775957" cy="778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71" l="99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510752" y="0"/>
            <a:ext cx="7525642" cy="4233175"/>
          </a:xfrm>
          <a:prstGeom prst="rect">
            <a:avLst/>
          </a:prstGeom>
        </p:spPr>
      </p:pic>
      <p:pic>
        <p:nvPicPr>
          <p:cNvPr id="9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372" y="667775"/>
            <a:ext cx="3437628" cy="100397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46423000-9072-4547-8987-A1B7C0414D50}"/>
              </a:ext>
            </a:extLst>
          </p:cNvPr>
          <p:cNvSpPr/>
          <p:nvPr/>
        </p:nvSpPr>
        <p:spPr>
          <a:xfrm>
            <a:off x="6633450" y="4180552"/>
            <a:ext cx="3988830" cy="31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81" y="6011749"/>
            <a:ext cx="2819400" cy="832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04" y="6001504"/>
            <a:ext cx="2819400" cy="832149"/>
          </a:xfrm>
          <a:prstGeom prst="rect">
            <a:avLst/>
          </a:prstGeom>
        </p:spPr>
      </p:pic>
      <p:pic>
        <p:nvPicPr>
          <p:cNvPr id="25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96098" y1="44000" x2="46951" y2="79250"/>
                        <a14:backgroundMark x1="54268" y1="87750" x2="93902" y2="62875"/>
                        <a14:backgroundMark x1="97439" y1="72375" x2="52073" y2="93250"/>
                        <a14:backgroundMark x1="93293" y1="34750" x2="87805" y2="67750"/>
                        <a14:backgroundMark x1="73049" y1="56500" x2="53902" y2="66500"/>
                        <a14:backgroundMark x1="51829" y1="70250" x2="23171" y2="66875"/>
                        <a14:backgroundMark x1="37073" y1="78250" x2="12439" y2="78250"/>
                        <a14:backgroundMark x1="50000" y1="83000" x2="24756" y2="84000"/>
                        <a14:backgroundMark x1="21951" y1="66500" x2="4268" y2="90250"/>
                        <a14:backgroundMark x1="7317" y1="61500" x2="19268" y2="91500"/>
                        <a14:backgroundMark x1="20610" y1="66625" x2="5000" y2="53750"/>
                        <a14:backgroundMark x1="13780" y1="62875" x2="1220" y2="56125"/>
                        <a14:backgroundMark x1="34390" y1="66125" x2="21463" y2="33375"/>
                        <a14:backgroundMark x1="67317" y1="54250" x2="70976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13" y="-1512903"/>
            <a:ext cx="15812392" cy="97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1170" y="147075"/>
            <a:ext cx="7303936" cy="7303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CCAD2-3214-47DD-A21D-80ED2510F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6" b="93889" l="10000" r="90000">
                        <a14:foregroundMark x1="23056" y1="10556" x2="38333" y2="7500"/>
                        <a14:foregroundMark x1="38333" y1="7500" x2="25833" y2="10278"/>
                        <a14:foregroundMark x1="42222" y1="7778" x2="31667" y2="3333"/>
                        <a14:foregroundMark x1="33611" y1="49444" x2="36111" y2="40278"/>
                        <a14:foregroundMark x1="37778" y1="37778" x2="39167" y2="36389"/>
                        <a14:foregroundMark x1="39444" y1="38333" x2="39722" y2="38611"/>
                        <a14:foregroundMark x1="42500" y1="43333" x2="39722" y2="43333"/>
                        <a14:foregroundMark x1="31944" y1="38333" x2="33611" y2="37500"/>
                        <a14:foregroundMark x1="33889" y1="39167" x2="33611" y2="40278"/>
                        <a14:foregroundMark x1="33611" y1="38889" x2="33611" y2="39444"/>
                        <a14:foregroundMark x1="32500" y1="39167" x2="32778" y2="39167"/>
                        <a14:foregroundMark x1="32778" y1="39167" x2="33333" y2="40833"/>
                        <a14:foregroundMark x1="32500" y1="46389" x2="31667" y2="47778"/>
                        <a14:foregroundMark x1="34722" y1="41944" x2="33611" y2="45833"/>
                        <a14:foregroundMark x1="35000" y1="46111" x2="29444" y2="38889"/>
                        <a14:foregroundMark x1="28333" y1="86111" x2="28333" y2="85833"/>
                        <a14:foregroundMark x1="45833" y1="83611" x2="45000" y2="9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7" y="4520584"/>
            <a:ext cx="1662874" cy="1601098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50" y="726284"/>
            <a:ext cx="2292164" cy="834181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3159" y="1748928"/>
            <a:ext cx="5330301" cy="193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9FDA4C-046C-8CE2-2BF2-23DF9430C0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7379" y="1876266"/>
            <a:ext cx="9077731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826" y="1654910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CC7CA0B4-9593-48E0-A1FE-A58D493CB238}"/>
              </a:ext>
            </a:extLst>
          </p:cNvPr>
          <p:cNvSpPr/>
          <p:nvPr/>
        </p:nvSpPr>
        <p:spPr>
          <a:xfrm>
            <a:off x="10755548" y="231025"/>
            <a:ext cx="1055452" cy="53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132933" y="647574"/>
            <a:ext cx="920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Vi khuẩn có kích như thế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24" y="-611367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2CB970-667E-0CD0-3903-90513DB0298B}"/>
              </a:ext>
            </a:extLst>
          </p:cNvPr>
          <p:cNvSpPr/>
          <p:nvPr/>
        </p:nvSpPr>
        <p:spPr>
          <a:xfrm>
            <a:off x="854552" y="3874169"/>
            <a:ext cx="10479195" cy="14317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 khuẩn có kích thước rất nhỏ.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E9AC83-A53E-2951-C78E-D740D566B349}"/>
              </a:ext>
            </a:extLst>
          </p:cNvPr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khuẩn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49F129-03E8-EC01-24AC-28820F4830AD}"/>
              </a:ext>
            </a:extLst>
          </p:cNvPr>
          <p:cNvSpPr/>
          <p:nvPr/>
        </p:nvSpPr>
        <p:spPr>
          <a:xfrm>
            <a:off x="854552" y="3874169"/>
            <a:ext cx="10479195" cy="1588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quan sát về vi khuẩn cần sử dụng kính hiển vi có độ phóng đại lớn.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073" y="5254285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445</Words>
  <Application>Microsoft Office PowerPoint</Application>
  <PresentationFormat>Widescreen</PresentationFormat>
  <Paragraphs>41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#9Slide02 Noi dung dai</vt:lpstr>
      <vt:lpstr>等线</vt:lpstr>
      <vt:lpstr>仓耳玄三M W05</vt:lpstr>
      <vt:lpstr>#9Slide05 SVNClementine</vt:lpstr>
      <vt:lpstr>Arial</vt:lpstr>
      <vt:lpstr>Calibri</vt:lpstr>
      <vt:lpstr>Cambria</vt:lpstr>
      <vt:lpstr>Poppins ExtraBold</vt:lpstr>
      <vt:lpstr>Segoe UI Black</vt:lpstr>
      <vt:lpstr>SVN-Ready</vt:lpstr>
      <vt:lpstr>Times New Roman</vt:lpstr>
      <vt:lpstr>UTM Androgyne</vt:lpstr>
      <vt:lpstr>1_Office Theme</vt:lpstr>
      <vt:lpstr>3_Office Theme</vt:lpstr>
      <vt:lpstr>2_Office 主题​​</vt:lpstr>
      <vt:lpstr>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2024-02-01T13:04:49Z</dcterms:created>
  <dcterms:modified xsi:type="dcterms:W3CDTF">2025-01-20T09:56:40Z</dcterms:modified>
</cp:coreProperties>
</file>