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22" r:id="rId5"/>
    <p:sldId id="321" r:id="rId6"/>
    <p:sldId id="276" r:id="rId7"/>
    <p:sldId id="347" r:id="rId8"/>
    <p:sldId id="275" r:id="rId9"/>
    <p:sldId id="325" r:id="rId10"/>
    <p:sldId id="261" r:id="rId11"/>
    <p:sldId id="337" r:id="rId12"/>
    <p:sldId id="348" r:id="rId13"/>
    <p:sldId id="349" r:id="rId14"/>
    <p:sldId id="350" r:id="rId15"/>
    <p:sldId id="264" r:id="rId16"/>
    <p:sldId id="267" r:id="rId17"/>
    <p:sldId id="268" r:id="rId18"/>
    <p:sldId id="338" r:id="rId19"/>
    <p:sldId id="351" r:id="rId20"/>
    <p:sldId id="269" r:id="rId21"/>
    <p:sldId id="354" r:id="rId22"/>
    <p:sldId id="352" r:id="rId23"/>
    <p:sldId id="300" r:id="rId24"/>
    <p:sldId id="270" r:id="rId25"/>
    <p:sldId id="341" r:id="rId26"/>
    <p:sldId id="355" r:id="rId27"/>
    <p:sldId id="356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109" d="100"/>
          <a:sy n="109" d="100"/>
        </p:scale>
        <p:origin x="110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D7553-F6DE-A3C6-CCC3-CE98C8429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EEFE-8008-A1BD-D633-CA82B8CC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56"/>
            <a:ext cx="12192000" cy="694029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BD3100-15DA-FE6D-3327-86E2D61E3ED6}"/>
              </a:ext>
            </a:extLst>
          </p:cNvPr>
          <p:cNvSpPr/>
          <p:nvPr/>
        </p:nvSpPr>
        <p:spPr>
          <a:xfrm>
            <a:off x="7519386" y="3428999"/>
            <a:ext cx="4271753" cy="1349405"/>
          </a:xfrm>
          <a:prstGeom prst="wedgeRoundRectCallout">
            <a:avLst>
              <a:gd name="adj1" fmla="val -60000"/>
              <a:gd name="adj2" fmla="val -15660"/>
              <a:gd name="adj3" fmla="val 1666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 ngon quá đi thôi! Cảm ơn các bạn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6A52831-03EA-BE3F-9B83-4043AFEC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9115" y="121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A4458-B46E-7642-87B2-4B382547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9126B74-7CE5-CC45-CE80-1317D13661AB}"/>
              </a:ext>
            </a:extLst>
          </p:cNvPr>
          <p:cNvSpPr/>
          <p:nvPr/>
        </p:nvSpPr>
        <p:spPr>
          <a:xfrm>
            <a:off x="4998129" y="239697"/>
            <a:ext cx="4163627" cy="2097347"/>
          </a:xfrm>
          <a:prstGeom prst="wedgeEllipseCallout">
            <a:avLst>
              <a:gd name="adj1" fmla="val -48121"/>
              <a:gd name="adj2" fmla="val 3347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ơi, con đang cảm thấy cơ thể nóng ran lên!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thực hiện bài tập sau để giúp Kobi nhanh chóng được đến trạm sửa chữa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637953" y="669707"/>
            <a:ext cx="10845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tỉ số để mô tả số lần lặp lại của khả năng “lấy được 2 chiếc tất khác nhau” trong số các lần lấy tất của Rô-bốt trong tháng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DDA1AB-B953-2C16-2EA0-02882A0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655689"/>
            <a:ext cx="5784112" cy="2881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/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 số lần lấy tất trong tháng 4 là: 8 + 22 = 30 (lần)</a:t>
                </a:r>
              </a:p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 số mô tả số lần lặp lại của khả năng “lấy được 2 chiếc tất khác nhau” trong số các lần lấy tất của Rô-bốt trong tháng 4 là: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blipFill>
                <a:blip r:embed="rId4"/>
                <a:stretch>
                  <a:fillRect l="-974" t="-3509" r="-1643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EED0-F824-652D-C9A9-85ED4E8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541C4F-1206-5C4F-CD59-550F6450FCA6}"/>
              </a:ext>
            </a:extLst>
          </p:cNvPr>
          <p:cNvSpPr/>
          <p:nvPr/>
        </p:nvSpPr>
        <p:spPr>
          <a:xfrm>
            <a:off x="8413637" y="195309"/>
            <a:ext cx="3627443" cy="1899821"/>
          </a:xfrm>
          <a:prstGeom prst="wedgeRoundRectCallout">
            <a:avLst>
              <a:gd name="adj1" fmla="val -57046"/>
              <a:gd name="adj2" fmla="val -10991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bị sốt do cánh quạt tản nhiệt bị hỏng rồi.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6043C-BF60-867F-6C67-38BF7D3F8854}"/>
              </a:ext>
            </a:extLst>
          </p:cNvPr>
          <p:cNvSpPr/>
          <p:nvPr/>
        </p:nvSpPr>
        <p:spPr>
          <a:xfrm>
            <a:off x="6853059" y="133165"/>
            <a:ext cx="5223029" cy="2024108"/>
          </a:xfrm>
          <a:prstGeom prst="wedgeRoundRectCallout">
            <a:avLst>
              <a:gd name="adj1" fmla="val -30870"/>
              <a:gd name="adj2" fmla="val 61439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lúc chờ bác sĩ sửa lại cánh quạt và nạp thêm pin cho Kobi, các con hãy hoàn thành bài tập sau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Vẽ 4 chiếc tất và tô màu 2 chiếc tất bởi màu đỏ, 2 chiếc tất bởi màu vàng rồi cắt rời những chiếc tất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516AF-0B8C-D160-476F-CA94E748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07" y="1736651"/>
            <a:ext cx="7742274" cy="2775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20DAA-E892-1A59-D994-C8B2ACD9B653}"/>
              </a:ext>
            </a:extLst>
          </p:cNvPr>
          <p:cNvSpPr txBox="1"/>
          <p:nvPr/>
        </p:nvSpPr>
        <p:spPr>
          <a:xfrm>
            <a:off x="632059" y="4492556"/>
            <a:ext cx="11340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 mắt, lấy 2 chiếc tất bất kì từ những chiếc tất đó, quan sát màu, ghi lại kết quả và trả lại 2 chiếc tất đó. Thực hiện 10 lần như vậy.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451306" y="558510"/>
            <a:ext cx="1134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Viết tỉ số để mô tả số lần lặp lại của khả năng “lấy được 2 chiếc tất cùng màu" trong số các lần lấy 2 chiếc tất ở trên.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03C7-040D-C797-2D79-93290DA29033}"/>
              </a:ext>
            </a:extLst>
          </p:cNvPr>
          <p:cNvSpPr txBox="1"/>
          <p:nvPr/>
        </p:nvSpPr>
        <p:spPr>
          <a:xfrm>
            <a:off x="2126512" y="1766408"/>
            <a:ext cx="76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hạn thu được kết quả như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752CE-E4FC-D0C9-6F27-5B71B293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918"/>
              </p:ext>
            </p:extLst>
          </p:nvPr>
        </p:nvGraphicFramePr>
        <p:xfrm>
          <a:off x="870098" y="2729640"/>
          <a:ext cx="10515600" cy="1554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2500473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12520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lần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1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giống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3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khác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1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88E5A-06AC-4391-D8B1-6203817D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C6CD8-44F0-4E8F-2642-444131F0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26" y="2181868"/>
            <a:ext cx="3113224" cy="388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289AE-DE6B-1A28-AEEF-CA168A0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1515" y="2050487"/>
            <a:ext cx="3113224" cy="3881222"/>
          </a:xfrm>
          <a:prstGeom prst="rect">
            <a:avLst/>
          </a:prstGeom>
        </p:spPr>
      </p:pic>
      <p:pic>
        <p:nvPicPr>
          <p:cNvPr id="1026" name="Picture 2" descr="Khoa học bảo: Tung xúc xắc không hoàn toàn ngẫu nhiên, bạn hoàn toàn có thể  'làm phép' theo ý thích?">
            <a:extLst>
              <a:ext uri="{FF2B5EF4-FFF2-40B4-BE49-F238E27FC236}">
                <a16:creationId xmlns:a16="http://schemas.microsoft.com/office/drawing/2014/main" id="{8C410A11-37C8-7255-C4C1-212F5570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6" y="3200400"/>
            <a:ext cx="4041258" cy="303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CAA0D-FFBA-AA1E-EE70-D3D1EA00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084" y="938614"/>
            <a:ext cx="68281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lần chỉ lấy 2 chiếc tất bất kì thì ta có chắc chắn lấy được 2 chiếc tất cùng màu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B2DD-2621-7CAC-64B3-0B7817BE3C02}"/>
              </a:ext>
            </a:extLst>
          </p:cNvPr>
          <p:cNvSpPr txBox="1"/>
          <p:nvPr/>
        </p:nvSpPr>
        <p:spPr>
          <a:xfrm>
            <a:off x="469027" y="2461739"/>
            <a:ext cx="1133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chỉ lấy 2 chiếc tất bất kì thì không chắc chắn lấy được 2 chiếc tất cùng màu.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lấy 3 chiếc tất bất kì thì chắc chắn lấy được 2 chiếc tất cùng màu.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A5E84D1-735D-25F9-29A6-C7AD0E5CD0E4}"/>
              </a:ext>
            </a:extLst>
          </p:cNvPr>
          <p:cNvSpPr/>
          <p:nvPr/>
        </p:nvSpPr>
        <p:spPr>
          <a:xfrm>
            <a:off x="6791419" y="559293"/>
            <a:ext cx="4963896" cy="2024108"/>
          </a:xfrm>
          <a:prstGeom prst="wedgeRoundRectCallout">
            <a:avLst>
              <a:gd name="adj1" fmla="val -55176"/>
              <a:gd name="adj2" fmla="val -24087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khoẻ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4A6D7BBB-2845-E6CA-2D63-30F85EEFE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20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ECC80-9A32-0397-0692-AA02308B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6" y="956928"/>
            <a:ext cx="4818577" cy="38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thời gian dành cho các hoạt động trong ngày thứ Sáu hằng tuần của Rô-bốt.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E0BEF-EF1A-8005-26E9-39CB8E88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09" y="2715290"/>
            <a:ext cx="49625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06B21-6CDE-DB52-A2BE-7294AACB067B}"/>
              </a:ext>
            </a:extLst>
          </p:cNvPr>
          <p:cNvSpPr txBox="1"/>
          <p:nvPr/>
        </p:nvSpPr>
        <p:spPr>
          <a:xfrm>
            <a:off x="574158" y="606055"/>
            <a:ext cx="1090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Thời gian mà Rô-bốt dành để giải trí và thư giãn chiếm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12,5%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25% thời gian trong ngày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50%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60% thời gian trong ngày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giờ mà Rô-bốt dùng để ngủ là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9C92F-7DD3-98EA-EE8C-58887D0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994316"/>
            <a:ext cx="5459818" cy="3163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A39B01-3439-1FC1-180D-0930EECD5618}"/>
              </a:ext>
            </a:extLst>
          </p:cNvPr>
          <p:cNvSpPr/>
          <p:nvPr/>
        </p:nvSpPr>
        <p:spPr>
          <a:xfrm>
            <a:off x="542260" y="1063256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46FCF-C66B-90F6-AE28-40977609C940}"/>
              </a:ext>
            </a:extLst>
          </p:cNvPr>
          <p:cNvSpPr/>
          <p:nvPr/>
        </p:nvSpPr>
        <p:spPr>
          <a:xfrm>
            <a:off x="5092995" y="2371060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/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biểu đồ, ta thấy hình quạt tròn biểu diễn thời gian để giải trí và thư giãn chiếm khoảng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12,5%.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blipFill>
                <a:blip r:embed="rId4"/>
                <a:stretch>
                  <a:fillRect l="-1629" t="-3509" r="-1737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/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Quan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37,5%.</a:t>
                </a:r>
              </a:p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24 × 37,5 : 100 = 9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blipFill>
                <a:blip r:embed="rId5"/>
                <a:stretch>
                  <a:fillRect l="-1737" t="-2319" r="-2823" b="-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6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599AA-87D1-42F7-F05B-1B45E15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1" y="3033160"/>
            <a:ext cx="7295181" cy="3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624078" y="1459792"/>
            <a:ext cx="929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 : Mỗi HS (theo nhóm) gieo xúc xắc 1 lần, để xác định cá nhân thuộc nhóm nào, thực hiện nhiệm vụ gì. Mỗi nhóm tổng hợp kết quả của nhóm mình, chia sẻ kết quả trước lớp, GV</a:t>
            </a:r>
          </a:p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một HS ghi lại kết quả lên bảng. 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560282" y="1013225"/>
            <a:ext cx="92955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nhóm có bao nhiêu bạn, nhóm nào nhiều bạn nhất?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B1DF00-CF50-8672-126A-8A5A05CE14D8}"/>
              </a:ext>
            </a:extLst>
          </p:cNvPr>
          <p:cNvSpPr txBox="1"/>
          <p:nvPr/>
        </p:nvSpPr>
        <p:spPr>
          <a:xfrm>
            <a:off x="1475221" y="2161541"/>
            <a:ext cx="929556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tỉ số mô tả số lần lặp lại của khả năng "xuất hiện mặt 1 chấm" so với tổng số lần gieo xúc xắc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A35E72-2F74-7A7F-494A-A33B9F1BB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752338-AE78-0195-EF33-38CA1E02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1B904-AA6A-3272-0A8B-3308775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30" y="2181868"/>
            <a:ext cx="3113224" cy="3881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F6A5E-D10C-2036-8A49-4519A28F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07140" y="2265091"/>
            <a:ext cx="3113224" cy="388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6E0-C8BD-668F-0FA1-9B0259F5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4" y="331613"/>
            <a:ext cx="2780017" cy="283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EFD1-5DB9-B771-02A8-6D1CF7833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75" y="2104274"/>
            <a:ext cx="891922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7CD95-6D6B-AE65-4EA9-B60BFE7D1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966082"/>
            <a:ext cx="547468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1D6B0-9165-DD12-087B-8450A9B3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C85749D-9CE8-2B95-F63E-4B00E0F52F79}"/>
              </a:ext>
            </a:extLst>
          </p:cNvPr>
          <p:cNvSpPr/>
          <p:nvPr/>
        </p:nvSpPr>
        <p:spPr>
          <a:xfrm>
            <a:off x="260991" y="122314"/>
            <a:ext cx="7373806" cy="1654359"/>
          </a:xfrm>
          <a:prstGeom prst="wedgeRoundRectCallout">
            <a:avLst>
              <a:gd name="adj1" fmla="val 52423"/>
              <a:gd name="adj2" fmla="val 29415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Cô và Kobi chuẩn bị đi siêu thị. Các con hãy hoàn thành bài tập sau để giúp Kobi mua được món bánh yêu thích nhé!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CE434B-93B3-CA42-C58C-132B013C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1297172" y="3742661"/>
            <a:ext cx="1026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 đỗ xe đó, xe máy có số lượng nhiều nhất (chiếm 75% phần trăm số xe gửi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bãi).</a:t>
            </a:r>
          </a:p>
        </p:txBody>
      </p:sp>
    </p:spTree>
    <p:extLst>
      <p:ext uri="{BB962C8B-B14F-4D97-AF65-F5344CB8AC3E}">
        <p14:creationId xmlns:p14="http://schemas.microsoft.com/office/powerpoint/2010/main" val="2304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1075</TotalTime>
  <Words>1046</Words>
  <Application>Microsoft Office PowerPoint</Application>
  <PresentationFormat>Widescreen</PresentationFormat>
  <Paragraphs>58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LNTH-Hoa Nho LNTH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SingPC</cp:lastModifiedBy>
  <cp:revision>14</cp:revision>
  <dcterms:created xsi:type="dcterms:W3CDTF">2023-08-22T16:04:11Z</dcterms:created>
  <dcterms:modified xsi:type="dcterms:W3CDTF">2025-04-04T01:34:45Z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