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409" r:id="rId2"/>
    <p:sldId id="371" r:id="rId3"/>
    <p:sldId id="346" r:id="rId4"/>
    <p:sldId id="410" r:id="rId5"/>
    <p:sldId id="359" r:id="rId6"/>
    <p:sldId id="389" r:id="rId7"/>
    <p:sldId id="362" r:id="rId8"/>
    <p:sldId id="391" r:id="rId9"/>
    <p:sldId id="392" r:id="rId10"/>
    <p:sldId id="385" r:id="rId11"/>
    <p:sldId id="403" r:id="rId12"/>
    <p:sldId id="411" r:id="rId13"/>
    <p:sldId id="406" r:id="rId14"/>
    <p:sldId id="366" r:id="rId15"/>
    <p:sldId id="367" r:id="rId16"/>
    <p:sldId id="41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66"/>
    <a:srgbClr val="660033"/>
    <a:srgbClr val="FF99CC"/>
    <a:srgbClr val="FFCCCC"/>
    <a:srgbClr val="0000CC"/>
    <a:srgbClr val="FFFFFF"/>
    <a:srgbClr val="FFFFCC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93;p33"/>
          <p:cNvGrpSpPr/>
          <p:nvPr/>
        </p:nvGrpSpPr>
        <p:grpSpPr>
          <a:xfrm rot="2493179">
            <a:off x="903987" y="2393926"/>
            <a:ext cx="932934" cy="1701092"/>
            <a:chOff x="7361124" y="3323800"/>
            <a:chExt cx="932934" cy="1644077"/>
          </a:xfrm>
        </p:grpSpPr>
        <p:sp>
          <p:nvSpPr>
            <p:cNvPr id="2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WordArt 2"/>
          <p:cNvSpPr>
            <a:spLocks noChangeArrowheads="1" noChangeShapeType="1" noTextEdit="1"/>
          </p:cNvSpPr>
          <p:nvPr/>
        </p:nvSpPr>
        <p:spPr bwMode="auto">
          <a:xfrm>
            <a:off x="1554393" y="868159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4" name="WordArt 4"/>
          <p:cNvSpPr>
            <a:spLocks noChangeArrowheads="1" noChangeShapeType="1" noTextEdit="1"/>
          </p:cNvSpPr>
          <p:nvPr/>
        </p:nvSpPr>
        <p:spPr bwMode="auto">
          <a:xfrm>
            <a:off x="2124169" y="194395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3031241" y="3110012"/>
            <a:ext cx="3455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75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668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594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um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222" y="1981200"/>
            <a:ext cx="20989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hẻm</a:t>
            </a:r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981200"/>
            <a:ext cx="20989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488" y="1998515"/>
            <a:ext cx="20989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1972" y="1998515"/>
            <a:ext cx="20989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163" y="4517381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17381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7392" y="454567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thềm</a:t>
            </a:r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1" y="533400"/>
            <a:ext cx="1524000" cy="97892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1019" y="533400"/>
            <a:ext cx="1420139" cy="97892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8404" y="1524000"/>
            <a:ext cx="2054791" cy="838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s://tse2.mm.bing.net/th?id=OIP.C8sfKpkqBdG326b5BK-WaQHaFm&amp;pid=Api&amp;P=0&amp;w=208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1" y="4075467"/>
            <a:ext cx="1106698" cy="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655"/>
          <p:cNvPicPr/>
          <p:nvPr/>
        </p:nvPicPr>
        <p:blipFill>
          <a:blip r:embed="rId3"/>
          <a:stretch/>
        </p:blipFill>
        <p:spPr>
          <a:xfrm>
            <a:off x="3954751" y="4025120"/>
            <a:ext cx="1332115" cy="879592"/>
          </a:xfrm>
          <a:prstGeom prst="rect">
            <a:avLst/>
          </a:prstGeom>
        </p:spPr>
      </p:pic>
      <p:pic>
        <p:nvPicPr>
          <p:cNvPr id="16" name="Shape 657"/>
          <p:cNvPicPr/>
          <p:nvPr/>
        </p:nvPicPr>
        <p:blipFill>
          <a:blip r:embed="rId4"/>
          <a:stretch/>
        </p:blipFill>
        <p:spPr>
          <a:xfrm>
            <a:off x="7289278" y="4025120"/>
            <a:ext cx="925095" cy="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277716" cy="99544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2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AutoShape 2" descr="BST] Ảnh động Powerpoint xin chào, mở đầu cho Slide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19" t="6061" r="15854"/>
          <a:stretch/>
        </p:blipFill>
        <p:spPr>
          <a:xfrm>
            <a:off x="6531" y="953556"/>
            <a:ext cx="9137469" cy="590444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" y="324378"/>
            <a:ext cx="3420291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Viết vở</a:t>
            </a:r>
            <a:endParaRPr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48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35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663"/>
          <p:cNvPicPr/>
          <p:nvPr/>
        </p:nvPicPr>
        <p:blipFill>
          <a:blip r:embed="rId2"/>
          <a:stretch/>
        </p:blipFill>
        <p:spPr>
          <a:xfrm>
            <a:off x="0" y="0"/>
            <a:ext cx="9144000" cy="3276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810000"/>
            <a:ext cx="88392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4000" dirty="0">
                <a:solidFill>
                  <a:srgbClr val="0000CC"/>
                </a:solidFill>
                <a:cs typeface="Arial-SGK-TV" pitchFamily="2" charset="0"/>
              </a:rPr>
              <a:t>Chim ri cần cù tìm cỏ khô về làm tổ. Đêm qua, nó bị ốm. Chim sẻ và chim sơn ca đến thăm, đem cho nó túm rơm</a:t>
            </a:r>
            <a:r>
              <a:rPr lang="vi-VN" sz="4000">
                <a:solidFill>
                  <a:srgbClr val="0000CC"/>
                </a:solidFill>
                <a:cs typeface="Arial-SGK-TV" pitchFamily="2" charset="0"/>
              </a:rPr>
              <a:t>. </a:t>
            </a:r>
            <a:r>
              <a:rPr lang="en-US" sz="4000" smtClean="0">
                <a:solidFill>
                  <a:srgbClr val="0000CC"/>
                </a:solidFill>
                <a:cs typeface="Arial-SGK-TV" pitchFamily="2" charset="0"/>
              </a:rPr>
              <a:t> </a:t>
            </a:r>
            <a:r>
              <a:rPr lang="vi-VN" sz="4000" smtClean="0">
                <a:solidFill>
                  <a:srgbClr val="0000CC"/>
                </a:solidFill>
                <a:cs typeface="Arial-SGK-TV" pitchFamily="2" charset="0"/>
              </a:rPr>
              <a:t>Chim </a:t>
            </a:r>
            <a:r>
              <a:rPr lang="vi-VN" sz="4000" dirty="0">
                <a:solidFill>
                  <a:srgbClr val="0000CC"/>
                </a:solidFill>
                <a:cs typeface="Arial-SGK-TV" pitchFamily="2" charset="0"/>
              </a:rPr>
              <a:t>ri cám ơn sẻ và sơn ca.</a:t>
            </a:r>
            <a:endParaRPr lang="en-US" sz="4000" dirty="0">
              <a:solidFill>
                <a:srgbClr val="0000CC"/>
              </a:solidFill>
              <a:cs typeface="Arial-SGK-TV" pitchFamily="2" charset="0"/>
            </a:endParaRPr>
          </a:p>
          <a:p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7400" cy="7360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00" y="3340594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1974" y="3985513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587784" y="3985513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295400" y="5181600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985513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3985513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4572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45720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53400" y="45720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40333" y="51816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51816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581649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665"/>
          <p:cNvPicPr/>
          <p:nvPr/>
        </p:nvPicPr>
        <p:blipFill>
          <a:blip r:embed="rId2"/>
          <a:stretch/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9"/>
            <a:ext cx="3309257" cy="1262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2880" y="1143000"/>
            <a:ext cx="2286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ea typeface="Arial" panose="020B0604020202020204" pitchFamily="34" charset="0"/>
                <a:cs typeface="Arial-SGK-TV" pitchFamily="2" charset="0"/>
              </a:rPr>
              <a:t>Giúp bạn</a:t>
            </a:r>
            <a:endParaRPr lang="en-US" sz="3600" b="1" dirty="0">
              <a:solidFill>
                <a:srgbClr val="FF0000"/>
              </a:solidFill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09600" y="1600200"/>
            <a:ext cx="791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hãy tìm những từ ngữ ngoài bài có chứa </a:t>
            </a:r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êm, im, um </a:t>
            </a:r>
            <a:r>
              <a:rPr lang="en-US" altLang="en-US" sz="36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24000" y="3352800"/>
            <a:ext cx="738505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câu với một trong những từ ngữ con vừa tìm được</a:t>
            </a:r>
            <a:r>
              <a:rPr lang="vi-VN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762000"/>
            <a:ext cx="245745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300" b="1">
                <a:cs typeface="Arial" panose="020B0604020202020204" pitchFamily="34" charset="0"/>
              </a:rPr>
              <a:t>Củng cố</a:t>
            </a:r>
            <a:endParaRPr lang="en-US" sz="3300" b="1" dirty="0">
              <a:cs typeface="Arial" panose="020B0604020202020204" pitchFamily="34" charset="0"/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152400" y="1752600"/>
            <a:ext cx="381000" cy="3714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Heart 5"/>
          <p:cNvSpPr/>
          <p:nvPr/>
        </p:nvSpPr>
        <p:spPr bwMode="auto">
          <a:xfrm>
            <a:off x="1066800" y="3505200"/>
            <a:ext cx="381000" cy="3714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048005"/>
            <a:ext cx="8610600" cy="3276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81200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om      </a:t>
            </a:r>
            <a:r>
              <a:rPr lang="en-US" sz="4400" kern="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kern="0" dirty="0" err="1">
                <a:latin typeface="Arial" panose="020B0604020202020204" pitchFamily="34" charset="0"/>
                <a:cs typeface="Arial" panose="020B0604020202020204" pitchFamily="34" charset="0"/>
              </a:rPr>
              <a:t>ơm</a:t>
            </a:r>
            <a:r>
              <a:rPr 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874" y="298446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rơm</a:t>
            </a: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556" y="4135944"/>
            <a:ext cx="7972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 đóm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 đốm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cơm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0874" y="1476505"/>
            <a:ext cx="245745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300" b="1" smtClean="0">
                <a:latin typeface="Arial" panose="020B0604020202020204" pitchFamily="34" charset="0"/>
                <a:cs typeface="Arial" panose="020B0604020202020204" pitchFamily="34" charset="0"/>
              </a:rPr>
              <a:t>Ôn bài cũ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651"/>
          <p:cNvPicPr/>
          <p:nvPr/>
        </p:nvPicPr>
        <p:blipFill rotWithShape="1">
          <a:blip r:embed="rId3"/>
          <a:srcRect t="32894"/>
          <a:stretch/>
        </p:blipFill>
        <p:spPr>
          <a:xfrm>
            <a:off x="0" y="0"/>
            <a:ext cx="9144000" cy="396240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423693"/>
            <a:ext cx="184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400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em H</a:t>
            </a:r>
            <a:r>
              <a:rPr 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trốn tìm. Hà tủm tỉm đếm: một</a:t>
            </a:r>
            <a:r>
              <a:rPr 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hai, ba,...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4267199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em H</a:t>
            </a:r>
            <a:r>
              <a:rPr 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lang="vi-VN" sz="4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 </a:t>
            </a:r>
            <a:r>
              <a:rPr lang="vi-VN" sz="40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vi-VN" sz="40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</a:t>
            </a:r>
            <a:r>
              <a:rPr lang="vi-VN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vi-VN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ỉm</a:t>
            </a:r>
            <a:r>
              <a:rPr lang="vi-VN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vi-VN" sz="40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hai, ba,...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866900" y="-1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75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37: em êm im um</a:t>
            </a:r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334" y="2379921"/>
            <a:ext cx="3896751" cy="15263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4737" y="232365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e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931" y="2419818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003399"/>
                </a:solidFill>
              </a:rPr>
              <a:t>+</a:t>
            </a:r>
            <a:endParaRPr lang="en-US" sz="880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583" y="2372886"/>
            <a:ext cx="11240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003399"/>
                </a:solidFill>
              </a:rPr>
              <a:t>m</a:t>
            </a:r>
            <a:endParaRPr lang="en-US" sz="8800">
              <a:solidFill>
                <a:srgbClr val="0033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2112636"/>
            <a:ext cx="1617639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63398" y="2119670"/>
            <a:ext cx="2026774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4475" y="1730655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FF0000"/>
                </a:solidFill>
              </a:rPr>
              <a:t>e</a:t>
            </a:r>
            <a:endParaRPr lang="en-US" sz="16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076" y="1772722"/>
            <a:ext cx="19575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smtClean="0">
                <a:solidFill>
                  <a:srgbClr val="003399"/>
                </a:solidFill>
              </a:rPr>
              <a:t>m</a:t>
            </a:r>
            <a:endParaRPr lang="en-US" sz="1660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56" y="232365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4672" y="2388886"/>
            <a:ext cx="4347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i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475" y="177272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4537" y="1925162"/>
            <a:ext cx="6575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FF0000"/>
                </a:solidFill>
              </a:rPr>
              <a:t>i</a:t>
            </a:r>
            <a:endParaRPr lang="en-US" sz="166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736" y="237992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u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4475" y="178872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FF0000"/>
                </a:solidFill>
              </a:rPr>
              <a:t>u</a:t>
            </a:r>
            <a:endParaRPr lang="en-US" sz="1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3210" y="-285208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7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7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um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3211" y="-291687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7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442" y="1513114"/>
            <a:ext cx="2447585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1111" y="1513114"/>
            <a:ext cx="2280781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0076" y="2808514"/>
            <a:ext cx="3300049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158" y="3398522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hẻm</a:t>
            </a:r>
            <a:r>
              <a:rPr lang="en-US" sz="4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4525" y="3398522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8125" y="3415837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0125" y="3432166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158" y="3398522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4525" y="3398522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8124" y="3415344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ỉm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0124" y="3431673"/>
            <a:ext cx="2403767" cy="304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en-US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3209333"/>
            <a:ext cx="417541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479" y="1522272"/>
            <a:ext cx="403892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8732" y="3209333"/>
            <a:ext cx="38671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ủm</a:t>
            </a:r>
            <a:r>
              <a:rPr lang="en-US" sz="6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ỉm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339" y="1522272"/>
            <a:ext cx="4267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2307" y="1522272"/>
            <a:ext cx="417541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hềm nhà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8814" y="1520544"/>
            <a:ext cx="3962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ềm</a:t>
            </a:r>
            <a:r>
              <a:rPr lang="en-US" sz="6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8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447" y="3324337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endParaRPr lang="en-US" sz="4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tailieuhay.net/wp-content/uploads/2020/04/phong-bi-thu-tv-lo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267200" cy="28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2.mm.bing.net/th?id=OIP.C8sfKpkqBdG326b5BK-WaQHaFm&amp;pid=Api&amp;P=0&amp;w=208&amp;h=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1" y="1290468"/>
            <a:ext cx="2740796" cy="20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466011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thềm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3962400" y="533400"/>
            <a:ext cx="5181600" cy="28956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1075" y="487680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endParaRPr lang="en-US" sz="4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3573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258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Arial-SGK-TV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102</cp:revision>
  <dcterms:created xsi:type="dcterms:W3CDTF">2015-08-18T18:26:56Z</dcterms:created>
  <dcterms:modified xsi:type="dcterms:W3CDTF">2022-10-22T07:01:51Z</dcterms:modified>
</cp:coreProperties>
</file>