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607" r:id="rId2"/>
    <p:sldId id="609" r:id="rId3"/>
    <p:sldId id="637" r:id="rId4"/>
    <p:sldId id="631" r:id="rId5"/>
    <p:sldId id="645" r:id="rId6"/>
    <p:sldId id="643" r:id="rId7"/>
    <p:sldId id="630" r:id="rId8"/>
    <p:sldId id="633" r:id="rId9"/>
    <p:sldId id="632" r:id="rId10"/>
    <p:sldId id="635" r:id="rId11"/>
    <p:sldId id="638" r:id="rId12"/>
    <p:sldId id="634" r:id="rId13"/>
    <p:sldId id="614" r:id="rId14"/>
    <p:sldId id="636" r:id="rId15"/>
    <p:sldId id="610" r:id="rId16"/>
    <p:sldId id="644" r:id="rId17"/>
    <p:sldId id="617" r:id="rId18"/>
    <p:sldId id="613" r:id="rId19"/>
    <p:sldId id="621" r:id="rId20"/>
    <p:sldId id="639" r:id="rId21"/>
    <p:sldId id="615" r:id="rId22"/>
    <p:sldId id="619" r:id="rId23"/>
    <p:sldId id="624" r:id="rId24"/>
    <p:sldId id="622" r:id="rId25"/>
    <p:sldId id="616" r:id="rId26"/>
    <p:sldId id="623" r:id="rId27"/>
    <p:sldId id="640" r:id="rId28"/>
    <p:sldId id="641" r:id="rId29"/>
    <p:sldId id="618" r:id="rId30"/>
    <p:sldId id="646" r:id="rId31"/>
    <p:sldId id="629" r:id="rId32"/>
  </p:sldIdLst>
  <p:sldSz cx="12192000" cy="6858000"/>
  <p:notesSz cx="6858000" cy="9144000"/>
  <p:embeddedFontLst>
    <p:embeddedFont>
      <p:font typeface="等线 Light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#9Slide03 Cabin Condensed SemiB" panose="020B0604020202020204" charset="0"/>
      <p:bold r:id="rId39"/>
    </p:embeddedFont>
    <p:embeddedFont>
      <p:font typeface="#9Slide07 HoneyCream" panose="020B0604020202020204" charset="0"/>
      <p:regular r:id="rId40"/>
    </p:embeddedFont>
    <p:embeddedFont>
      <p:font typeface="等线" panose="020B0604020202020204" charset="0"/>
      <p:regular r:id="rId41"/>
      <p:bold r:id="rId42"/>
    </p:embeddedFont>
    <p:embeddedFont>
      <p:font typeface="宋体" panose="02010600030101010101" pitchFamily="2" charset="-122"/>
      <p:regular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3C2"/>
    <a:srgbClr val="77BEE0"/>
    <a:srgbClr val="237436"/>
    <a:srgbClr val="253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2" autoAdjust="0"/>
  </p:normalViewPr>
  <p:slideViewPr>
    <p:cSldViewPr snapToGrid="0" showGuides="1">
      <p:cViewPr varScale="1">
        <p:scale>
          <a:sx n="70" d="100"/>
          <a:sy n="70" d="100"/>
        </p:scale>
        <p:origin x="714" y="120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505A5-718D-4697-BDD6-8DCC33493C3B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2DB0-FB92-4539-B9EF-255C407DD8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85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2DB0-FB92-4539-B9EF-255C407DD89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76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506938"/>
      </p:ext>
    </p:extLst>
  </p:cSld>
  <p:clrMapOvr>
    <a:masterClrMapping/>
  </p:clrMapOvr>
  <p:transition spd="slow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84464"/>
      </p:ext>
    </p:extLst>
  </p:cSld>
  <p:clrMapOvr>
    <a:masterClrMapping/>
  </p:clrMapOvr>
  <p:transition spd="slow"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784313"/>
      </p:ext>
    </p:extLst>
  </p:cSld>
  <p:clrMapOvr>
    <a:masterClrMapping/>
  </p:clrMapOvr>
  <p:transition spd="slow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338662"/>
      </p:ext>
    </p:extLst>
  </p:cSld>
  <p:clrMapOvr>
    <a:masterClrMapping/>
  </p:clrMapOvr>
  <p:transition spd="slow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628041"/>
      </p:ext>
    </p:extLst>
  </p:cSld>
  <p:clrMapOvr>
    <a:masterClrMapping/>
  </p:clrMapOvr>
  <p:transition spd="slow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588233"/>
      </p:ext>
    </p:extLst>
  </p:cSld>
  <p:clrMapOvr>
    <a:masterClrMapping/>
  </p:clrMapOvr>
  <p:transition spd="slow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498999"/>
      </p:ext>
    </p:extLst>
  </p:cSld>
  <p:clrMapOvr>
    <a:masterClrMapping/>
  </p:clrMapOvr>
  <p:transition spd="slow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298613"/>
      </p:ext>
    </p:extLst>
  </p:cSld>
  <p:clrMapOvr>
    <a:masterClrMapping/>
  </p:clrMapOvr>
  <p:transition spd="slow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83738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35303"/>
      </p:ext>
    </p:extLst>
  </p:cSld>
  <p:clrMapOvr>
    <a:masterClrMapping/>
  </p:clrMapOvr>
  <p:transition spd="slow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155642"/>
      </p:ext>
    </p:extLst>
  </p:cSld>
  <p:clrMapOvr>
    <a:masterClrMapping/>
  </p:clrMapOvr>
  <p:transition spd="slow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EE87B177-A0C2-4770-940A-A8017BA9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0F8E297-E77B-42C2-B29D-B1D2859F1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80548C-5260-4B30-95EE-DBEB03EC9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55A1-AF7A-482D-85EF-54495235788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048385-AA54-4F71-AAC5-25D0C8A03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9BE133-6A01-47F4-9800-788194155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128714" y="9298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397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412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6.wdp"/><Relationship Id="rId4" Type="http://schemas.openxmlformats.org/officeDocument/2006/relationships/image" Target="../media/image27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10.wdp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media" Target="../media/media2.mp3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microsoft.com/office/2007/relationships/hdphoto" Target="../media/hdphoto9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4.png"/><Relationship Id="rId4" Type="http://schemas.openxmlformats.org/officeDocument/2006/relationships/audio" Target="../media/media2.mp3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4.png"/><Relationship Id="rId4" Type="http://schemas.openxmlformats.org/officeDocument/2006/relationships/audio" Target="../media/media2.mp3"/><Relationship Id="rId9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4.png"/><Relationship Id="rId4" Type="http://schemas.openxmlformats.org/officeDocument/2006/relationships/audio" Target="../media/media2.mp3"/><Relationship Id="rId9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4.png"/><Relationship Id="rId4" Type="http://schemas.openxmlformats.org/officeDocument/2006/relationships/audio" Target="../media/media2.mp3"/><Relationship Id="rId9" Type="http://schemas.microsoft.com/office/2007/relationships/hdphoto" Target="../media/hdphoto1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1552F83-9BF1-428E-BA3B-470B8AED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xmlns="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134" y="1042209"/>
            <a:ext cx="6145301" cy="4773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582" y="4757888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#9Slide03 Cabin Condensed SemiB" panose="00000706000000000000" pitchFamily="2" charset="0"/>
              </a:rPr>
              <a:t>Tiết</a:t>
            </a:r>
            <a:r>
              <a:rPr lang="en-US" sz="3600" dirty="0" smtClean="0">
                <a:latin typeface="#9Slide03 Cabin Condensed SemiB" panose="00000706000000000000" pitchFamily="2" charset="0"/>
              </a:rPr>
              <a:t> 1_Trang 26</a:t>
            </a:r>
            <a:endParaRPr lang="en-US" sz="3600" dirty="0">
              <a:latin typeface="#9Slide03 Cabin Condensed SemiB" panose="000007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1F7C3C9-BCBA-154B-4FDA-40796F00EBA0}"/>
              </a:ext>
            </a:extLst>
          </p:cNvPr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399"/>
            <a:ext cx="1944333" cy="2924327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xmlns="" id="{CF1A6901-5A0E-1B30-21DC-5A203A0D82D5}"/>
              </a:ext>
            </a:extLst>
          </p:cNvPr>
          <p:cNvSpPr/>
          <p:nvPr/>
        </p:nvSpPr>
        <p:spPr>
          <a:xfrm>
            <a:off x="2299592" y="4574342"/>
            <a:ext cx="8207667" cy="1166274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Hãy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đứng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lên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và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tạo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nhọn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bằng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tay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chân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thân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mình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của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em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nhé</a:t>
            </a:r>
            <a:r>
              <a:rPr lang="en-US" altLang="zh-CN" sz="32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!</a:t>
            </a:r>
            <a:endParaRPr lang="zh-CN" altLang="en-US" sz="3200" b="1" kern="800" dirty="0">
              <a:ln w="2222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050A50-62E0-DAA1-6D46-6083150A1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728" y1="26765" x2="57029" y2="33235"/>
                        <a14:foregroundMark x1="61821" y1="28382" x2="65655" y2="32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27" y="892696"/>
            <a:ext cx="3119398" cy="3388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694996-D025-7FA6-F17F-ED9FD6E56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0767" y1="36306" x2="73642" y2="57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0" y="1828800"/>
            <a:ext cx="3130965" cy="23557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A166C7-14D6-21A9-16FE-C77391AE1F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000" y1="28994" x2="45000" y2="35207"/>
                        <a14:foregroundMark x1="56667" y1="28994" x2="60667" y2="36095"/>
                        <a14:foregroundMark x1="40667" y1="29290" x2="41000" y2="3639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0" y="1078115"/>
            <a:ext cx="2857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37854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l"/>
              <a:ea typeface="等线" panose="020B0604020202020204" charset="-122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1F7C3C9-BCBA-154B-4FDA-40796F00EBA0}"/>
              </a:ext>
            </a:extLst>
          </p:cNvPr>
          <p:cNvSpPr/>
          <p:nvPr/>
        </p:nvSpPr>
        <p:spPr>
          <a:xfrm>
            <a:off x="599194" y="492501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l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399"/>
            <a:ext cx="1944333" cy="2924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FE34BE-0DB4-4F1D-E643-3476A201E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0" r="100000">
                        <a14:backgroundMark x1="9009" y1="24630" x2="63063" y2="4722"/>
                        <a14:backgroundMark x1="32833" y1="36204" x2="98398" y2="648"/>
                        <a14:backgroundMark x1="14314" y1="9815" x2="8809" y2="65833"/>
                        <a14:backgroundMark x1="57057" y1="71111" x2="81582" y2="60833"/>
                        <a14:backgroundMark x1="46046" y1="36852" x2="5205" y2="60648"/>
                        <a14:backgroundMark x1="4705" y1="79352" x2="32633" y2="51296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7800" y="1956296"/>
            <a:ext cx="1673649" cy="18093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7CA7E98-18F5-E75C-2A53-FE39CAA5767A}"/>
              </a:ext>
            </a:extLst>
          </p:cNvPr>
          <p:cNvCxnSpPr/>
          <p:nvPr/>
        </p:nvCxnSpPr>
        <p:spPr>
          <a:xfrm>
            <a:off x="6123789" y="3581670"/>
            <a:ext cx="22958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467E96-EEE6-ADEF-F16B-EB80B76C3E25}"/>
              </a:ext>
            </a:extLst>
          </p:cNvPr>
          <p:cNvSpPr txBox="1"/>
          <p:nvPr/>
        </p:nvSpPr>
        <p:spPr>
          <a:xfrm>
            <a:off x="4156720" y="187676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002060"/>
                </a:solidFill>
                <a:latin typeface="Cambrial"/>
              </a:rPr>
              <a:t>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C71A26-B69F-956E-F2E6-94B1D7A39B46}"/>
              </a:ext>
            </a:extLst>
          </p:cNvPr>
          <p:cNvSpPr txBox="1"/>
          <p:nvPr/>
        </p:nvSpPr>
        <p:spPr>
          <a:xfrm>
            <a:off x="5917536" y="350637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l"/>
              </a:rPr>
              <a:t>O</a:t>
            </a: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4C25D151-3A6F-8003-9412-DB8803B6B125}"/>
              </a:ext>
            </a:extLst>
          </p:cNvPr>
          <p:cNvSpPr/>
          <p:nvPr/>
        </p:nvSpPr>
        <p:spPr>
          <a:xfrm>
            <a:off x="2190919" y="4166225"/>
            <a:ext cx="8207667" cy="553341"/>
          </a:xfrm>
          <a:prstGeom prst="wedgeRoundRectCallout">
            <a:avLst>
              <a:gd name="adj1" fmla="val -47602"/>
              <a:gd name="adj2" fmla="val 126764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Hãy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đọc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tên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đỉnh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và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các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cạnh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của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góc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này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.</a:t>
            </a:r>
            <a:endParaRPr kumimoji="0" lang="zh-CN" altLang="en-US" sz="2800" b="1" i="0" u="none" strike="noStrike" kern="800" cap="none" spc="0" normalizeH="0" baseline="0" noProof="0" dirty="0">
              <a:ln w="22225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l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35B64C29-8C4F-78D8-55C0-628465CA04C2}"/>
              </a:ext>
            </a:extLst>
          </p:cNvPr>
          <p:cNvSpPr/>
          <p:nvPr/>
        </p:nvSpPr>
        <p:spPr>
          <a:xfrm>
            <a:off x="2085955" y="4210122"/>
            <a:ext cx="8207667" cy="553341"/>
          </a:xfrm>
          <a:prstGeom prst="wedgeRoundRectCallout">
            <a:avLst>
              <a:gd name="adj1" fmla="val -42650"/>
              <a:gd name="adj2" fmla="val 115288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Góc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đỉnh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O;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cạnh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vi-VN" altLang="zh-CN" sz="2800" b="1" i="0" u="none" strike="noStrike" kern="800" cap="none" spc="0" normalizeH="0" baseline="0" noProof="0" dirty="0" smtClean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OM</a:t>
            </a:r>
            <a:r>
              <a:rPr kumimoji="0" lang="en-US" altLang="zh-CN" sz="2800" b="1" i="0" u="none" strike="noStrike" kern="800" cap="none" spc="0" normalizeH="0" baseline="0" noProof="0" dirty="0" smtClean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, </a:t>
            </a:r>
            <a:r>
              <a:rPr kumimoji="0" lang="vi-VN" altLang="zh-CN" sz="2800" b="1" i="0" u="none" strike="noStrike" kern="800" cap="none" spc="0" normalizeH="0" baseline="0" noProof="0" dirty="0" smtClean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ON</a:t>
            </a:r>
            <a:endParaRPr kumimoji="0" lang="zh-CN" altLang="en-US" sz="28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l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xmlns="" id="{96CCEEC9-2C7B-29FD-0047-1749218EE005}"/>
              </a:ext>
            </a:extLst>
          </p:cNvPr>
          <p:cNvSpPr/>
          <p:nvPr/>
        </p:nvSpPr>
        <p:spPr>
          <a:xfrm>
            <a:off x="2173742" y="4145391"/>
            <a:ext cx="8207667" cy="553341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Góc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vi-VN" altLang="zh-CN" sz="2800" b="1" i="0" u="none" strike="noStrike" kern="800" cap="none" spc="0" normalizeH="0" baseline="0" noProof="0" dirty="0" smtClean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tù</a:t>
            </a:r>
            <a:r>
              <a:rPr kumimoji="0" lang="en-US" altLang="zh-CN" sz="2800" b="1" i="0" u="none" strike="noStrike" kern="800" cap="none" spc="0" normalizeH="0" baseline="0" noProof="0" dirty="0" smtClean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đỉnh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O;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cạnh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vi-VN" altLang="zh-CN" sz="2800" b="1" i="0" u="none" strike="noStrike" kern="800" cap="none" spc="0" normalizeH="0" baseline="0" noProof="0" dirty="0" smtClean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OM</a:t>
            </a:r>
            <a:r>
              <a:rPr kumimoji="0" lang="en-US" altLang="zh-CN" sz="2800" b="1" i="0" u="none" strike="noStrike" kern="800" cap="none" spc="0" normalizeH="0" baseline="0" noProof="0" dirty="0" smtClean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, </a:t>
            </a:r>
            <a:r>
              <a:rPr kumimoji="0" lang="vi-VN" altLang="zh-CN" sz="2800" b="1" i="0" u="none" strike="noStrike" kern="800" cap="none" spc="0" normalizeH="0" baseline="0" noProof="0" dirty="0" smtClean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ON</a:t>
            </a:r>
            <a:endParaRPr kumimoji="0" lang="zh-CN" altLang="en-US" sz="28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l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19D2D96A-9B8C-893E-2E34-C3176DC01B6B}"/>
              </a:ext>
            </a:extLst>
          </p:cNvPr>
          <p:cNvSpPr/>
          <p:nvPr/>
        </p:nvSpPr>
        <p:spPr>
          <a:xfrm>
            <a:off x="3111989" y="5548400"/>
            <a:ext cx="7051251" cy="553341"/>
          </a:xfrm>
          <a:prstGeom prst="wedgeRoundRectCallout">
            <a:avLst>
              <a:gd name="adj1" fmla="val -61682"/>
              <a:gd name="adj2" fmla="val -22421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Góc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vi-VN" altLang="zh-CN" sz="2800" b="1" kern="800" dirty="0" smtClean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tù lớn hơn </a:t>
            </a:r>
            <a:r>
              <a:rPr kumimoji="0" lang="en-US" altLang="zh-CN" sz="2800" b="1" i="0" u="none" strike="noStrike" kern="800" cap="none" spc="0" normalizeH="0" baseline="0" noProof="0" dirty="0" err="1" smtClean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góc</a:t>
            </a:r>
            <a:r>
              <a:rPr kumimoji="0" lang="en-US" altLang="zh-CN" sz="2800" b="1" i="0" u="none" strike="noStrike" kern="800" cap="none" spc="0" normalizeH="0" baseline="0" noProof="0" dirty="0" smtClean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vuông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.</a:t>
            </a:r>
            <a:endParaRPr kumimoji="0" lang="zh-CN" altLang="en-US" sz="2800" b="1" i="0" u="none" strike="noStrike" kern="800" cap="none" spc="0" normalizeH="0" baseline="0" noProof="0" dirty="0">
              <a:ln w="222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l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3C0927B-78FC-93D4-702F-D23836FBEA4B}"/>
              </a:ext>
            </a:extLst>
          </p:cNvPr>
          <p:cNvCxnSpPr/>
          <p:nvPr/>
        </p:nvCxnSpPr>
        <p:spPr>
          <a:xfrm flipH="1" flipV="1">
            <a:off x="4727753" y="1968685"/>
            <a:ext cx="1395941" cy="16099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8">
            <a:extLst>
              <a:ext uri="{FF2B5EF4-FFF2-40B4-BE49-F238E27FC236}">
                <a16:creationId xmlns:a16="http://schemas.microsoft.com/office/drawing/2014/main" xmlns="" id="{6781D660-7698-7153-CE8B-F2FB7236C809}"/>
              </a:ext>
            </a:extLst>
          </p:cNvPr>
          <p:cNvSpPr/>
          <p:nvPr/>
        </p:nvSpPr>
        <p:spPr>
          <a:xfrm>
            <a:off x="2816916" y="5731084"/>
            <a:ext cx="8207667" cy="553341"/>
          </a:xfrm>
          <a:prstGeom prst="wedgeRoundRectCallout">
            <a:avLst>
              <a:gd name="adj1" fmla="val -54875"/>
              <a:gd name="adj2" fmla="val -29306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Dùng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thước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eke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để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kiểm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tra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độ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lớn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góc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l"/>
                <a:ea typeface="方正少儿简体" panose="03000509000000000000" pitchFamily="65" charset="-122"/>
                <a:cs typeface="+mn-ea"/>
                <a:sym typeface="+mn-lt"/>
              </a:rPr>
              <a:t>. </a:t>
            </a:r>
            <a:endParaRPr kumimoji="0" lang="zh-CN" altLang="en-US" sz="2800" b="1" i="0" u="none" strike="noStrike" kern="800" cap="none" spc="0" normalizeH="0" baseline="0" noProof="0" dirty="0">
              <a:ln w="22225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l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C71A26-B69F-956E-F2E6-94B1D7A39B46}"/>
              </a:ext>
            </a:extLst>
          </p:cNvPr>
          <p:cNvSpPr txBox="1"/>
          <p:nvPr/>
        </p:nvSpPr>
        <p:spPr>
          <a:xfrm>
            <a:off x="8371342" y="320485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002060"/>
                </a:solidFill>
                <a:latin typeface="Cambrial"/>
              </a:rPr>
              <a:t>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l"/>
            </a:endParaRPr>
          </a:p>
        </p:txBody>
      </p:sp>
    </p:spTree>
    <p:extLst>
      <p:ext uri="{BB962C8B-B14F-4D97-AF65-F5344CB8AC3E}">
        <p14:creationId xmlns:p14="http://schemas.microsoft.com/office/powerpoint/2010/main" val="605383608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24479 -0.0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7" grpId="0" animBg="1"/>
      <p:bldP spid="20" grpId="0" animBg="1"/>
      <p:bldP spid="20" grpId="1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B0604020202020204" charset="-122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1F7C3C9-BCBA-154B-4FDA-40796F00EBA0}"/>
              </a:ext>
            </a:extLst>
          </p:cNvPr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399"/>
            <a:ext cx="1944333" cy="2924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FE34BE-0DB4-4F1D-E643-3476A201E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0" r="100000">
                        <a14:backgroundMark x1="9009" y1="24630" x2="63063" y2="4722"/>
                        <a14:backgroundMark x1="32833" y1="36204" x2="98398" y2="648"/>
                        <a14:backgroundMark x1="14314" y1="9815" x2="8809" y2="65833"/>
                        <a14:backgroundMark x1="57057" y1="71111" x2="81582" y2="60833"/>
                        <a14:backgroundMark x1="46046" y1="36852" x2="5205" y2="60648"/>
                        <a14:backgroundMark x1="4705" y1="79352" x2="32633" y2="51296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7800" y="1295400"/>
            <a:ext cx="2312262" cy="249974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7CA7E98-18F5-E75C-2A53-FE39CAA5767A}"/>
              </a:ext>
            </a:extLst>
          </p:cNvPr>
          <p:cNvCxnSpPr/>
          <p:nvPr/>
        </p:nvCxnSpPr>
        <p:spPr>
          <a:xfrm>
            <a:off x="6123789" y="3581670"/>
            <a:ext cx="22958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467E96-EEE6-ADEF-F16B-EB80B76C3E25}"/>
              </a:ext>
            </a:extLst>
          </p:cNvPr>
          <p:cNvSpPr txBox="1"/>
          <p:nvPr/>
        </p:nvSpPr>
        <p:spPr>
          <a:xfrm>
            <a:off x="3217790" y="307302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3EA84A-482B-908A-B011-069BE0830708}"/>
              </a:ext>
            </a:extLst>
          </p:cNvPr>
          <p:cNvSpPr txBox="1"/>
          <p:nvPr/>
        </p:nvSpPr>
        <p:spPr>
          <a:xfrm>
            <a:off x="8059621" y="309627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C71A26-B69F-956E-F2E6-94B1D7A39B46}"/>
              </a:ext>
            </a:extLst>
          </p:cNvPr>
          <p:cNvSpPr txBox="1"/>
          <p:nvPr/>
        </p:nvSpPr>
        <p:spPr>
          <a:xfrm>
            <a:off x="5917536" y="350637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4C25D151-3A6F-8003-9412-DB8803B6B125}"/>
              </a:ext>
            </a:extLst>
          </p:cNvPr>
          <p:cNvSpPr/>
          <p:nvPr/>
        </p:nvSpPr>
        <p:spPr>
          <a:xfrm>
            <a:off x="2190919" y="4166225"/>
            <a:ext cx="8207667" cy="553341"/>
          </a:xfrm>
          <a:prstGeom prst="wedgeRoundRectCallout">
            <a:avLst>
              <a:gd name="adj1" fmla="val -47602"/>
              <a:gd name="adj2" fmla="val 126764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Hãy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đọc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tên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đỉnh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và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cạnh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của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này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.</a:t>
            </a:r>
            <a:endParaRPr lang="zh-CN" altLang="en-US" sz="2800" b="1" kern="800" dirty="0">
              <a:ln w="2222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35B64C29-8C4F-78D8-55C0-628465CA04C2}"/>
              </a:ext>
            </a:extLst>
          </p:cNvPr>
          <p:cNvSpPr/>
          <p:nvPr/>
        </p:nvSpPr>
        <p:spPr>
          <a:xfrm>
            <a:off x="2085955" y="4210122"/>
            <a:ext cx="8207667" cy="553341"/>
          </a:xfrm>
          <a:prstGeom prst="wedgeRoundRectCallout">
            <a:avLst>
              <a:gd name="adj1" fmla="val -42650"/>
              <a:gd name="adj2" fmla="val 115288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đỉnh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O;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cạnh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OD, OC</a:t>
            </a:r>
            <a:endParaRPr lang="zh-CN" altLang="en-US" sz="2800" b="1" kern="80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xmlns="" id="{96CCEEC9-2C7B-29FD-0047-1749218EE005}"/>
              </a:ext>
            </a:extLst>
          </p:cNvPr>
          <p:cNvSpPr/>
          <p:nvPr/>
        </p:nvSpPr>
        <p:spPr>
          <a:xfrm>
            <a:off x="2230701" y="4208421"/>
            <a:ext cx="8207667" cy="553341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bẹt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đỉnh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O;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cạnh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OD, OC</a:t>
            </a:r>
            <a:endParaRPr lang="zh-CN" altLang="en-US" sz="2800" b="1" kern="80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xmlns="" id="{7DFD4C4D-32CE-9929-31C8-94AA9CCD9AB5}"/>
              </a:ext>
            </a:extLst>
          </p:cNvPr>
          <p:cNvSpPr/>
          <p:nvPr/>
        </p:nvSpPr>
        <p:spPr>
          <a:xfrm>
            <a:off x="2533782" y="4928124"/>
            <a:ext cx="8207667" cy="553341"/>
          </a:xfrm>
          <a:prstGeom prst="wedgeRoundRectCallout">
            <a:avLst>
              <a:gd name="adj1" fmla="val -55184"/>
              <a:gd name="adj2" fmla="val -22421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Em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có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nhận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xét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gì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3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điểm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D, O, C</a:t>
            </a:r>
            <a:endParaRPr lang="zh-CN" altLang="en-US" sz="2800" b="1" kern="800" dirty="0">
              <a:ln w="2222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19D2D96A-9B8C-893E-2E34-C3176DC01B6B}"/>
              </a:ext>
            </a:extLst>
          </p:cNvPr>
          <p:cNvSpPr/>
          <p:nvPr/>
        </p:nvSpPr>
        <p:spPr>
          <a:xfrm>
            <a:off x="3007149" y="5187319"/>
            <a:ext cx="7051251" cy="553341"/>
          </a:xfrm>
          <a:prstGeom prst="wedgeRoundRectCallout">
            <a:avLst>
              <a:gd name="adj1" fmla="val -61682"/>
              <a:gd name="adj2" fmla="val -22421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bẹt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bằng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2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lần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vuông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.</a:t>
            </a:r>
            <a:endParaRPr lang="zh-CN" altLang="en-US" sz="2800" b="1" kern="800" dirty="0">
              <a:ln w="222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3C0927B-78FC-93D4-702F-D23836FBEA4B}"/>
              </a:ext>
            </a:extLst>
          </p:cNvPr>
          <p:cNvCxnSpPr/>
          <p:nvPr/>
        </p:nvCxnSpPr>
        <p:spPr>
          <a:xfrm flipH="1" flipV="1">
            <a:off x="4737585" y="1968685"/>
            <a:ext cx="1395941" cy="16099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28299BC-3D00-686D-2C0C-F9629EE1B911}"/>
              </a:ext>
            </a:extLst>
          </p:cNvPr>
          <p:cNvCxnSpPr/>
          <p:nvPr/>
        </p:nvCxnSpPr>
        <p:spPr>
          <a:xfrm flipH="1" flipV="1">
            <a:off x="3209057" y="3572735"/>
            <a:ext cx="2912911" cy="486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8">
            <a:extLst>
              <a:ext uri="{FF2B5EF4-FFF2-40B4-BE49-F238E27FC236}">
                <a16:creationId xmlns:a16="http://schemas.microsoft.com/office/drawing/2014/main" xmlns="" id="{6781D660-7698-7153-CE8B-F2FB7236C809}"/>
              </a:ext>
            </a:extLst>
          </p:cNvPr>
          <p:cNvSpPr/>
          <p:nvPr/>
        </p:nvSpPr>
        <p:spPr>
          <a:xfrm>
            <a:off x="2106466" y="4915321"/>
            <a:ext cx="8207667" cy="553341"/>
          </a:xfrm>
          <a:prstGeom prst="wedgeRoundRectCallout">
            <a:avLst>
              <a:gd name="adj1" fmla="val -54875"/>
              <a:gd name="adj2" fmla="val -29306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Dùng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thước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eke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để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kiểm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tra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độ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lớn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. </a:t>
            </a:r>
            <a:endParaRPr lang="zh-CN" altLang="en-US" sz="2800" b="1" kern="800" dirty="0">
              <a:ln w="2222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xmlns="" id="{1D35842D-702D-ABB8-A775-5F9F685C1C29}"/>
              </a:ext>
            </a:extLst>
          </p:cNvPr>
          <p:cNvSpPr/>
          <p:nvPr/>
        </p:nvSpPr>
        <p:spPr>
          <a:xfrm>
            <a:off x="2230701" y="5070371"/>
            <a:ext cx="8207667" cy="553341"/>
          </a:xfrm>
          <a:prstGeom prst="wedgeRoundRectCallout">
            <a:avLst>
              <a:gd name="adj1" fmla="val -52863"/>
              <a:gd name="adj2" fmla="val -45372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3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điểm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D, O, C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thẳng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hàng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endParaRPr lang="zh-CN" altLang="en-US" sz="2800" b="1" kern="80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93C9422-FC86-1ECC-25E1-51B63D9313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056" l="0" r="100000">
                        <a14:backgroundMark x1="9009" y1="24630" x2="63063" y2="4722"/>
                        <a14:backgroundMark x1="32833" y1="36204" x2="98398" y2="648"/>
                        <a14:backgroundMark x1="14314" y1="9815" x2="8809" y2="65833"/>
                        <a14:backgroundMark x1="57057" y1="71111" x2="81582" y2="60833"/>
                        <a14:backgroundMark x1="46046" y1="36852" x2="5205" y2="60648"/>
                        <a14:backgroundMark x1="4705" y1="79352" x2="32633" y2="51296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" y="2464617"/>
            <a:ext cx="1125556" cy="12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36580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4479 -0.0043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1.85185E-6 L 0.33008 -0.000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C1F7C3C9-BCBA-154B-4FDA-40796F00EBA0}"/>
              </a:ext>
            </a:extLst>
          </p:cNvPr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399"/>
            <a:ext cx="1944333" cy="2924327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D2E98899-F009-EC35-A6DE-727B1A1384B2}"/>
              </a:ext>
            </a:extLst>
          </p:cNvPr>
          <p:cNvSpPr/>
          <p:nvPr/>
        </p:nvSpPr>
        <p:spPr>
          <a:xfrm>
            <a:off x="2197196" y="4156581"/>
            <a:ext cx="8207667" cy="1030067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Hãy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đứng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lên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và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tạo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bẹt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bằng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tay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,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chân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,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thân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mình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của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các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em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nhé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!</a:t>
            </a:r>
            <a:endParaRPr lang="zh-CN" altLang="en-US" sz="2800" b="1" kern="800" dirty="0">
              <a:ln w="2222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D100424-E0C3-1E4E-F071-A0708CDC9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661" y1="33682" x2="78754" y2="46234"/>
                        <a14:foregroundMark x1="79553" y1="39121" x2="60383" y2="41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46" y="1406259"/>
            <a:ext cx="3641449" cy="2780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2EB80AB-8641-564D-D385-3012FE515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006" y1="25561" x2="51757" y2="47323"/>
                        <a14:foregroundMark x1="64537" y1="39724" x2="50958" y2="49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31" y="991940"/>
            <a:ext cx="3505572" cy="3242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9130DDF-9C37-2C37-C0C1-E26604DDB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316" y1="35075" x2="44569" y2="38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455" y="904976"/>
            <a:ext cx="3877362" cy="33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0080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1058554" y="620662"/>
            <a:ext cx="10523965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xmlns="" id="{B9C64EDA-F3C6-E144-099F-2928D114E44F}"/>
              </a:ext>
            </a:extLst>
          </p:cNvPr>
          <p:cNvSpPr txBox="1"/>
          <p:nvPr/>
        </p:nvSpPr>
        <p:spPr>
          <a:xfrm>
            <a:off x="3303722" y="1418305"/>
            <a:ext cx="5856651" cy="105413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defTabSz="914354"/>
            <a:r>
              <a:rPr lang="en-US" altLang="zh-CN" sz="8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UTM Alberta Heavy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KẾT LUẬN </a:t>
            </a:r>
            <a:endParaRPr lang="zh-CN" altLang="en-US" sz="88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chemeClr val="accent2">
                  <a:lumMod val="75000"/>
                </a:schemeClr>
              </a:solidFill>
              <a:latin typeface="UTM Alberta Heavy" panose="0204060305050602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xmlns="" id="{34E62BE5-4644-BEBE-AD6A-54DE247F2DB2}"/>
              </a:ext>
            </a:extLst>
          </p:cNvPr>
          <p:cNvSpPr/>
          <p:nvPr/>
        </p:nvSpPr>
        <p:spPr>
          <a:xfrm>
            <a:off x="1085542" y="2853489"/>
            <a:ext cx="10020915" cy="206210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en-US" altLang="zh-CN" sz="64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Góc</a:t>
            </a:r>
            <a:r>
              <a:rPr lang="en-US" altLang="zh-CN" sz="64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64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nhọn</a:t>
            </a:r>
            <a:r>
              <a:rPr lang="en-US" altLang="zh-CN" sz="64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&lt; </a:t>
            </a:r>
            <a:r>
              <a:rPr lang="en-US" altLang="zh-CN" sz="64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góc</a:t>
            </a:r>
            <a:r>
              <a:rPr lang="en-US" altLang="zh-CN" sz="64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64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vuông</a:t>
            </a:r>
            <a:r>
              <a:rPr lang="en-US" altLang="zh-CN" sz="64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&lt; </a:t>
            </a:r>
            <a:r>
              <a:rPr lang="en-US" altLang="zh-CN" sz="64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góc</a:t>
            </a:r>
            <a:r>
              <a:rPr lang="en-US" altLang="zh-CN" sz="64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64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tù</a:t>
            </a:r>
            <a:r>
              <a:rPr lang="en-US" altLang="zh-CN" sz="64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&lt; </a:t>
            </a:r>
            <a:r>
              <a:rPr lang="en-US" altLang="zh-CN" sz="64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góc</a:t>
            </a:r>
            <a:r>
              <a:rPr lang="en-US" altLang="zh-CN" sz="64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64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bẹt</a:t>
            </a:r>
            <a:endParaRPr lang="zh-CN" altLang="en-US" sz="6400" b="1" kern="800" dirty="0">
              <a:ln w="2222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3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8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5CF2B8A3-8FF7-443A-B49D-270C41D0385F}"/>
              </a:ext>
            </a:extLst>
          </p:cNvPr>
          <p:cNvSpPr/>
          <p:nvPr/>
        </p:nvSpPr>
        <p:spPr>
          <a:xfrm>
            <a:off x="-6350" y="3286398"/>
            <a:ext cx="12192000" cy="2369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647" y="1320471"/>
            <a:ext cx="2103302" cy="21215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203" y="2246102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">
            <a:extLst>
              <a:ext uri="{FF2B5EF4-FFF2-40B4-BE49-F238E27FC236}">
                <a16:creationId xmlns:a16="http://schemas.microsoft.com/office/drawing/2014/main" xmlns="" id="{B7A0E323-DE29-4FD5-8BC8-518F12A68A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09" y="-185359"/>
            <a:ext cx="4883331" cy="406568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751" y="3696603"/>
            <a:ext cx="7495177" cy="1711387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80" y="706483"/>
            <a:ext cx="3582297" cy="28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93D90CE-E3AB-46D6-B677-B14B2AB165FF}"/>
              </a:ext>
            </a:extLst>
          </p:cNvPr>
          <p:cNvSpPr/>
          <p:nvPr/>
        </p:nvSpPr>
        <p:spPr>
          <a:xfrm>
            <a:off x="666750" y="876300"/>
            <a:ext cx="10858500" cy="54458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C5B0379-E12F-4728-BC9F-19DD60486B56}"/>
              </a:ext>
            </a:extLst>
          </p:cNvPr>
          <p:cNvSpPr/>
          <p:nvPr/>
        </p:nvSpPr>
        <p:spPr>
          <a:xfrm>
            <a:off x="1592257" y="1090561"/>
            <a:ext cx="8869265" cy="1144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altLang="zh-CN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nhọn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altLang="zh-CN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tù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bẹt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altLang="zh-CN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字魂115号-刀刀体" panose="00000500000000000000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64" y="2558044"/>
            <a:ext cx="9936461" cy="31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45603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32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735576" y="441400"/>
            <a:ext cx="10532192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1213285" y="431568"/>
            <a:ext cx="9601067" cy="249627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573667" y="3252679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UTM Avo" panose="02040603050506020204" pitchFamily="18" charset="0"/>
              </a:rPr>
              <a:t>GÓC VUÔNG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2045" y1="68801" x2="49500" y2="67990"/>
                        <a14:foregroundMark x1="71636" y1="68720" x2="96545" y2="68801"/>
                        <a14:foregroundMark x1="78455" y1="12399" x2="80091" y2="40924"/>
                        <a14:foregroundMark x1="75500" y1="7780" x2="77864" y2="7780"/>
                        <a14:foregroundMark x1="91818" y1="84360" x2="94773" y2="83874"/>
                        <a14:foregroundMark x1="82045" y1="74230" x2="88545" y2="84360"/>
                        <a14:foregroundMark x1="81045" y1="72771" x2="76727" y2="88412"/>
                        <a14:foregroundMark x1="77955" y1="90276" x2="86727" y2="85900"/>
                        <a14:foregroundMark x1="79273" y1="79822" x2="86955" y2="90276"/>
                        <a14:foregroundMark x1="80318" y1="78363" x2="85818" y2="86224"/>
                        <a14:foregroundMark x1="78955" y1="82982" x2="79273" y2="90276"/>
                        <a14:foregroundMark x1="18864" y1="76013" x2="27636" y2="82901"/>
                        <a14:foregroundMark x1="53591" y1="90924" x2="70227" y2="90600"/>
                        <a14:foregroundMark x1="19091" y1="81848" x2="23136" y2="92058"/>
                        <a14:foregroundMark x1="19682" y1="78201" x2="25182" y2="89708"/>
                        <a14:foregroundMark x1="16227" y1="78363" x2="22227" y2="93355"/>
                        <a14:foregroundMark x1="2364" y1="89465" x2="10727" y2="8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6543" y="5347191"/>
            <a:ext cx="2735625" cy="15344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48883" y="3246639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00B050"/>
                </a:solidFill>
                <a:latin typeface="UTM Avo" panose="02040603050506020204" pitchFamily="18" charset="0"/>
              </a:rPr>
              <a:t>GÓC NHỌN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73667" y="4404807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7030A0"/>
                </a:solidFill>
                <a:latin typeface="UTM Avo" panose="02040603050506020204" pitchFamily="18" charset="0"/>
              </a:rPr>
              <a:t>GÓC BẸT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7043" y="4392727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C000"/>
                </a:solidFill>
                <a:latin typeface="UTM Avo" panose="02040603050506020204" pitchFamily="18" charset="0"/>
              </a:rPr>
              <a:t>GÓC TÙ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646594" y="676712"/>
            <a:ext cx="3769973" cy="19603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46594" y="2637098"/>
            <a:ext cx="376997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16567" y="605582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9589" y="2130482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4519" y="2195597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294" b="47619" l="35513" r="665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24800" r="33201" b="51400"/>
          <a:stretch/>
        </p:blipFill>
        <p:spPr>
          <a:xfrm>
            <a:off x="1324435" y="461043"/>
            <a:ext cx="2122844" cy="1640379"/>
          </a:xfrm>
          <a:prstGeom prst="rect">
            <a:avLst/>
          </a:prstGeom>
        </p:spPr>
      </p:pic>
      <p:pic>
        <p:nvPicPr>
          <p:cNvPr id="2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3" y="-639985"/>
            <a:ext cx="649817" cy="649817"/>
          </a:xfrm>
          <a:prstGeom prst="rect">
            <a:avLst/>
          </a:prstGeom>
        </p:spPr>
      </p:pic>
      <p:pic>
        <p:nvPicPr>
          <p:cNvPr id="2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9526" y="-639985"/>
            <a:ext cx="649817" cy="649817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97800" y="-673448"/>
            <a:ext cx="649817" cy="649817"/>
          </a:xfrm>
          <a:prstGeom prst="rect">
            <a:avLst/>
          </a:prstGeom>
        </p:spPr>
      </p:pic>
      <p:pic>
        <p:nvPicPr>
          <p:cNvPr id="2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3473" y="-673448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39154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0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1.0099 4.8148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9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1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5" y="1"/>
            <a:ext cx="12192000" cy="6857999"/>
          </a:xfrm>
          <a:prstGeom prst="rect">
            <a:avLst/>
          </a:prstGeom>
        </p:spPr>
      </p:pic>
      <p:sp>
        <p:nvSpPr>
          <p:cNvPr id="27" name="矩形 2">
            <a:extLst>
              <a:ext uri="{FF2B5EF4-FFF2-40B4-BE49-F238E27FC236}">
                <a16:creationId xmlns:a16="http://schemas.microsoft.com/office/drawing/2014/main" xmlns="" id="{A93D90CE-E3AB-46D6-B677-B14B2AB165FF}"/>
              </a:ext>
            </a:extLst>
          </p:cNvPr>
          <p:cNvSpPr/>
          <p:nvPr/>
        </p:nvSpPr>
        <p:spPr>
          <a:xfrm>
            <a:off x="1009359" y="215398"/>
            <a:ext cx="9943776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1223117" y="225094"/>
            <a:ext cx="9601067" cy="249627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583499" y="3046205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UTM Avo" panose="02040603050506020204" pitchFamily="18" charset="0"/>
              </a:rPr>
              <a:t>GÓC VUÔNG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2045" y1="68801" x2="49500" y2="67990"/>
                        <a14:foregroundMark x1="71636" y1="68720" x2="96545" y2="68801"/>
                        <a14:foregroundMark x1="78455" y1="12399" x2="80091" y2="40924"/>
                        <a14:foregroundMark x1="75500" y1="7780" x2="77864" y2="7780"/>
                        <a14:foregroundMark x1="91818" y1="84360" x2="94773" y2="83874"/>
                        <a14:foregroundMark x1="82045" y1="74230" x2="88545" y2="84360"/>
                        <a14:foregroundMark x1="81045" y1="72771" x2="76727" y2="88412"/>
                        <a14:foregroundMark x1="77955" y1="90276" x2="86727" y2="85900"/>
                        <a14:foregroundMark x1="79273" y1="79822" x2="86955" y2="90276"/>
                        <a14:foregroundMark x1="80318" y1="78363" x2="85818" y2="86224"/>
                        <a14:foregroundMark x1="78955" y1="82982" x2="79273" y2="90276"/>
                        <a14:foregroundMark x1="18864" y1="76013" x2="27636" y2="82901"/>
                        <a14:foregroundMark x1="53591" y1="90924" x2="70227" y2="90600"/>
                        <a14:foregroundMark x1="19091" y1="81848" x2="23136" y2="92058"/>
                        <a14:foregroundMark x1="19682" y1="78201" x2="25182" y2="89708"/>
                        <a14:foregroundMark x1="16227" y1="78363" x2="22227" y2="93355"/>
                        <a14:foregroundMark x1="2364" y1="89465" x2="10727" y2="8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373" y="5313865"/>
            <a:ext cx="2735625" cy="15344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58715" y="3040165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00B050"/>
                </a:solidFill>
                <a:latin typeface="UTM Avo" panose="02040603050506020204" pitchFamily="18" charset="0"/>
              </a:rPr>
              <a:t>GÓC NHỌN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83499" y="4198333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7030A0"/>
                </a:solidFill>
                <a:latin typeface="UTM Avo" panose="02040603050506020204" pitchFamily="18" charset="0"/>
              </a:rPr>
              <a:t>GÓC BẸT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56875" y="4186253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C000"/>
                </a:solidFill>
                <a:latin typeface="UTM Avo" panose="02040603050506020204" pitchFamily="18" charset="0"/>
              </a:rPr>
              <a:t>GÓC TÙ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69161" y="335674"/>
            <a:ext cx="1920212" cy="192547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63655" y="318794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1421" y="1833496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1075" y="1857166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P</a:t>
            </a:r>
          </a:p>
        </p:txBody>
      </p:sp>
      <p:pic>
        <p:nvPicPr>
          <p:cNvPr id="19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85" y="-649817"/>
            <a:ext cx="649817" cy="649817"/>
          </a:xfrm>
          <a:prstGeom prst="rect">
            <a:avLst/>
          </a:prstGeom>
        </p:spPr>
      </p:pic>
      <p:pic>
        <p:nvPicPr>
          <p:cNvPr id="20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9358" y="-649817"/>
            <a:ext cx="649817" cy="649817"/>
          </a:xfrm>
          <a:prstGeom prst="rect">
            <a:avLst/>
          </a:prstGeom>
        </p:spPr>
      </p:pic>
      <p:pic>
        <p:nvPicPr>
          <p:cNvPr id="2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07632" y="-683280"/>
            <a:ext cx="649817" cy="649817"/>
          </a:xfrm>
          <a:prstGeom prst="rect">
            <a:avLst/>
          </a:prstGeom>
        </p:spPr>
      </p:pic>
      <p:pic>
        <p:nvPicPr>
          <p:cNvPr id="2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63305" y="-683280"/>
            <a:ext cx="649817" cy="64981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200786" y="2253988"/>
            <a:ext cx="38797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05733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08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1.0099 2.46914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0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1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93D90CE-E3AB-46D6-B677-B14B2AB165FF}"/>
              </a:ext>
            </a:extLst>
          </p:cNvPr>
          <p:cNvSpPr/>
          <p:nvPr/>
        </p:nvSpPr>
        <p:spPr>
          <a:xfrm>
            <a:off x="644978" y="607239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1201345" y="749111"/>
            <a:ext cx="9601067" cy="2242046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561727" y="3315991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UTM Avo" panose="02040603050506020204" pitchFamily="18" charset="0"/>
              </a:rPr>
              <a:t>GÓC VUÔNG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36943" y="3309951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00B050"/>
                </a:solidFill>
                <a:latin typeface="UTM Avo" panose="02040603050506020204" pitchFamily="18" charset="0"/>
              </a:rPr>
              <a:t>GÓC NHỌN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1727" y="4468119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7030A0"/>
                </a:solidFill>
                <a:latin typeface="UTM Avo" panose="02040603050506020204" pitchFamily="18" charset="0"/>
              </a:rPr>
              <a:t>GÓC BẸT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5103" y="4456039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C000"/>
                </a:solidFill>
                <a:latin typeface="UTM Avo" panose="02040603050506020204" pitchFamily="18" charset="0"/>
              </a:rPr>
              <a:t>GÓC TÙ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364562" y="2315690"/>
            <a:ext cx="2637317" cy="1249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32497" y="1803198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40651" y="1821599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87" y="2321938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  <p:pic>
        <p:nvPicPr>
          <p:cNvPr id="20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951" y="-688809"/>
            <a:ext cx="649817" cy="649817"/>
          </a:xfrm>
          <a:prstGeom prst="rect">
            <a:avLst/>
          </a:prstGeom>
        </p:spPr>
      </p:pic>
      <p:pic>
        <p:nvPicPr>
          <p:cNvPr id="2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0322" y="-688809"/>
            <a:ext cx="649817" cy="649817"/>
          </a:xfrm>
          <a:prstGeom prst="rect">
            <a:avLst/>
          </a:prstGeom>
        </p:spPr>
      </p:pic>
      <p:pic>
        <p:nvPicPr>
          <p:cNvPr id="2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98596" y="-722272"/>
            <a:ext cx="649817" cy="649817"/>
          </a:xfrm>
          <a:prstGeom prst="rect">
            <a:avLst/>
          </a:prstGeom>
        </p:spPr>
      </p:pic>
      <p:pic>
        <p:nvPicPr>
          <p:cNvPr id="2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54269" y="-722272"/>
            <a:ext cx="649817" cy="64981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001879" y="2328186"/>
            <a:ext cx="206493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2045" y1="68801" x2="49500" y2="67990"/>
                        <a14:foregroundMark x1="71636" y1="68720" x2="96545" y2="68801"/>
                        <a14:foregroundMark x1="78455" y1="12399" x2="80091" y2="40924"/>
                        <a14:foregroundMark x1="75500" y1="7780" x2="77864" y2="7780"/>
                        <a14:foregroundMark x1="91818" y1="84360" x2="94773" y2="83874"/>
                        <a14:foregroundMark x1="82045" y1="74230" x2="88545" y2="84360"/>
                        <a14:foregroundMark x1="81045" y1="72771" x2="76727" y2="88412"/>
                        <a14:foregroundMark x1="77955" y1="90276" x2="86727" y2="85900"/>
                        <a14:foregroundMark x1="79273" y1="79822" x2="86955" y2="90276"/>
                        <a14:foregroundMark x1="80318" y1="78363" x2="85818" y2="86224"/>
                        <a14:foregroundMark x1="78955" y1="82982" x2="79273" y2="90276"/>
                        <a14:foregroundMark x1="18864" y1="76013" x2="27636" y2="82901"/>
                        <a14:foregroundMark x1="53591" y1="90924" x2="70227" y2="90600"/>
                        <a14:foregroundMark x1="19091" y1="81848" x2="23136" y2="92058"/>
                        <a14:foregroundMark x1="19682" y1="78201" x2="25182" y2="89708"/>
                        <a14:foregroundMark x1="16227" y1="78363" x2="22227" y2="93355"/>
                        <a14:foregroundMark x1="2364" y1="89465" x2="10727" y2="8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373" y="5313865"/>
            <a:ext cx="2735625" cy="15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58489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1.0099 2.46914E-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03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80" y="-576942"/>
            <a:ext cx="9604285" cy="7941128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xmlns="" id="{EF4B6ADB-E1BA-4E86-B2E1-5B4D4C4A1388}"/>
              </a:ext>
            </a:extLst>
          </p:cNvPr>
          <p:cNvSpPr/>
          <p:nvPr/>
        </p:nvSpPr>
        <p:spPr>
          <a:xfrm>
            <a:off x="8000159" y="3818011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680" y="3164401"/>
            <a:ext cx="7349610" cy="1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001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7" name="矩形 2">
            <a:extLst>
              <a:ext uri="{FF2B5EF4-FFF2-40B4-BE49-F238E27FC236}">
                <a16:creationId xmlns:a16="http://schemas.microsoft.com/office/drawing/2014/main" xmlns="" id="{A93D90CE-E3AB-46D6-B677-B14B2AB165FF}"/>
              </a:ext>
            </a:extLst>
          </p:cNvPr>
          <p:cNvSpPr/>
          <p:nvPr/>
        </p:nvSpPr>
        <p:spPr>
          <a:xfrm>
            <a:off x="827625" y="225094"/>
            <a:ext cx="10331988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mtClean="0"/>
              <a:t>v</a:t>
            </a:r>
            <a:endParaRPr lang="zh-CN" altLang="en-US" dirty="0"/>
          </a:p>
        </p:txBody>
      </p:sp>
      <p:sp>
        <p:nvSpPr>
          <p:cNvPr id="28" name="Snip Diagonal Corner Rectangle 27"/>
          <p:cNvSpPr/>
          <p:nvPr/>
        </p:nvSpPr>
        <p:spPr>
          <a:xfrm>
            <a:off x="1223117" y="225094"/>
            <a:ext cx="9601067" cy="249627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/>
          <p:cNvSpPr/>
          <p:nvPr/>
        </p:nvSpPr>
        <p:spPr>
          <a:xfrm>
            <a:off x="1583499" y="3046205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UTM Avo" panose="02040603050506020204" pitchFamily="18" charset="0"/>
              </a:rPr>
              <a:t>GÓC VUÔNG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2045" y1="68801" x2="49500" y2="67990"/>
                        <a14:foregroundMark x1="71636" y1="68720" x2="96545" y2="68801"/>
                        <a14:foregroundMark x1="78455" y1="12399" x2="80091" y2="40924"/>
                        <a14:foregroundMark x1="75500" y1="7780" x2="77864" y2="7780"/>
                        <a14:foregroundMark x1="91818" y1="84360" x2="94773" y2="83874"/>
                        <a14:foregroundMark x1="82045" y1="74230" x2="88545" y2="84360"/>
                        <a14:foregroundMark x1="81045" y1="72771" x2="76727" y2="88412"/>
                        <a14:foregroundMark x1="77955" y1="90276" x2="86727" y2="85900"/>
                        <a14:foregroundMark x1="79273" y1="79822" x2="86955" y2="90276"/>
                        <a14:foregroundMark x1="80318" y1="78363" x2="85818" y2="86224"/>
                        <a14:foregroundMark x1="78955" y1="82982" x2="79273" y2="90276"/>
                        <a14:foregroundMark x1="18864" y1="76013" x2="27636" y2="82901"/>
                        <a14:foregroundMark x1="53591" y1="90924" x2="70227" y2="90600"/>
                        <a14:foregroundMark x1="19091" y1="81848" x2="23136" y2="92058"/>
                        <a14:foregroundMark x1="19682" y1="78201" x2="25182" y2="89708"/>
                        <a14:foregroundMark x1="16227" y1="78363" x2="22227" y2="93355"/>
                        <a14:foregroundMark x1="2364" y1="89465" x2="10727" y2="8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373" y="5313865"/>
            <a:ext cx="2735625" cy="153443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258715" y="3040165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00B050"/>
                </a:solidFill>
                <a:latin typeface="UTM Avo" panose="02040603050506020204" pitchFamily="18" charset="0"/>
              </a:rPr>
              <a:t>GÓC NHỌN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83499" y="4198333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7030A0"/>
                </a:solidFill>
                <a:latin typeface="UTM Avo" panose="02040603050506020204" pitchFamily="18" charset="0"/>
              </a:rPr>
              <a:t>GÓC BẸT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56875" y="4186253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C000"/>
                </a:solidFill>
                <a:latin typeface="UTM Avo" panose="02040603050506020204" pitchFamily="18" charset="0"/>
              </a:rPr>
              <a:t>GÓC TÙ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4281204" y="302279"/>
            <a:ext cx="15288" cy="20695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24277" y="184727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Rockwell" panose="02040603050506020204" pitchFamily="18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34772" y="1852729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13121" y="1845977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</a:p>
        </p:txBody>
      </p:sp>
      <p:pic>
        <p:nvPicPr>
          <p:cNvPr id="40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85" y="-649817"/>
            <a:ext cx="649817" cy="649817"/>
          </a:xfrm>
          <a:prstGeom prst="rect">
            <a:avLst/>
          </a:prstGeom>
        </p:spPr>
      </p:pic>
      <p:pic>
        <p:nvPicPr>
          <p:cNvPr id="4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9358" y="-649817"/>
            <a:ext cx="649817" cy="649817"/>
          </a:xfrm>
          <a:prstGeom prst="rect">
            <a:avLst/>
          </a:prstGeom>
        </p:spPr>
      </p:pic>
      <p:pic>
        <p:nvPicPr>
          <p:cNvPr id="4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7632" y="-683280"/>
            <a:ext cx="649817" cy="649817"/>
          </a:xfrm>
          <a:prstGeom prst="rect">
            <a:avLst/>
          </a:prstGeom>
        </p:spPr>
      </p:pic>
      <p:pic>
        <p:nvPicPr>
          <p:cNvPr id="4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63305" y="-683280"/>
            <a:ext cx="649817" cy="649817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4281205" y="2359316"/>
            <a:ext cx="38797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29" y="1337045"/>
            <a:ext cx="1352032" cy="13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2855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08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1.0099 2.46914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0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15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15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1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93D90CE-E3AB-46D6-B677-B14B2AB165FF}"/>
              </a:ext>
            </a:extLst>
          </p:cNvPr>
          <p:cNvSpPr/>
          <p:nvPr/>
        </p:nvSpPr>
        <p:spPr>
          <a:xfrm>
            <a:off x="666750" y="429984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1223117" y="546223"/>
            <a:ext cx="9601067" cy="249627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583499" y="3367334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UTM Avo" panose="02040603050506020204" pitchFamily="18" charset="0"/>
              </a:rPr>
              <a:t>GÓC VUÔNG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58715" y="3361294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00B050"/>
                </a:solidFill>
                <a:latin typeface="UTM Avo" panose="02040603050506020204" pitchFamily="18" charset="0"/>
              </a:rPr>
              <a:t>GÓC NHỌN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3499" y="4519462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7030A0"/>
                </a:solidFill>
                <a:latin typeface="UTM Avo" panose="02040603050506020204" pitchFamily="18" charset="0"/>
              </a:rPr>
              <a:t>GÓC BẸT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56875" y="4507382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C000"/>
                </a:solidFill>
                <a:latin typeface="UTM Avo" panose="02040603050506020204" pitchFamily="18" charset="0"/>
              </a:rPr>
              <a:t>GÓC TÙ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271797" y="869810"/>
            <a:ext cx="3154603" cy="10561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6426" y="1925929"/>
            <a:ext cx="3752996" cy="8258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6425" y="744613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35185" y="1835670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76715" y="2297190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U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294" b="47619" l="35513" r="665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24800" r="33201" b="51400"/>
          <a:stretch/>
        </p:blipFill>
        <p:spPr>
          <a:xfrm>
            <a:off x="1334267" y="575698"/>
            <a:ext cx="2122844" cy="1640379"/>
          </a:xfrm>
          <a:prstGeom prst="rect">
            <a:avLst/>
          </a:prstGeom>
        </p:spPr>
      </p:pic>
      <p:pic>
        <p:nvPicPr>
          <p:cNvPr id="2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495" y="-828576"/>
            <a:ext cx="649817" cy="649817"/>
          </a:xfrm>
          <a:prstGeom prst="rect">
            <a:avLst/>
          </a:prstGeom>
        </p:spPr>
      </p:pic>
      <p:pic>
        <p:nvPicPr>
          <p:cNvPr id="2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768" y="-828576"/>
            <a:ext cx="649817" cy="649817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21042" y="-862039"/>
            <a:ext cx="649817" cy="649817"/>
          </a:xfrm>
          <a:prstGeom prst="rect">
            <a:avLst/>
          </a:prstGeom>
        </p:spPr>
      </p:pic>
      <p:pic>
        <p:nvPicPr>
          <p:cNvPr id="2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76715" y="-862039"/>
            <a:ext cx="649817" cy="6498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2045" y1="68801" x2="49500" y2="67990"/>
                        <a14:foregroundMark x1="71636" y1="68720" x2="96545" y2="68801"/>
                        <a14:foregroundMark x1="78455" y1="12399" x2="80091" y2="40924"/>
                        <a14:foregroundMark x1="75500" y1="7780" x2="77864" y2="7780"/>
                        <a14:foregroundMark x1="91818" y1="84360" x2="94773" y2="83874"/>
                        <a14:foregroundMark x1="82045" y1="74230" x2="88545" y2="84360"/>
                        <a14:foregroundMark x1="81045" y1="72771" x2="76727" y2="88412"/>
                        <a14:foregroundMark x1="77955" y1="90276" x2="86727" y2="85900"/>
                        <a14:foregroundMark x1="79273" y1="79822" x2="86955" y2="90276"/>
                        <a14:foregroundMark x1="80318" y1="78363" x2="85818" y2="86224"/>
                        <a14:foregroundMark x1="78955" y1="82982" x2="79273" y2="90276"/>
                        <a14:foregroundMark x1="18864" y1="76013" x2="27636" y2="82901"/>
                        <a14:foregroundMark x1="53591" y1="90924" x2="70227" y2="90600"/>
                        <a14:foregroundMark x1="19091" y1="81848" x2="23136" y2="92058"/>
                        <a14:foregroundMark x1="19682" y1="78201" x2="25182" y2="89708"/>
                        <a14:foregroundMark x1="16227" y1="78363" x2="22227" y2="93355"/>
                        <a14:foregroundMark x1="2364" y1="89465" x2="10727" y2="8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373" y="5313865"/>
            <a:ext cx="2735625" cy="15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7147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0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1.0099 2.46914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0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1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93D90CE-E3AB-46D6-B677-B14B2AB165FF}"/>
              </a:ext>
            </a:extLst>
          </p:cNvPr>
          <p:cNvSpPr/>
          <p:nvPr/>
        </p:nvSpPr>
        <p:spPr>
          <a:xfrm>
            <a:off x="660902" y="560614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Snip Diagonal Corner Rectangle 13"/>
          <p:cNvSpPr/>
          <p:nvPr/>
        </p:nvSpPr>
        <p:spPr>
          <a:xfrm>
            <a:off x="1217269" y="660524"/>
            <a:ext cx="9601067" cy="249627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1577651" y="3481635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UTM Avo" panose="02040603050506020204" pitchFamily="18" charset="0"/>
              </a:rPr>
              <a:t>GÓC VUÔNG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52867" y="3475595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00B050"/>
                </a:solidFill>
                <a:latin typeface="UTM Avo" panose="02040603050506020204" pitchFamily="18" charset="0"/>
              </a:rPr>
              <a:t>GÓC NHỌN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77651" y="4633763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7030A0"/>
                </a:solidFill>
                <a:latin typeface="UTM Avo" panose="02040603050506020204" pitchFamily="18" charset="0"/>
              </a:rPr>
              <a:t>GÓC BẸT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51027" y="4621683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C000"/>
                </a:solidFill>
                <a:latin typeface="UTM Avo" panose="02040603050506020204" pitchFamily="18" charset="0"/>
              </a:rPr>
              <a:t>GÓC TÙ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2370431" y="881761"/>
            <a:ext cx="1920212" cy="19254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91493" y="737709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28924" y="2288159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1416" y="2397645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pic>
        <p:nvPicPr>
          <p:cNvPr id="24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1315" y="-683041"/>
            <a:ext cx="649817" cy="649817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6958" y="-683041"/>
            <a:ext cx="649817" cy="649817"/>
          </a:xfrm>
          <a:prstGeom prst="rect">
            <a:avLst/>
          </a:prstGeom>
        </p:spPr>
      </p:pic>
      <p:pic>
        <p:nvPicPr>
          <p:cNvPr id="2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5232" y="-716504"/>
            <a:ext cx="649817" cy="649817"/>
          </a:xfrm>
          <a:prstGeom prst="rect">
            <a:avLst/>
          </a:prstGeom>
        </p:spPr>
      </p:pic>
      <p:pic>
        <p:nvPicPr>
          <p:cNvPr id="27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0905" y="-716504"/>
            <a:ext cx="649817" cy="649817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275357" y="2794746"/>
            <a:ext cx="38797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2045" y1="68801" x2="49500" y2="67990"/>
                        <a14:foregroundMark x1="71636" y1="68720" x2="96545" y2="68801"/>
                        <a14:foregroundMark x1="78455" y1="12399" x2="80091" y2="40924"/>
                        <a14:foregroundMark x1="75500" y1="7780" x2="77864" y2="7780"/>
                        <a14:foregroundMark x1="91818" y1="84360" x2="94773" y2="83874"/>
                        <a14:foregroundMark x1="82045" y1="74230" x2="88545" y2="84360"/>
                        <a14:foregroundMark x1="81045" y1="72771" x2="76727" y2="88412"/>
                        <a14:foregroundMark x1="77955" y1="90276" x2="86727" y2="85900"/>
                        <a14:foregroundMark x1="79273" y1="79822" x2="86955" y2="90276"/>
                        <a14:foregroundMark x1="80318" y1="78363" x2="85818" y2="86224"/>
                        <a14:foregroundMark x1="78955" y1="82982" x2="79273" y2="90276"/>
                        <a14:foregroundMark x1="18864" y1="76013" x2="27636" y2="82901"/>
                        <a14:foregroundMark x1="53591" y1="90924" x2="70227" y2="90600"/>
                        <a14:foregroundMark x1="19091" y1="81848" x2="23136" y2="92058"/>
                        <a14:foregroundMark x1="19682" y1="78201" x2="25182" y2="89708"/>
                        <a14:foregroundMark x1="16227" y1="78363" x2="22227" y2="93355"/>
                        <a14:foregroundMark x1="2364" y1="89465" x2="10727" y2="8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373" y="5313865"/>
            <a:ext cx="2735625" cy="15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6908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15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0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1.0099 2.46914E-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03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93D90CE-E3AB-46D6-B677-B14B2AB165FF}"/>
              </a:ext>
            </a:extLst>
          </p:cNvPr>
          <p:cNvSpPr/>
          <p:nvPr/>
        </p:nvSpPr>
        <p:spPr>
          <a:xfrm>
            <a:off x="666750" y="876300"/>
            <a:ext cx="10858500" cy="54458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C5B0379-E12F-4728-BC9F-19DD60486B56}"/>
              </a:ext>
            </a:extLst>
          </p:cNvPr>
          <p:cNvSpPr/>
          <p:nvPr/>
        </p:nvSpPr>
        <p:spPr>
          <a:xfrm>
            <a:off x="1592257" y="1090561"/>
            <a:ext cx="8869265" cy="885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35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vi-VN" altLang="zh-CN" sz="35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5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</a:t>
            </a:r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hai cái kéo như hình dưới đây</a:t>
            </a:r>
            <a:r>
              <a:rPr lang="vi-VN" sz="35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35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字魂115号-刀刀体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28" y="2593258"/>
            <a:ext cx="8780820" cy="2394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281" y="5150120"/>
            <a:ext cx="9640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cái kéo nào có hai lưỡi kéo tạo thành góc tù? Hình cái kéo nào có hai lưỡi kéo tạo thành góc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nhọn?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FE34BE-0DB4-4F1D-E643-3476A201E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0" r="100000">
                        <a14:backgroundMark x1="9009" y1="24630" x2="63063" y2="4722"/>
                        <a14:backgroundMark x1="32833" y1="36204" x2="98398" y2="648"/>
                        <a14:backgroundMark x1="14314" y1="9815" x2="8809" y2="65833"/>
                        <a14:backgroundMark x1="57057" y1="71111" x2="81582" y2="60833"/>
                        <a14:backgroundMark x1="46046" y1="36852" x2="5205" y2="60648"/>
                        <a14:backgroundMark x1="4705" y1="79352" x2="32633" y2="51296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971" flipH="1">
            <a:off x="8584596" y="2172683"/>
            <a:ext cx="1591738" cy="17207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E34BE-0DB4-4F1D-E643-3476A201E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0" r="100000">
                        <a14:backgroundMark x1="9009" y1="24630" x2="63063" y2="4722"/>
                        <a14:backgroundMark x1="32833" y1="36204" x2="98398" y2="648"/>
                        <a14:backgroundMark x1="14314" y1="9815" x2="8809" y2="65833"/>
                        <a14:backgroundMark x1="57057" y1="71111" x2="81582" y2="60833"/>
                        <a14:backgroundMark x1="46046" y1="36852" x2="5205" y2="60648"/>
                        <a14:backgroundMark x1="4705" y1="79352" x2="32633" y2="51296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2356" flipH="1">
            <a:off x="4044024" y="2357080"/>
            <a:ext cx="1560932" cy="1687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7999" y="4434029"/>
            <a:ext cx="2694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nhọn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3605" y="4409251"/>
            <a:ext cx="2694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tù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4111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93D90CE-E3AB-46D6-B677-B14B2AB165FF}"/>
              </a:ext>
            </a:extLst>
          </p:cNvPr>
          <p:cNvSpPr/>
          <p:nvPr/>
        </p:nvSpPr>
        <p:spPr>
          <a:xfrm>
            <a:off x="1111042" y="449244"/>
            <a:ext cx="10658171" cy="55446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712" y="3428999"/>
            <a:ext cx="3143883" cy="314388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78191" y="516424"/>
            <a:ext cx="103650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Bạn </a:t>
            </a: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chọn một trong ba miếng bánh 1, 2, 3 như hình vẽ, biết rằng: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Miếng bánh mà An chọn không phải là miếng bé nhất.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Góc đỉnh O ở hình miếng bánh mà An chọn không là góc bẹt.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tìm miếng bánh mà bạn An đã chọn.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"/>
          <a:stretch/>
        </p:blipFill>
        <p:spPr>
          <a:xfrm>
            <a:off x="8392331" y="3077719"/>
            <a:ext cx="3376882" cy="2916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30116" y="4798142"/>
            <a:ext cx="3539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mtClean="0"/>
              <a:t>G</a:t>
            </a:r>
            <a:endParaRPr lang="en-US" dirty="0"/>
          </a:p>
        </p:txBody>
      </p:sp>
      <p:sp>
        <p:nvSpPr>
          <p:cNvPr id="14" name="矩形 4">
            <a:extLst>
              <a:ext uri="{FF2B5EF4-FFF2-40B4-BE49-F238E27FC236}">
                <a16:creationId xmlns:a16="http://schemas.microsoft.com/office/drawing/2014/main" xmlns="" id="{21DAD9C9-D84E-4231-8644-1DF233B6040E}"/>
              </a:ext>
            </a:extLst>
          </p:cNvPr>
          <p:cNvSpPr/>
          <p:nvPr/>
        </p:nvSpPr>
        <p:spPr>
          <a:xfrm>
            <a:off x="1800638" y="3674857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06764" y="3821506"/>
            <a:ext cx="67542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bẹt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2760849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660400" y="-92007"/>
            <a:ext cx="10476903" cy="6563681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067" y="1841506"/>
            <a:ext cx="6192442" cy="19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0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93D90CE-E3AB-46D6-B677-B14B2AB165FF}"/>
              </a:ext>
            </a:extLst>
          </p:cNvPr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xmlns="" id="{1142CA6A-D4C5-7BBF-9189-5CFF4D327BFF}"/>
              </a:ext>
            </a:extLst>
          </p:cNvPr>
          <p:cNvSpPr/>
          <p:nvPr/>
        </p:nvSpPr>
        <p:spPr>
          <a:xfrm>
            <a:off x="180848" y="1558896"/>
            <a:ext cx="11830304" cy="4994304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992159" y="253234"/>
            <a:ext cx="10441501" cy="1187804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1412880" y="1840331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80317" y="4776128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848" y="4293096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18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85" y="-649817"/>
            <a:ext cx="649817" cy="6498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7256" y="448155"/>
            <a:ext cx="99851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3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góc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nhọn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719403" y="2570906"/>
            <a:ext cx="2784309" cy="2208245"/>
          </a:xfrm>
          <a:prstGeom prst="triangle">
            <a:avLst>
              <a:gd name="adj" fmla="val 36160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8496265" y="1798280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96265" y="4679884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74553" y="4170984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24" name="Isosceles Triangle 23"/>
          <p:cNvSpPr/>
          <p:nvPr/>
        </p:nvSpPr>
        <p:spPr>
          <a:xfrm>
            <a:off x="8690244" y="2484450"/>
            <a:ext cx="2784309" cy="220824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7" y="4391987"/>
            <a:ext cx="2581393" cy="26842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45" y="5028697"/>
            <a:ext cx="1579152" cy="15686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23" y="5054448"/>
            <a:ext cx="1579152" cy="1568624"/>
          </a:xfrm>
          <a:prstGeom prst="rect">
            <a:avLst/>
          </a:prstGeom>
        </p:spPr>
      </p:pic>
      <p:pic>
        <p:nvPicPr>
          <p:cNvPr id="28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07632" y="-683280"/>
            <a:ext cx="649817" cy="649817"/>
          </a:xfrm>
          <a:prstGeom prst="rect">
            <a:avLst/>
          </a:prstGeom>
        </p:spPr>
      </p:pic>
      <p:pic>
        <p:nvPicPr>
          <p:cNvPr id="29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63305" y="-683280"/>
            <a:ext cx="649817" cy="6498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8" y="1632556"/>
            <a:ext cx="5495004" cy="35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5603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5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5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93D90CE-E3AB-46D6-B677-B14B2AB165FF}"/>
              </a:ext>
            </a:extLst>
          </p:cNvPr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Rectangle: Rounded Corners 19">
            <a:extLst>
              <a:ext uri="{FF2B5EF4-FFF2-40B4-BE49-F238E27FC236}">
                <a16:creationId xmlns:a16="http://schemas.microsoft.com/office/drawing/2014/main" xmlns="" id="{2CE1B6CD-CB61-4185-0293-6B9D1E6F4C44}"/>
              </a:ext>
            </a:extLst>
          </p:cNvPr>
          <p:cNvSpPr/>
          <p:nvPr/>
        </p:nvSpPr>
        <p:spPr>
          <a:xfrm>
            <a:off x="180848" y="1558896"/>
            <a:ext cx="11830304" cy="4994304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Diagonal Corner Rectangle 4"/>
          <p:cNvSpPr/>
          <p:nvPr/>
        </p:nvSpPr>
        <p:spPr>
          <a:xfrm>
            <a:off x="992159" y="253234"/>
            <a:ext cx="10441501" cy="1187804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412880" y="1840331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0317" y="4776128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48" y="4293096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9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85" y="-649817"/>
            <a:ext cx="649817" cy="649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7256" y="448155"/>
            <a:ext cx="99851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góc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vuông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719403" y="2570906"/>
            <a:ext cx="2784309" cy="2208245"/>
          </a:xfrm>
          <a:prstGeom prst="triangle">
            <a:avLst>
              <a:gd name="adj" fmla="val 36160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8496265" y="1798280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6265" y="4679884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74553" y="4170984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8690244" y="2484450"/>
            <a:ext cx="2784309" cy="220824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68" y="4318177"/>
            <a:ext cx="2581393" cy="2684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45" y="5028697"/>
            <a:ext cx="1579152" cy="1568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7" y="5028697"/>
            <a:ext cx="1579152" cy="1568624"/>
          </a:xfrm>
          <a:prstGeom prst="rect">
            <a:avLst/>
          </a:prstGeom>
        </p:spPr>
      </p:pic>
      <p:pic>
        <p:nvPicPr>
          <p:cNvPr id="20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07632" y="-683280"/>
            <a:ext cx="649817" cy="649817"/>
          </a:xfrm>
          <a:prstGeom prst="rect">
            <a:avLst/>
          </a:prstGeom>
        </p:spPr>
      </p:pic>
      <p:pic>
        <p:nvPicPr>
          <p:cNvPr id="2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63305" y="-683280"/>
            <a:ext cx="649817" cy="649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8" y="1632556"/>
            <a:ext cx="5495004" cy="35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7334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93D90CE-E3AB-46D6-B677-B14B2AB165FF}"/>
              </a:ext>
            </a:extLst>
          </p:cNvPr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Rectangle: Rounded Corners 19">
            <a:extLst>
              <a:ext uri="{FF2B5EF4-FFF2-40B4-BE49-F238E27FC236}">
                <a16:creationId xmlns:a16="http://schemas.microsoft.com/office/drawing/2014/main" xmlns="" id="{9985EDA2-C5C4-4B49-7D51-4BC2DB2F4330}"/>
              </a:ext>
            </a:extLst>
          </p:cNvPr>
          <p:cNvSpPr/>
          <p:nvPr/>
        </p:nvSpPr>
        <p:spPr>
          <a:xfrm>
            <a:off x="180848" y="1558896"/>
            <a:ext cx="11830304" cy="4994304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Diagonal Corner Rectangle 4"/>
          <p:cNvSpPr/>
          <p:nvPr/>
        </p:nvSpPr>
        <p:spPr>
          <a:xfrm>
            <a:off x="992159" y="253234"/>
            <a:ext cx="10441501" cy="1187804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412880" y="1840331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0317" y="4776128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48" y="4293096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9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85" y="-649817"/>
            <a:ext cx="649817" cy="649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7256" y="448155"/>
            <a:ext cx="99851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góc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tù</a:t>
            </a:r>
            <a:r>
              <a:rPr lang="en-US" sz="4267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719403" y="2570906"/>
            <a:ext cx="2784309" cy="2208245"/>
          </a:xfrm>
          <a:prstGeom prst="triangle">
            <a:avLst>
              <a:gd name="adj" fmla="val 36160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8496265" y="1798280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6265" y="4679884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74553" y="4170984"/>
            <a:ext cx="9601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8690244" y="2484450"/>
            <a:ext cx="2784309" cy="220824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01" y="4388421"/>
            <a:ext cx="2581393" cy="2684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48" y="4969601"/>
            <a:ext cx="1579152" cy="1568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499" y="4946255"/>
            <a:ext cx="1579152" cy="1568624"/>
          </a:xfrm>
          <a:prstGeom prst="rect">
            <a:avLst/>
          </a:prstGeom>
        </p:spPr>
      </p:pic>
      <p:pic>
        <p:nvPicPr>
          <p:cNvPr id="20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07632" y="-683280"/>
            <a:ext cx="649817" cy="649817"/>
          </a:xfrm>
          <a:prstGeom prst="rect">
            <a:avLst/>
          </a:prstGeom>
        </p:spPr>
      </p:pic>
      <p:pic>
        <p:nvPicPr>
          <p:cNvPr id="2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63305" y="-683280"/>
            <a:ext cx="649817" cy="649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8" y="1632556"/>
            <a:ext cx="5495004" cy="35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17646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1671483" y="848759"/>
            <a:ext cx="9725947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50" y="1000676"/>
            <a:ext cx="7034454" cy="1740705"/>
          </a:xfrm>
          <a:prstGeom prst="rect">
            <a:avLst/>
          </a:prstGeom>
        </p:spPr>
      </p:pic>
      <p:sp>
        <p:nvSpPr>
          <p:cNvPr id="13" name="矩形 4">
            <a:extLst>
              <a:ext uri="{FF2B5EF4-FFF2-40B4-BE49-F238E27FC236}">
                <a16:creationId xmlns:a16="http://schemas.microsoft.com/office/drawing/2014/main" xmlns="" id="{21DAD9C9-D84E-4231-8644-1DF233B6040E}"/>
              </a:ext>
            </a:extLst>
          </p:cNvPr>
          <p:cNvSpPr/>
          <p:nvPr/>
        </p:nvSpPr>
        <p:spPr>
          <a:xfrm>
            <a:off x="2533209" y="3040653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33209" y="3220592"/>
            <a:ext cx="66554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và kể tên một số đồ vật có góc nhọn, góc tù, góc bẹt.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5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3" y="3551095"/>
            <a:ext cx="3582297" cy="28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942054" y="876299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矩形 7"/>
          <p:cNvSpPr/>
          <p:nvPr/>
        </p:nvSpPr>
        <p:spPr>
          <a:xfrm>
            <a:off x="2810874" y="1611978"/>
            <a:ext cx="71208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AI NHANH AI ĐÚNG</a:t>
            </a:r>
            <a:endParaRPr kumimoji="0" lang="zh-CN" altLang="en-US" sz="6600" b="1" i="0" u="none" strike="noStrike" kern="1200" cap="none" spc="0" normalizeH="0" baseline="0" noProof="0" dirty="0">
              <a:ln w="12700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14"/>
          <p:cNvSpPr/>
          <p:nvPr/>
        </p:nvSpPr>
        <p:spPr>
          <a:xfrm>
            <a:off x="2829142" y="3135119"/>
            <a:ext cx="80448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US" altLang="zh-CN" sz="4000" b="1" i="0" u="none" strike="noStrike" kern="1200" cap="none" spc="0" normalizeH="0" baseline="0" noProof="0" dirty="0" smtClean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altLang="zh-CN" sz="4000" b="1" i="0" u="none" strike="noStrike" kern="1200" cap="none" spc="0" normalizeH="0" baseline="0" noProof="0" dirty="0">
              <a:ln w="38100">
                <a:noFill/>
                <a:prstDash val="solid"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" y="2993994"/>
            <a:ext cx="3384228" cy="32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tấm ảnh đen trắng chụp cầu Long Biên đẹp như tranh thủy mặ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22" y="3276519"/>
            <a:ext cx="6537278" cy="35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Cầu Long Biên: Hành trình qua lịch sử, kiến trúc &amp; hướng dẫn khám phá 2023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ầu Long Biên: Hành trình qua lịch sử, kiến trúc &amp; hướng dẫn khám phá 2023"/>
          <p:cNvSpPr>
            <a:spLocks noChangeAspect="1" noChangeArrowheads="1"/>
          </p:cNvSpPr>
          <p:nvPr/>
        </p:nvSpPr>
        <p:spPr bwMode="auto">
          <a:xfrm>
            <a:off x="307975" y="-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Cầu Long Biên: Hành trình qua lịch sử, kiến trúc &amp; hướng dẫn khám phá 2023"/>
          <p:cNvSpPr>
            <a:spLocks noChangeAspect="1" noChangeArrowheads="1"/>
          </p:cNvSpPr>
          <p:nvPr/>
        </p:nvSpPr>
        <p:spPr bwMode="auto">
          <a:xfrm>
            <a:off x="460375" y="11519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430169" cy="32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03274"/>
      </p:ext>
    </p:extLst>
  </p:cSld>
  <p:clrMapOvr>
    <a:masterClrMapping/>
  </p:clrMapOvr>
  <p:transition spd="slow" advClick="0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1552F83-9BF1-428E-BA3B-470B8AED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186798" y="478121"/>
            <a:ext cx="1042147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209" y="1930400"/>
            <a:ext cx="5738954" cy="20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5405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34CA79B-7D8A-4A34-A19B-260981D1B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17" y="1397725"/>
            <a:ext cx="4402183" cy="440218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042">
            <a:off x="-184904" y="-15853"/>
            <a:ext cx="3140248" cy="232611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xmlns="" id="{882C9C13-18D7-4F35-7D5E-B9EEB505E510}"/>
              </a:ext>
            </a:extLst>
          </p:cNvPr>
          <p:cNvSpPr/>
          <p:nvPr/>
        </p:nvSpPr>
        <p:spPr>
          <a:xfrm>
            <a:off x="1164771" y="762000"/>
            <a:ext cx="10668000" cy="5791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CF0745F3-7DDF-7D70-43B6-9A2B337298CD}"/>
              </a:ext>
            </a:extLst>
          </p:cNvPr>
          <p:cNvSpPr/>
          <p:nvPr/>
        </p:nvSpPr>
        <p:spPr>
          <a:xfrm>
            <a:off x="6583209" y="2158953"/>
            <a:ext cx="504056" cy="613652"/>
          </a:xfrm>
          <a:prstGeom prst="arc">
            <a:avLst>
              <a:gd name="adj1" fmla="val 17521947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D7395FCB-FA3C-D060-2C07-79A6CCB549E6}"/>
              </a:ext>
            </a:extLst>
          </p:cNvPr>
          <p:cNvSpPr/>
          <p:nvPr/>
        </p:nvSpPr>
        <p:spPr>
          <a:xfrm rot="15444399">
            <a:off x="10376149" y="2104503"/>
            <a:ext cx="504056" cy="613652"/>
          </a:xfrm>
          <a:prstGeom prst="arc">
            <a:avLst>
              <a:gd name="adj1" fmla="val 16200000"/>
              <a:gd name="adj2" fmla="val 2005978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4907E56-4306-B770-4FE8-56B65BD1E775}"/>
              </a:ext>
            </a:extLst>
          </p:cNvPr>
          <p:cNvSpPr/>
          <p:nvPr/>
        </p:nvSpPr>
        <p:spPr>
          <a:xfrm>
            <a:off x="9386966" y="2469078"/>
            <a:ext cx="21602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0F95F9-A7F5-0DB9-4577-704F5DE26423}"/>
              </a:ext>
            </a:extLst>
          </p:cNvPr>
          <p:cNvSpPr/>
          <p:nvPr/>
        </p:nvSpPr>
        <p:spPr>
          <a:xfrm>
            <a:off x="10467086" y="2469078"/>
            <a:ext cx="21602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7AD7BF9-E951-94BA-F309-D60C5FF1C016}"/>
              </a:ext>
            </a:extLst>
          </p:cNvPr>
          <p:cNvSpPr/>
          <p:nvPr/>
        </p:nvSpPr>
        <p:spPr>
          <a:xfrm>
            <a:off x="10467086" y="4487871"/>
            <a:ext cx="216024" cy="21602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12DB7DC-18EA-8101-F295-3F81526ACB29}"/>
              </a:ext>
            </a:extLst>
          </p:cNvPr>
          <p:cNvSpPr/>
          <p:nvPr/>
        </p:nvSpPr>
        <p:spPr>
          <a:xfrm>
            <a:off x="9602990" y="2470579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B15A5CE-6CC4-1690-6B6D-C7C17F19BAD2}"/>
              </a:ext>
            </a:extLst>
          </p:cNvPr>
          <p:cNvSpPr/>
          <p:nvPr/>
        </p:nvSpPr>
        <p:spPr>
          <a:xfrm>
            <a:off x="9602990" y="4415329"/>
            <a:ext cx="288032" cy="2880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1191C08-BFAF-2672-16DD-731B2B8B3F01}"/>
              </a:ext>
            </a:extLst>
          </p:cNvPr>
          <p:cNvSpPr/>
          <p:nvPr/>
        </p:nvSpPr>
        <p:spPr>
          <a:xfrm>
            <a:off x="9386966" y="4482912"/>
            <a:ext cx="216024" cy="21602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D5762B-5C7E-52F3-E5DB-9B9BB0352F50}"/>
              </a:ext>
            </a:extLst>
          </p:cNvPr>
          <p:cNvSpPr/>
          <p:nvPr/>
        </p:nvSpPr>
        <p:spPr>
          <a:xfrm>
            <a:off x="6722670" y="4486803"/>
            <a:ext cx="216024" cy="21602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19F5ECB-74FE-4D48-26CE-273FF722105A}"/>
              </a:ext>
            </a:extLst>
          </p:cNvPr>
          <p:cNvSpPr/>
          <p:nvPr/>
        </p:nvSpPr>
        <p:spPr>
          <a:xfrm>
            <a:off x="6722670" y="2470579"/>
            <a:ext cx="21602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xmlns="" id="{CFD5D5E4-2B49-0A4C-DB85-D4A5D6F2D3A3}"/>
              </a:ext>
            </a:extLst>
          </p:cNvPr>
          <p:cNvSpPr/>
          <p:nvPr/>
        </p:nvSpPr>
        <p:spPr>
          <a:xfrm>
            <a:off x="2443552" y="2697738"/>
            <a:ext cx="4039265" cy="1098171"/>
          </a:xfrm>
          <a:prstGeom prst="wedgeRoundRectCallout">
            <a:avLst>
              <a:gd name="adj1" fmla="val -22181"/>
              <a:gd name="adj2" fmla="val 11428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Trong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hình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trên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có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bao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nhiêu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vuông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?</a:t>
            </a:r>
            <a:endParaRPr lang="zh-CN" altLang="en-US" sz="3000" b="1" kern="80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D481345-0FDB-41F2-7D44-077A60F68838}"/>
              </a:ext>
            </a:extLst>
          </p:cNvPr>
          <p:cNvSpPr/>
          <p:nvPr/>
        </p:nvSpPr>
        <p:spPr>
          <a:xfrm>
            <a:off x="6722670" y="2470579"/>
            <a:ext cx="3960440" cy="223224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F0B7577-5244-0E06-B69A-E1FFB6217F21}"/>
              </a:ext>
            </a:extLst>
          </p:cNvPr>
          <p:cNvSpPr/>
          <p:nvPr/>
        </p:nvSpPr>
        <p:spPr>
          <a:xfrm>
            <a:off x="6722670" y="2470579"/>
            <a:ext cx="2880320" cy="223224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nual Operation 25">
            <a:extLst>
              <a:ext uri="{FF2B5EF4-FFF2-40B4-BE49-F238E27FC236}">
                <a16:creationId xmlns:a16="http://schemas.microsoft.com/office/drawing/2014/main" xmlns="" id="{8534BD4A-0491-64F4-C4ED-14064D07B94E}"/>
              </a:ext>
            </a:extLst>
          </p:cNvPr>
          <p:cNvSpPr/>
          <p:nvPr/>
        </p:nvSpPr>
        <p:spPr>
          <a:xfrm flipV="1">
            <a:off x="6726072" y="1492947"/>
            <a:ext cx="3957038" cy="936104"/>
          </a:xfrm>
          <a:prstGeom prst="flowChartManualOperation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xmlns="" id="{71101E02-65EA-4173-1E90-BD94DBA46471}"/>
              </a:ext>
            </a:extLst>
          </p:cNvPr>
          <p:cNvSpPr/>
          <p:nvPr/>
        </p:nvSpPr>
        <p:spPr>
          <a:xfrm>
            <a:off x="2784160" y="3529278"/>
            <a:ext cx="3650478" cy="1098171"/>
          </a:xfrm>
          <a:prstGeom prst="wedgeRoundRectCallout">
            <a:avLst>
              <a:gd name="adj1" fmla="val -34038"/>
              <a:gd name="adj2" fmla="val 9631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Những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còn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lại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là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gì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?</a:t>
            </a:r>
            <a:endParaRPr lang="zh-CN" altLang="en-US" sz="3000" b="1" kern="80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8" name="图片 2">
            <a:extLst>
              <a:ext uri="{FF2B5EF4-FFF2-40B4-BE49-F238E27FC236}">
                <a16:creationId xmlns:a16="http://schemas.microsoft.com/office/drawing/2014/main" xmlns="" id="{C1E21265-29AC-CAB3-5CA5-73247E833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1" y="3471133"/>
            <a:ext cx="3384228" cy="3276004"/>
          </a:xfrm>
          <a:prstGeom prst="rect">
            <a:avLst/>
          </a:prstGeom>
        </p:spPr>
      </p:pic>
      <p:sp>
        <p:nvSpPr>
          <p:cNvPr id="29" name="Arc 28">
            <a:extLst>
              <a:ext uri="{FF2B5EF4-FFF2-40B4-BE49-F238E27FC236}">
                <a16:creationId xmlns:a16="http://schemas.microsoft.com/office/drawing/2014/main" xmlns="" id="{C313CAFF-4CB9-EB99-5252-28ED5A967F6C}"/>
              </a:ext>
            </a:extLst>
          </p:cNvPr>
          <p:cNvSpPr/>
          <p:nvPr/>
        </p:nvSpPr>
        <p:spPr>
          <a:xfrm rot="7060823">
            <a:off x="7163822" y="1201336"/>
            <a:ext cx="504056" cy="613652"/>
          </a:xfrm>
          <a:prstGeom prst="arc">
            <a:avLst>
              <a:gd name="adj1" fmla="val 1440979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xmlns="" id="{D81AE1CB-78FE-0520-B227-50292056A73F}"/>
              </a:ext>
            </a:extLst>
          </p:cNvPr>
          <p:cNvSpPr/>
          <p:nvPr/>
        </p:nvSpPr>
        <p:spPr>
          <a:xfrm rot="14539177" flipH="1">
            <a:off x="9689874" y="1182780"/>
            <a:ext cx="504056" cy="613652"/>
          </a:xfrm>
          <a:prstGeom prst="arc">
            <a:avLst>
              <a:gd name="adj1" fmla="val 1440979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9901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5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5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1552F83-9BF1-428E-BA3B-470B8AED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xmlns="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134" y="1042209"/>
            <a:ext cx="6145301" cy="4773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582" y="4757888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Condensed SemiB" panose="00000706000000000000" pitchFamily="2" charset="0"/>
                <a:ea typeface="+mn-ea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 Condensed SemiB" panose="00000706000000000000" pitchFamily="2" charset="0"/>
                <a:ea typeface="+mn-ea"/>
                <a:cs typeface="+mn-cs"/>
              </a:rPr>
              <a:t> 1_Trang 26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Cabin Condensed SemiB" panose="00000706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250355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>
            <a:extLst>
              <a:ext uri="{FF2B5EF4-FFF2-40B4-BE49-F238E27FC236}">
                <a16:creationId xmlns:a16="http://schemas.microsoft.com/office/drawing/2014/main" xmlns="" id="{61552F83-9BF1-428E-BA3B-470B8AED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910" y="2277915"/>
            <a:ext cx="9711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quen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nhọn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tù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bẹt.</a:t>
            </a:r>
            <a:endParaRPr lang="en-US" sz="3200" b="1" dirty="0">
              <a:solidFill>
                <a:srgbClr val="002060"/>
              </a:solidFill>
              <a:latin typeface="Times New Roman (Headings)"/>
              <a:ea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Giải</a:t>
            </a:r>
            <a:r>
              <a:rPr lang="en-US" sz="3200" b="1" dirty="0" smtClean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quyết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huống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liên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nhọn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tù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 (Headings)"/>
                <a:ea typeface="Cambria" panose="02040503050406030204" pitchFamily="18" charset="0"/>
              </a:rPr>
              <a:t>bẹt.</a:t>
            </a:r>
            <a:endParaRPr lang="en-US" sz="3200" b="1" dirty="0">
              <a:solidFill>
                <a:srgbClr val="002060"/>
              </a:solidFill>
              <a:latin typeface="Times New Roman (Headings)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9202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67" y="-319373"/>
            <a:ext cx="9604285" cy="7870371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xmlns="" id="{EF4B6ADB-E1BA-4E86-B2E1-5B4D4C4A1388}"/>
              </a:ext>
            </a:extLst>
          </p:cNvPr>
          <p:cNvSpPr/>
          <p:nvPr/>
        </p:nvSpPr>
        <p:spPr>
          <a:xfrm>
            <a:off x="8226300" y="3935998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311" y="31183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1796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5" name="Rectangle: Rounded Corners 22">
            <a:extLst>
              <a:ext uri="{FF2B5EF4-FFF2-40B4-BE49-F238E27FC236}">
                <a16:creationId xmlns:a16="http://schemas.microsoft.com/office/drawing/2014/main" xmlns="" id="{F61E7885-5E4A-21FB-3F3B-46FA31DDD805}"/>
              </a:ext>
            </a:extLst>
          </p:cNvPr>
          <p:cNvSpPr/>
          <p:nvPr/>
        </p:nvSpPr>
        <p:spPr>
          <a:xfrm>
            <a:off x="545691" y="352103"/>
            <a:ext cx="11100618" cy="58835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4038600"/>
            <a:ext cx="3582297" cy="2811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DD34D2-B015-90BF-3D8E-3D82B7A30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0" r="100000">
                        <a14:backgroundMark x1="9009" y1="24630" x2="63063" y2="4722"/>
                        <a14:backgroundMark x1="32833" y1="36204" x2="98398" y2="648"/>
                        <a14:backgroundMark x1="14314" y1="9815" x2="8809" y2="65833"/>
                        <a14:backgroundMark x1="57057" y1="71111" x2="81582" y2="60833"/>
                        <a14:backgroundMark x1="46046" y1="36852" x2="5205" y2="60648"/>
                        <a14:backgroundMark x1="4705" y1="79352" x2="32633" y2="51296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6171" y="1134346"/>
            <a:ext cx="2312262" cy="24997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7213C57-EE7A-819F-0B61-27B2B6032469}"/>
              </a:ext>
            </a:extLst>
          </p:cNvPr>
          <p:cNvGrpSpPr/>
          <p:nvPr/>
        </p:nvGrpSpPr>
        <p:grpSpPr>
          <a:xfrm>
            <a:off x="4572000" y="1556792"/>
            <a:ext cx="3736032" cy="1872208"/>
            <a:chOff x="2411760" y="771550"/>
            <a:chExt cx="3736032" cy="187220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B108ACD-4F34-2884-9AD2-C334443CD96D}"/>
                </a:ext>
              </a:extLst>
            </p:cNvPr>
            <p:cNvCxnSpPr/>
            <p:nvPr/>
          </p:nvCxnSpPr>
          <p:spPr>
            <a:xfrm flipV="1">
              <a:off x="2411760" y="771550"/>
              <a:ext cx="3600400" cy="187220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232589B-971E-9820-300E-CE0F75CFF943}"/>
                </a:ext>
              </a:extLst>
            </p:cNvPr>
            <p:cNvCxnSpPr/>
            <p:nvPr/>
          </p:nvCxnSpPr>
          <p:spPr>
            <a:xfrm flipV="1">
              <a:off x="2411760" y="2635374"/>
              <a:ext cx="3736032" cy="838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0C38C5-F280-B032-C3A0-A04AB591DAE1}"/>
              </a:ext>
            </a:extLst>
          </p:cNvPr>
          <p:cNvSpPr txBox="1"/>
          <p:nvPr/>
        </p:nvSpPr>
        <p:spPr>
          <a:xfrm>
            <a:off x="7668344" y="112474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00DF3F-578B-361A-006C-6C896289CA80}"/>
              </a:ext>
            </a:extLst>
          </p:cNvPr>
          <p:cNvSpPr txBox="1"/>
          <p:nvPr/>
        </p:nvSpPr>
        <p:spPr>
          <a:xfrm>
            <a:off x="8308032" y="29969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EC6F0C-BCC4-29D2-EA08-A667E3DED12D}"/>
              </a:ext>
            </a:extLst>
          </p:cNvPr>
          <p:cNvSpPr txBox="1"/>
          <p:nvPr/>
        </p:nvSpPr>
        <p:spPr>
          <a:xfrm>
            <a:off x="4144144" y="29969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xmlns="" id="{E7C5EB5A-335C-E341-1513-2F49B6C5368D}"/>
              </a:ext>
            </a:extLst>
          </p:cNvPr>
          <p:cNvSpPr/>
          <p:nvPr/>
        </p:nvSpPr>
        <p:spPr>
          <a:xfrm>
            <a:off x="4028185" y="4094325"/>
            <a:ext cx="5094115" cy="1030067"/>
          </a:xfrm>
          <a:prstGeom prst="wedgeRoundRectCallout">
            <a:avLst>
              <a:gd name="adj1" fmla="val -58656"/>
              <a:gd name="adj2" fmla="val 70954"/>
              <a:gd name="adj3" fmla="val 16667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Hãy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đọc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tên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đỉnh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và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cạnh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của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này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.</a:t>
            </a:r>
            <a:endParaRPr lang="zh-CN" altLang="en-US" sz="2800" b="1" kern="800" dirty="0">
              <a:ln w="2222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xmlns="" id="{7BB883B1-EB16-91E3-0EFC-D023BC307A13}"/>
              </a:ext>
            </a:extLst>
          </p:cNvPr>
          <p:cNvSpPr/>
          <p:nvPr/>
        </p:nvSpPr>
        <p:spPr>
          <a:xfrm>
            <a:off x="3933997" y="3798259"/>
            <a:ext cx="5094115" cy="553341"/>
          </a:xfrm>
          <a:prstGeom prst="wedgeRoundRectCallout">
            <a:avLst>
              <a:gd name="adj1" fmla="val -41134"/>
              <a:gd name="adj2" fmla="val 160863"/>
              <a:gd name="adj3" fmla="val 16667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đỉnh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O;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cạnh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OA, OB</a:t>
            </a:r>
            <a:endParaRPr lang="zh-CN" altLang="en-US" sz="2800" b="1" kern="80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DC3C5F35-A300-5319-41FD-22C067152E1C}"/>
              </a:ext>
            </a:extLst>
          </p:cNvPr>
          <p:cNvSpPr/>
          <p:nvPr/>
        </p:nvSpPr>
        <p:spPr>
          <a:xfrm>
            <a:off x="4398898" y="3692326"/>
            <a:ext cx="5094115" cy="55334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nhọn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đỉnh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O;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cạnh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OA, OB</a:t>
            </a:r>
            <a:endParaRPr lang="zh-CN" altLang="en-US" sz="2800" b="1" kern="80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xmlns="" id="{8C4267A6-DAD8-F245-D825-17F7B2854A41}"/>
              </a:ext>
            </a:extLst>
          </p:cNvPr>
          <p:cNvSpPr/>
          <p:nvPr/>
        </p:nvSpPr>
        <p:spPr>
          <a:xfrm>
            <a:off x="4326436" y="4841575"/>
            <a:ext cx="5094115" cy="1030067"/>
          </a:xfrm>
          <a:prstGeom prst="wedgeRoundRectCallout">
            <a:avLst>
              <a:gd name="adj1" fmla="val -71692"/>
              <a:gd name="adj2" fmla="val -11476"/>
              <a:gd name="adj3" fmla="val 16667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Dùng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thước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eke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để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kiểm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tra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độ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lớn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. </a:t>
            </a:r>
            <a:endParaRPr lang="zh-CN" altLang="en-US" sz="2800" b="1" kern="800" dirty="0">
              <a:ln w="2222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xmlns="" id="{B68CDB90-CB44-7102-1311-4A2BC33F79BA}"/>
              </a:ext>
            </a:extLst>
          </p:cNvPr>
          <p:cNvSpPr/>
          <p:nvPr/>
        </p:nvSpPr>
        <p:spPr>
          <a:xfrm>
            <a:off x="4572000" y="5073311"/>
            <a:ext cx="5094115" cy="553341"/>
          </a:xfrm>
          <a:prstGeom prst="wedgeRoundRectCallout">
            <a:avLst>
              <a:gd name="adj1" fmla="val -72760"/>
              <a:gd name="adj2" fmla="val 32991"/>
              <a:gd name="adj3" fmla="val 16667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nhọn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bé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hơn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vuông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.</a:t>
            </a:r>
            <a:endParaRPr lang="zh-CN" altLang="en-US" sz="2800" b="1" kern="800" dirty="0">
              <a:ln w="222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4142406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36068 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1F7C3C9-BCBA-154B-4FDA-40796F00EBA0}"/>
              </a:ext>
            </a:extLst>
          </p:cNvPr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399"/>
            <a:ext cx="1944333" cy="2924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138C8B-E188-71E1-6419-0F84E8E60D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35" y="3109750"/>
            <a:ext cx="2507801" cy="2507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FC91A7-1678-7B52-F7CC-03CF8F00A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97" y="1235309"/>
            <a:ext cx="2448931" cy="2448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E6D347-D022-7ACE-2B8C-C309077B4F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16365"/>
          <a:stretch/>
        </p:blipFill>
        <p:spPr>
          <a:xfrm>
            <a:off x="1695213" y="1267307"/>
            <a:ext cx="3481962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41E3AA7-FA28-7091-9C11-20FFE943E3DA}"/>
              </a:ext>
            </a:extLst>
          </p:cNvPr>
          <p:cNvCxnSpPr/>
          <p:nvPr/>
        </p:nvCxnSpPr>
        <p:spPr>
          <a:xfrm>
            <a:off x="2487301" y="1105420"/>
            <a:ext cx="948893" cy="1710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32E353B-43E9-3246-636D-B660E5504A2D}"/>
              </a:ext>
            </a:extLst>
          </p:cNvPr>
          <p:cNvCxnSpPr>
            <a:stCxn id="9" idx="0"/>
          </p:cNvCxnSpPr>
          <p:nvPr/>
        </p:nvCxnSpPr>
        <p:spPr>
          <a:xfrm>
            <a:off x="3436194" y="1267307"/>
            <a:ext cx="1" cy="1536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C72C175-DAC3-E949-8C0D-4545BC8DE917}"/>
              </a:ext>
            </a:extLst>
          </p:cNvPr>
          <p:cNvCxnSpPr/>
          <p:nvPr/>
        </p:nvCxnSpPr>
        <p:spPr>
          <a:xfrm flipH="1" flipV="1">
            <a:off x="6620779" y="3394197"/>
            <a:ext cx="833898" cy="25222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7FB33CB-28DA-9E2B-39BF-45A0E1C26FCE}"/>
              </a:ext>
            </a:extLst>
          </p:cNvPr>
          <p:cNvCxnSpPr/>
          <p:nvPr/>
        </p:nvCxnSpPr>
        <p:spPr>
          <a:xfrm flipV="1">
            <a:off x="6216630" y="3399845"/>
            <a:ext cx="408269" cy="1292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9F91E18-D2F2-83FC-1A55-BF59B31581D8}"/>
              </a:ext>
            </a:extLst>
          </p:cNvPr>
          <p:cNvCxnSpPr/>
          <p:nvPr/>
        </p:nvCxnSpPr>
        <p:spPr>
          <a:xfrm flipV="1">
            <a:off x="7088384" y="2941217"/>
            <a:ext cx="2932202" cy="24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FE5D9BD-9EE4-A637-5B03-8D47B81C7FB4}"/>
              </a:ext>
            </a:extLst>
          </p:cNvPr>
          <p:cNvCxnSpPr/>
          <p:nvPr/>
        </p:nvCxnSpPr>
        <p:spPr>
          <a:xfrm>
            <a:off x="7315200" y="1524000"/>
            <a:ext cx="2698749" cy="14194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38600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581</Words>
  <Application>Microsoft Office PowerPoint</Application>
  <PresentationFormat>Widescreen</PresentationFormat>
  <Paragraphs>119</Paragraphs>
  <Slides>31</Slides>
  <Notes>2</Notes>
  <HiddenSlides>0</HiddenSlides>
  <MMClips>33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UTM Avo</vt:lpstr>
      <vt:lpstr>等线 Light</vt:lpstr>
      <vt:lpstr>UTM Rockwell</vt:lpstr>
      <vt:lpstr>思源黑体 CN Medium</vt:lpstr>
      <vt:lpstr>Calibri</vt:lpstr>
      <vt:lpstr>#9Slide03 Cabin Condensed SemiB</vt:lpstr>
      <vt:lpstr>#9Slide07 HoneyCream</vt:lpstr>
      <vt:lpstr>等线</vt:lpstr>
      <vt:lpstr>UTM Alberta Heavy</vt:lpstr>
      <vt:lpstr>宋体</vt:lpstr>
      <vt:lpstr>Cambrial</vt:lpstr>
      <vt:lpstr>方正少儿简体</vt:lpstr>
      <vt:lpstr>Times New Roman</vt:lpstr>
      <vt:lpstr>Times New Roman (Headings)</vt:lpstr>
      <vt:lpstr>SVN-Newton</vt:lpstr>
      <vt:lpstr>Cambria</vt:lpstr>
      <vt:lpstr>字魂115号-刀刀体</vt:lpstr>
      <vt:lpstr>Arial</vt:lpstr>
      <vt:lpstr>#9Slide03 AllRoundGothic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Tu Bui</dc:creator>
  <cp:keywords>MĂNG NON TEAM</cp:keywords>
  <cp:lastModifiedBy>HuyenPC</cp:lastModifiedBy>
  <cp:revision>134</cp:revision>
  <dcterms:created xsi:type="dcterms:W3CDTF">2020-12-10T09:18:24Z</dcterms:created>
  <dcterms:modified xsi:type="dcterms:W3CDTF">2024-09-30T15:38:56Z</dcterms:modified>
  <cp:contentStatus/>
</cp:coreProperties>
</file>