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7" r:id="rId2"/>
    <p:sldId id="258" r:id="rId3"/>
    <p:sldId id="259" r:id="rId4"/>
    <p:sldId id="260" r:id="rId5"/>
    <p:sldId id="261" r:id="rId6"/>
    <p:sldId id="267" r:id="rId7"/>
    <p:sldId id="265" r:id="rId8"/>
    <p:sldId id="263" r:id="rId9"/>
    <p:sldId id="268" r:id="rId10"/>
    <p:sldId id="269" r:id="rId11"/>
    <p:sldId id="264" r:id="rId12"/>
    <p:sldId id="270" r:id="rId13"/>
    <p:sldId id="26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92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884302E3-545D-4113-B1E6-D6A2CD908F8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E55B88A-7257-410E-B12B-5455CE2B41F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3B842D-61EE-41A9-8EEC-913A200FF1B2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B195D3B-E3F2-46AD-A225-91C0D591853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137ACD4-8D50-4388-8B52-126725D15A6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0B5AAC-A6F5-400C-8A1E-C49BDEE69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1209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8D78F6-BC08-45AB-9336-F2AD3D504CA2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25FA72-CAC2-4DD1-9149-1B89B2715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234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E2398C-83E4-4C00-8BA8-A30505A1FC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C10B56B-4582-473A-8A2C-306E9A16CE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3D34C84-E60B-4344-AAF2-65F96295E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B68EE-4093-4FEF-9B0F-43709DB8E1BE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9A5C66D-A2EC-4BFC-96D7-0FDCBE350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9EF3769-5EC7-45A4-B33B-E6F2F555B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2D09E-8169-44AF-99D1-8E336C8B3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611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59BD8E-D1D1-40B2-B46B-C30B2B925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9BEA500-B9E6-4D99-BCCD-4C08A99361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96A0C13-80CB-43D0-9CE6-AFE2A65B7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B68EE-4093-4FEF-9B0F-43709DB8E1BE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79F1916-868B-4A70-835B-4F2869255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CB07088-A943-4372-8E42-0808A347F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2D09E-8169-44AF-99D1-8E336C8B3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552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A5942F8-FCBE-4133-B350-DC5EDE10FC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89C7BB4-6BC3-403F-8E7F-6E0253FFDA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1C3CB02-7F72-498D-ADD9-05C171652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B68EE-4093-4FEF-9B0F-43709DB8E1BE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6B020BC-5E00-4988-84B1-3CBD0E6F8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27B8336-DBC8-452C-B0CA-6DD46132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2D09E-8169-44AF-99D1-8E336C8B3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2243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8" name="圆角矩形 7"/>
          <p:cNvSpPr/>
          <p:nvPr userDrawn="1"/>
        </p:nvSpPr>
        <p:spPr>
          <a:xfrm>
            <a:off x="665843" y="562881"/>
            <a:ext cx="10860314" cy="5732236"/>
          </a:xfrm>
          <a:prstGeom prst="roundRect">
            <a:avLst>
              <a:gd name="adj" fmla="val 9577"/>
            </a:avLst>
          </a:prstGeom>
          <a:solidFill>
            <a:schemeClr val="bg1"/>
          </a:solidFill>
          <a:ln w="76200">
            <a:solidFill>
              <a:srgbClr val="79CF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9839114" y="-489500"/>
            <a:ext cx="2914996" cy="104986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 Non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759234" y="5808133"/>
            <a:ext cx="2914996" cy="104986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023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7055B5-2135-4681-98E0-D7B413960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83DD5D6-C6E1-4179-B6A3-016161A338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87FE088-24A3-4A16-AB0F-9B3FCF852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B68EE-4093-4FEF-9B0F-43709DB8E1BE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BFAA025-2F87-4624-B31B-26E7EDEA8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9216C39-65FC-4EF2-B23D-6189DE842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2D09E-8169-44AF-99D1-8E336C8B3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188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46B207-8176-4770-AA73-C6810B1C0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A6152A0-65FC-4F93-B114-094600968F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FCB90DF-2710-4CA2-87C2-BD631DE72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B68EE-4093-4FEF-9B0F-43709DB8E1BE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659773D-90AC-459B-B760-110E7B5F5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56C8260-DE51-4F37-B797-305B05A71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2D09E-8169-44AF-99D1-8E336C8B3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862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02C55F-553E-402F-A014-8A6CC7527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A3509B3-0CB2-4992-B4BC-330FFD12AA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0106BA7-D614-480E-864D-3749FA6FFD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3B41BF0-959F-4BCB-B37C-690832E4D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B68EE-4093-4FEF-9B0F-43709DB8E1BE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6C25CDA-38B9-4E8A-BECE-5AE0B17FD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46538EB-C1E4-4D66-BC5A-2C01E86C2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2D09E-8169-44AF-99D1-8E336C8B3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3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4D517FC-3F8D-4B4E-AF7A-353ACDD7D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F27AA6C-82B2-4B3C-80C9-005F281A3E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5540832-4C6F-41A4-9CDB-DB3ECE16B8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BB76AFA-4253-46B5-8890-505DFD021D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D0E13EB-518C-447F-8F29-0EC8A191C9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C9CA4BA-40FD-40BA-B273-BB8A013D6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B68EE-4093-4FEF-9B0F-43709DB8E1BE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F890248-9BD2-4FF5-B238-5A70567F9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54DA657-E961-45AC-86FA-D0F52B991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2D09E-8169-44AF-99D1-8E336C8B3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301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D8F6CE-AD09-4C24-A0DB-07B24D25E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39CEA85-3265-4228-A7D6-31E4A967C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B68EE-4093-4FEF-9B0F-43709DB8E1BE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289FD76-5A92-4C40-8E94-E91E59039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AB0441D-0F07-4123-B3DF-8BF897DAF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2D09E-8169-44AF-99D1-8E336C8B3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936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7AFBCE4-3FA8-41E9-934B-5A3E091F4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B68EE-4093-4FEF-9B0F-43709DB8E1BE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B5DBB3D-E95D-46B8-8998-97DE1C0B6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9DBE700-6192-4E3F-BEA5-4A1FF83E0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2D09E-8169-44AF-99D1-8E336C8B3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590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EE6CB9-6427-4F4C-A4C6-F22C22BC1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9A3FAB6-3D90-487C-AF71-3D9B57C840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F6254C0-6408-4530-A7C8-C54FD928FB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04D66D9-1C26-4ADA-AB86-C3E136BEA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B68EE-4093-4FEF-9B0F-43709DB8E1BE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B8B1E3E-C7AE-44DC-ACD0-05C29CDB2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A8D8FEC-9405-4329-936C-959C97310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2D09E-8169-44AF-99D1-8E336C8B3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623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3D892E-8A6E-4031-80D1-98953B7DE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36FFE90E-A75F-4059-BFDC-AA0783FB83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174C2D1-EA40-4D7F-9B26-574FA36611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CB7210F-3A8A-4238-ACEC-A55D45EDB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B68EE-4093-4FEF-9B0F-43709DB8E1BE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3A3699D-D709-422B-8559-5A319177D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EBE614F-5205-4878-B4C1-9ECAAA2BB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2D09E-8169-44AF-99D1-8E336C8B3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316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61CB835-3FA5-447A-BC68-CC95018B5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704BD38-D570-4604-84DD-B207EBAC3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1B4C75F-CE38-41D2-BB87-CD1C27B5E4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1B68EE-4093-4FEF-9B0F-43709DB8E1BE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96BAA2F-B2CE-4B0B-A479-616135DC47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904F9E3-5ED0-4B2D-A7B1-19ABA37789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22D09E-8169-44AF-99D1-8E336C8B3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911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-1"/>
            <a:ext cx="12192000" cy="685800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18"/>
          <a:stretch/>
        </p:blipFill>
        <p:spPr>
          <a:xfrm>
            <a:off x="19050" y="-387986"/>
            <a:ext cx="9440778" cy="526147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223005"/>
            <a:ext cx="6076950" cy="29534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16AA52A-2568-3B14-1382-2943F1A7FF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202297"/>
            <a:ext cx="1523956" cy="16783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0288" y="688637"/>
            <a:ext cx="2761727" cy="207891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4736" y="1728095"/>
            <a:ext cx="7187807" cy="258492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54128" y="4288043"/>
            <a:ext cx="2932430" cy="101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154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48" y="1769743"/>
            <a:ext cx="5027552" cy="31052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4040" y="1432468"/>
            <a:ext cx="526433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4000" b="1" dirty="0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Chia </a:t>
            </a:r>
            <a:r>
              <a:rPr lang="en-US" sz="4000" b="1" dirty="0" err="1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sẻ</a:t>
            </a:r>
            <a:r>
              <a:rPr lang="en-US" sz="4000" b="1" dirty="0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000" b="1" dirty="0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báo</a:t>
            </a:r>
            <a:r>
              <a:rPr lang="en-US" sz="4000" b="1" dirty="0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cáo</a:t>
            </a:r>
            <a:r>
              <a:rPr lang="en-US" sz="4000" b="1" dirty="0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571500" indent="-571500">
              <a:buFontTx/>
              <a:buChar char="-"/>
            </a:pPr>
            <a:r>
              <a:rPr lang="en-US" sz="4000" b="1" dirty="0" err="1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4000" b="1" dirty="0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000" b="1" dirty="0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000" b="1" dirty="0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4000" b="1" dirty="0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571500" indent="-571500">
              <a:buFontTx/>
              <a:buChar char="-"/>
            </a:pPr>
            <a:r>
              <a:rPr lang="en-US" sz="4000" b="1" dirty="0" err="1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4000" b="1" dirty="0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4000" b="1" dirty="0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US" sz="4000" b="1" dirty="0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muốn</a:t>
            </a:r>
            <a:r>
              <a:rPr lang="en-US" sz="4000" b="1" dirty="0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4000" b="1" dirty="0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4000" b="1" dirty="0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571500" indent="-571500">
              <a:buFontTx/>
              <a:buChar char="-"/>
            </a:pPr>
            <a:r>
              <a:rPr lang="en-US" sz="4000" b="1" dirty="0" err="1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Góp</a:t>
            </a:r>
            <a:r>
              <a:rPr lang="en-US" sz="4000" b="1" dirty="0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ý </a:t>
            </a:r>
            <a:r>
              <a:rPr lang="en-US" sz="4000" b="1" dirty="0" err="1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4000" b="1" dirty="0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4000" b="1" dirty="0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20640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9864" y="896055"/>
            <a:ext cx="104195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Đọc soát và chỉnh sửa báo cáo.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79863" y="1839073"/>
            <a:ext cx="104195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Chỉnh sửa lỗi báo cáo (nếu có).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79864" y="2782091"/>
            <a:ext cx="104195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4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4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4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4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chỉnh</a:t>
            </a:r>
            <a:r>
              <a:rPr lang="en-US" sz="4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sửa</a:t>
            </a:r>
            <a:r>
              <a:rPr lang="en-US" sz="4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4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4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xét</a:t>
            </a:r>
            <a:r>
              <a:rPr lang="en-US" sz="4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thầy</a:t>
            </a:r>
            <a:r>
              <a:rPr lang="en-US" sz="4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</a:t>
            </a:r>
            <a:r>
              <a:rPr lang="en-US" sz="4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90989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04" y="849085"/>
            <a:ext cx="5218532" cy="5255883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748612" y="786295"/>
            <a:ext cx="6606454" cy="4992897"/>
            <a:chOff x="4748612" y="786295"/>
            <a:chExt cx="6606454" cy="4992897"/>
          </a:xfrm>
        </p:grpSpPr>
        <p:pic>
          <p:nvPicPr>
            <p:cNvPr id="3" name="图片 13">
              <a:extLst>
                <a:ext uri="{FF2B5EF4-FFF2-40B4-BE49-F238E27FC236}">
                  <a16:creationId xmlns:a16="http://schemas.microsoft.com/office/drawing/2014/main" xmlns="" id="{C4D30510-0035-9809-3E24-C1E789ED36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1424213">
              <a:off x="4748612" y="786295"/>
              <a:ext cx="6606454" cy="4992897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5625701" y="2146882"/>
              <a:ext cx="4852275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>
                  <a:solidFill>
                    <a:srgbClr val="00669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Học sinh </a:t>
              </a:r>
            </a:p>
            <a:p>
              <a:pPr algn="ctr"/>
              <a:r>
                <a:rPr lang="en-US" sz="5400" b="1">
                  <a:solidFill>
                    <a:srgbClr val="00669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sửa lỗi bài làm của mình.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96830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pic>
        <p:nvPicPr>
          <p:cNvPr id="3" name="图片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18"/>
          <a:stretch/>
        </p:blipFill>
        <p:spPr>
          <a:xfrm>
            <a:off x="336357" y="-19050"/>
            <a:ext cx="11519286" cy="64198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D3A87FF-C857-1D60-7395-6723E607D6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6635" y="2028079"/>
            <a:ext cx="7785267" cy="3304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70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18"/>
          <a:stretch/>
        </p:blipFill>
        <p:spPr>
          <a:xfrm>
            <a:off x="-131186" y="-305836"/>
            <a:ext cx="5627111" cy="313606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01087" y="2605540"/>
            <a:ext cx="102003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b="1" dirty="0" err="1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Phát</a:t>
            </a:r>
            <a:r>
              <a:rPr lang="en-US" sz="3600" b="1" dirty="0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triển</a:t>
            </a:r>
            <a:r>
              <a:rPr lang="en-US" sz="3600" b="1" dirty="0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kĩ</a:t>
            </a:r>
            <a:r>
              <a:rPr lang="en-US" sz="3600" b="1" dirty="0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3600" b="1" dirty="0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3600" b="1" dirty="0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báo</a:t>
            </a:r>
            <a:r>
              <a:rPr lang="en-US" sz="3600" b="1" dirty="0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cáo</a:t>
            </a:r>
            <a:r>
              <a:rPr lang="en-US" sz="3600" b="1" dirty="0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thảo</a:t>
            </a:r>
            <a:r>
              <a:rPr lang="en-US" sz="3600" b="1" dirty="0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luận</a:t>
            </a:r>
            <a:r>
              <a:rPr lang="en-US" sz="3600" b="1" dirty="0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r>
              <a:rPr lang="en-US" sz="3600" b="1" dirty="0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571500" indent="-571500">
              <a:buFontTx/>
              <a:buChar char="-"/>
            </a:pPr>
            <a:r>
              <a:rPr lang="en-US" sz="3600" b="1" dirty="0" err="1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3600" b="1" dirty="0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hoàn</a:t>
            </a:r>
            <a:r>
              <a:rPr lang="en-US" sz="3600" b="1" dirty="0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chỉnh</a:t>
            </a:r>
            <a:r>
              <a:rPr lang="en-US" sz="3600" b="1" dirty="0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600" b="1" dirty="0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báo</a:t>
            </a:r>
            <a:r>
              <a:rPr lang="en-US" sz="3600" b="1" dirty="0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cáo</a:t>
            </a:r>
            <a:r>
              <a:rPr lang="en-US" sz="3600" b="1" dirty="0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thảo</a:t>
            </a:r>
            <a:r>
              <a:rPr lang="en-US" sz="3600" b="1" dirty="0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luận</a:t>
            </a:r>
            <a:r>
              <a:rPr lang="en-US" sz="3600" b="1" dirty="0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r>
              <a:rPr lang="en-US" sz="3600" b="1" dirty="0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3164187-924F-4169-B0D0-6B7240DA294C}"/>
              </a:ext>
            </a:extLst>
          </p:cNvPr>
          <p:cNvSpPr txBox="1"/>
          <p:nvPr/>
        </p:nvSpPr>
        <p:spPr>
          <a:xfrm>
            <a:off x="552450" y="962025"/>
            <a:ext cx="4171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en-US" sz="4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480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70709" y="2272936"/>
            <a:ext cx="10620101" cy="36706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72159" y="819600"/>
            <a:ext cx="101096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báo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cáo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thảo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luận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dưới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74186" y="2404036"/>
            <a:ext cx="103055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u="sng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lang="en-US" sz="3600" b="1" u="sng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u="sng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3600" b="1" u="sng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</a:t>
            </a:r>
            <a:r>
              <a:rPr lang="en-US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6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</a:t>
            </a:r>
            <a:r>
              <a:rPr lang="en-US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hoạch</a:t>
            </a:r>
            <a:r>
              <a:rPr lang="en-US" sz="3600" b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góp </a:t>
            </a:r>
            <a:r>
              <a:rPr lang="en-US" sz="36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sách</a:t>
            </a:r>
            <a:r>
              <a:rPr lang="en-US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báo</a:t>
            </a:r>
            <a:r>
              <a:rPr lang="en-US" sz="3600" b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 thư viện của lớp.</a:t>
            </a:r>
            <a:endParaRPr lang="en-US" sz="36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6213" y="4631723"/>
            <a:ext cx="103055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u="sng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Chủ đề 3</a:t>
            </a:r>
            <a:r>
              <a:rPr lang="en-US" sz="3600" b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Kế hoạch trang trí lớp học chuẩn bị cho một ngày đặc biệt của lớp, của trường,…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88772" y="3508102"/>
            <a:ext cx="103055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u="sng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lang="en-US" sz="3600" b="1" u="sng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u="sng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3600" b="1" u="sng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</a:t>
            </a:r>
            <a:r>
              <a:rPr lang="en-US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6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</a:t>
            </a:r>
            <a:r>
              <a:rPr lang="en-US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hoạch</a:t>
            </a:r>
            <a:r>
              <a:rPr lang="en-US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tổ</a:t>
            </a:r>
            <a:r>
              <a:rPr lang="en-US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chức</a:t>
            </a:r>
            <a:r>
              <a:rPr lang="en-US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chào</a:t>
            </a:r>
            <a:r>
              <a:rPr lang="en-US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mừng</a:t>
            </a:r>
            <a:r>
              <a:rPr lang="en-US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Ngày</a:t>
            </a:r>
            <a:r>
              <a:rPr lang="en-US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giáo</a:t>
            </a:r>
            <a:r>
              <a:rPr lang="en-US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r>
              <a:rPr lang="en-US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Nam 20 </a:t>
            </a:r>
            <a:r>
              <a:rPr lang="en-US" sz="36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11.</a:t>
            </a:r>
          </a:p>
        </p:txBody>
      </p:sp>
    </p:spTree>
    <p:extLst>
      <p:ext uri="{BB962C8B-B14F-4D97-AF65-F5344CB8AC3E}">
        <p14:creationId xmlns:p14="http://schemas.microsoft.com/office/powerpoint/2010/main" val="38901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9864" y="896055"/>
            <a:ext cx="104195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vi-V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Dựa vào dàn ý đã lập trong hoạt động Viết ở Bài 7, viết báo cáo theo yêu cầu của đề bài.</a:t>
            </a:r>
            <a:endParaRPr lang="en-US" sz="4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05991" y="2668249"/>
            <a:ext cx="104195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Lưu</a:t>
            </a:r>
            <a:r>
              <a:rPr lang="en-US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ý: </a:t>
            </a:r>
            <a:r>
              <a:rPr lang="en-US" sz="36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gạch</a:t>
            </a:r>
            <a:r>
              <a:rPr lang="en-US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ngang</a:t>
            </a:r>
            <a:r>
              <a:rPr lang="en-US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đánh</a:t>
            </a:r>
            <a:r>
              <a:rPr lang="en-US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thảo</a:t>
            </a:r>
            <a:r>
              <a:rPr lang="en-US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luận</a:t>
            </a:r>
            <a:r>
              <a:rPr lang="en-US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6503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0046" y="2704310"/>
            <a:ext cx="10419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Thực hành viết báo cáo thảo luận nhóm.</a:t>
            </a:r>
          </a:p>
        </p:txBody>
      </p:sp>
    </p:spTree>
    <p:extLst>
      <p:ext uri="{BB962C8B-B14F-4D97-AF65-F5344CB8AC3E}">
        <p14:creationId xmlns:p14="http://schemas.microsoft.com/office/powerpoint/2010/main" val="86631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0446" y="143691"/>
            <a:ext cx="11652068" cy="60016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latin typeface="Cambria" panose="02040503050406030204" pitchFamily="18" charset="0"/>
                <a:ea typeface="Cambria" panose="02040503050406030204" pitchFamily="18" charset="0"/>
              </a:rPr>
              <a:t>BÁO CÁO THẢO LUẬN NHÓM VỀ KẾ HOẠCH QUYÊN GÓP SÁCH BÁO 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2400" b="1" dirty="0">
                <a:latin typeface="Cambria" panose="02040503050406030204" pitchFamily="18" charset="0"/>
                <a:ea typeface="Cambria" panose="02040503050406030204" pitchFamily="18" charset="0"/>
              </a:rPr>
              <a:t>TẶNG CÁC TRƯỜNG VÙNG KHÓ KHĂN</a:t>
            </a:r>
            <a:endParaRPr lang="vi-VN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Kính gửi: Cô giáo chủ nhiệm lớp 4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/6.</a:t>
            </a:r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</a:p>
          <a:p>
            <a:pPr algn="just"/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Hôm nay vào lúc 9 giờ ngày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28</a:t>
            </a:r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 tháng 09 năm 2023, tại phòng học lớp 4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/6</a:t>
            </a:r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, nhóm 1 đã tiến hành thảo luận chủ đề thảo luận nhóm về: "Kế hoạch quyên góp sách báo tặng các trường vùng khó khăn".</a:t>
            </a:r>
          </a:p>
          <a:p>
            <a:pPr algn="just"/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Thành phần tham gia</a:t>
            </a:r>
          </a:p>
          <a:p>
            <a:pPr algn="just"/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Thiên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Bảo</a:t>
            </a:r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 (chủ tọa)</a:t>
            </a:r>
          </a:p>
          <a:p>
            <a:pPr algn="just"/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- Ngọc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Mai</a:t>
            </a:r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 (thư kí)</a:t>
            </a:r>
          </a:p>
          <a:p>
            <a:pPr algn="just"/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- Mai Anh, Minh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Châu</a:t>
            </a:r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Phú</a:t>
            </a:r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, Minh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Tuấn</a:t>
            </a:r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Thùy</a:t>
            </a:r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 Linh, Trần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Tú</a:t>
            </a:r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Linh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Nhi</a:t>
            </a:r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, Ngọc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Lan</a:t>
            </a:r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Gia</a:t>
            </a:r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 Bảo,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Linh</a:t>
            </a:r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 Châu,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Tuấn</a:t>
            </a:r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 Nam (thành viên)</a:t>
            </a:r>
          </a:p>
          <a:p>
            <a:pPr algn="just"/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Sau khi thảo luận, chủ tọa đã thống nhất ý kiến và phân công như sau:</a:t>
            </a:r>
          </a:p>
          <a:p>
            <a:pPr algn="just"/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+ Phát động quyên góp, tiếp nhận và trao gửi: Mai Anh, Minh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Châu</a:t>
            </a:r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Phú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+ Thống kê số lượng sách báo và cân sách: Minh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Tuấn</a:t>
            </a:r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Thùy</a:t>
            </a:r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 Linh, Trần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Tú</a:t>
            </a:r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Linh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Nhi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+ Tổng hợp sách và báo theo từng phân loại: Ngọc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Lan</a:t>
            </a:r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Gia</a:t>
            </a:r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 Bảo,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Linh</a:t>
            </a:r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 Châu,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Tuấn</a:t>
            </a:r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 Nam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+ Đóng gói: Ngọc Anh, Bảo Châu, Đình Nam 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0447" y="5682343"/>
            <a:ext cx="11652068" cy="113178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>
              <a:lnSpc>
                <a:spcPct val="70000"/>
              </a:lnSpc>
            </a:pPr>
            <a:r>
              <a:rPr lang="vi-VN" sz="2400">
                <a:latin typeface="Cambria" panose="02040503050406030204" pitchFamily="18" charset="0"/>
                <a:ea typeface="Cambria" panose="02040503050406030204" pitchFamily="18" charset="0"/>
              </a:rPr>
              <a:t>Người viết báo cáo</a:t>
            </a:r>
            <a:endParaRPr lang="en-US" sz="240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r">
              <a:lnSpc>
                <a:spcPct val="70000"/>
              </a:lnSpc>
            </a:pPr>
            <a:r>
              <a:rPr lang="vi-VN" sz="2400">
                <a:latin typeface="Cambria" panose="02040503050406030204" pitchFamily="18" charset="0"/>
                <a:ea typeface="Cambria" panose="02040503050406030204" pitchFamily="18" charset="0"/>
              </a:rPr>
              <a:t>Thư kí </a:t>
            </a:r>
          </a:p>
          <a:p>
            <a:pPr algn="r">
              <a:lnSpc>
                <a:spcPct val="70000"/>
              </a:lnSpc>
            </a:pPr>
            <a:r>
              <a:rPr lang="vi-VN" sz="2400">
                <a:latin typeface="Cambria" panose="02040503050406030204" pitchFamily="18" charset="0"/>
                <a:ea typeface="Cambria" panose="02040503050406030204" pitchFamily="18" charset="0"/>
              </a:rPr>
              <a:t>(kí tên) </a:t>
            </a:r>
          </a:p>
          <a:p>
            <a:pPr algn="r">
              <a:lnSpc>
                <a:spcPct val="70000"/>
              </a:lnSpc>
            </a:pPr>
            <a:r>
              <a:rPr lang="vi-VN" sz="2400">
                <a:latin typeface="Cambria" panose="02040503050406030204" pitchFamily="18" charset="0"/>
                <a:ea typeface="Cambria" panose="02040503050406030204" pitchFamily="18" charset="0"/>
              </a:rPr>
              <a:t>Ngọc </a:t>
            </a:r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Mai</a:t>
            </a:r>
            <a:endParaRPr lang="vi-VN" sz="24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24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52" y="1102854"/>
            <a:ext cx="4974767" cy="507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63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9864" y="896055"/>
            <a:ext cx="104195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Đọc soát và chỉnh sửa báo cáo.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79864" y="1656193"/>
            <a:ext cx="104195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Đọc lại bài làm của em để phát hiện lỗi.</a:t>
            </a:r>
          </a:p>
        </p:txBody>
      </p:sp>
      <p:sp>
        <p:nvSpPr>
          <p:cNvPr id="4" name="Rectangle 3"/>
          <p:cNvSpPr/>
          <p:nvPr/>
        </p:nvSpPr>
        <p:spPr>
          <a:xfrm>
            <a:off x="1489841" y="3944982"/>
            <a:ext cx="3984172" cy="757646"/>
          </a:xfrm>
          <a:prstGeom prst="rect">
            <a:avLst/>
          </a:prstGeom>
          <a:solidFill>
            <a:srgbClr val="33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Cấu trúc báo cáo</a:t>
            </a:r>
          </a:p>
        </p:txBody>
      </p:sp>
      <p:sp>
        <p:nvSpPr>
          <p:cNvPr id="5" name="Rectangle 4"/>
          <p:cNvSpPr/>
          <p:nvPr/>
        </p:nvSpPr>
        <p:spPr>
          <a:xfrm>
            <a:off x="6442989" y="3944982"/>
            <a:ext cx="3984172" cy="757646"/>
          </a:xfrm>
          <a:prstGeom prst="rect">
            <a:avLst/>
          </a:prstGeom>
          <a:solidFill>
            <a:srgbClr val="33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Nội dung báo cáo</a:t>
            </a:r>
          </a:p>
        </p:txBody>
      </p:sp>
      <p:sp>
        <p:nvSpPr>
          <p:cNvPr id="6" name="Rectangle 5"/>
          <p:cNvSpPr/>
          <p:nvPr/>
        </p:nvSpPr>
        <p:spPr>
          <a:xfrm>
            <a:off x="1489840" y="5116285"/>
            <a:ext cx="4701953" cy="757646"/>
          </a:xfrm>
          <a:prstGeom prst="rect">
            <a:avLst/>
          </a:prstGeom>
          <a:solidFill>
            <a:srgbClr val="33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 dùng từ, đặt câu</a:t>
            </a:r>
          </a:p>
        </p:txBody>
      </p:sp>
      <p:sp>
        <p:nvSpPr>
          <p:cNvPr id="7" name="Rectangle 6"/>
          <p:cNvSpPr/>
          <p:nvPr/>
        </p:nvSpPr>
        <p:spPr>
          <a:xfrm>
            <a:off x="6442989" y="5116285"/>
            <a:ext cx="3984172" cy="757646"/>
          </a:xfrm>
          <a:prstGeom prst="rect">
            <a:avLst/>
          </a:prstGeom>
          <a:solidFill>
            <a:srgbClr val="33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Chính tả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333869" y="2712175"/>
            <a:ext cx="2775326" cy="707886"/>
            <a:chOff x="1115588" y="749179"/>
            <a:chExt cx="2119849" cy="811421"/>
          </a:xfrm>
        </p:grpSpPr>
        <p:sp>
          <p:nvSpPr>
            <p:cNvPr id="11" name="Rounded Rectangle 10"/>
            <p:cNvSpPr/>
            <p:nvPr/>
          </p:nvSpPr>
          <p:spPr>
            <a:xfrm>
              <a:off x="1115588" y="779127"/>
              <a:ext cx="2119849" cy="753851"/>
            </a:xfrm>
            <a:prstGeom prst="roundRect">
              <a:avLst/>
            </a:prstGeom>
            <a:solidFill>
              <a:srgbClr val="0BC0D3">
                <a:alpha val="72000"/>
              </a:srgbClr>
            </a:solidFill>
            <a:ln w="66675" cmpd="thinThick">
              <a:solidFill>
                <a:srgbClr val="0BC0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379509" y="749179"/>
              <a:ext cx="1806038" cy="8114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Tiêu chí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65849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04" y="849085"/>
            <a:ext cx="5218532" cy="5255883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748612" y="786295"/>
            <a:ext cx="6606454" cy="4992897"/>
            <a:chOff x="4748612" y="786295"/>
            <a:chExt cx="6606454" cy="4992897"/>
          </a:xfrm>
        </p:grpSpPr>
        <p:pic>
          <p:nvPicPr>
            <p:cNvPr id="3" name="图片 13">
              <a:extLst>
                <a:ext uri="{FF2B5EF4-FFF2-40B4-BE49-F238E27FC236}">
                  <a16:creationId xmlns:a16="http://schemas.microsoft.com/office/drawing/2014/main" xmlns="" id="{C4D30510-0035-9809-3E24-C1E789ED36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1424213">
              <a:off x="4748612" y="786295"/>
              <a:ext cx="6606454" cy="4992897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5924582" y="2328227"/>
              <a:ext cx="4577955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rgbClr val="00669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Học sinh tự đọc bài báo cáo của mình, tự sửa lỗi (nếu có)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76619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312</Words>
  <Application>Microsoft Office PowerPoint</Application>
  <PresentationFormat>Widescreen</PresentationFormat>
  <Paragraphs>44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#9Slide07 HoneyCream</vt:lpstr>
      <vt:lpstr>Arial</vt:lpstr>
      <vt:lpstr>Calibri</vt:lpstr>
      <vt:lpstr>Calibri Light</vt:lpstr>
      <vt:lpstr>Cambria</vt:lpstr>
      <vt:lpstr>等线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HuyenPC</cp:lastModifiedBy>
  <cp:revision>3</cp:revision>
  <dcterms:created xsi:type="dcterms:W3CDTF">2023-09-01T06:23:47Z</dcterms:created>
  <dcterms:modified xsi:type="dcterms:W3CDTF">2024-10-02T15:36:58Z</dcterms:modified>
</cp:coreProperties>
</file>