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7" r:id="rId2"/>
    <p:sldId id="259" r:id="rId3"/>
    <p:sldId id="260" r:id="rId4"/>
    <p:sldId id="262" r:id="rId5"/>
    <p:sldId id="263" r:id="rId6"/>
    <p:sldId id="265" r:id="rId7"/>
    <p:sldId id="266" r:id="rId8"/>
    <p:sldId id="267" r:id="rId9"/>
    <p:sldId id="269" r:id="rId10"/>
    <p:sldId id="284" r:id="rId11"/>
    <p:sldId id="270" r:id="rId12"/>
    <p:sldId id="286" r:id="rId13"/>
    <p:sldId id="271" r:id="rId14"/>
    <p:sldId id="272" r:id="rId15"/>
    <p:sldId id="273" r:id="rId16"/>
    <p:sldId id="274" r:id="rId17"/>
    <p:sldId id="275" r:id="rId18"/>
    <p:sldId id="276" r:id="rId19"/>
    <p:sldId id="277" r:id="rId20"/>
    <p:sldId id="258" r:id="rId21"/>
    <p:sldId id="287" r:id="rId22"/>
    <p:sldId id="288" r:id="rId23"/>
    <p:sldId id="279" r:id="rId24"/>
    <p:sldId id="280" r:id="rId25"/>
    <p:sldId id="281" r:id="rId26"/>
    <p:sldId id="282"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E250B"/>
    <a:srgbClr val="1C8416"/>
    <a:srgbClr val="FF3300"/>
    <a:srgbClr val="00CC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4" d="100"/>
          <a:sy n="74" d="100"/>
        </p:scale>
        <p:origin x="57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7C7FD78-32D2-4E1E-8EA3-CD3F3B3F5FCB}" type="datetimeFigureOut">
              <a:rPr lang="en-US" smtClean="0"/>
              <a:t>4/11/2025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331B84D-ADA1-4106-A73E-6661F287ACDA}" type="slidenum">
              <a:rPr lang="en-US" smtClean="0"/>
              <a:t>‹#›</a:t>
            </a:fld>
            <a:endParaRPr lang="en-US"/>
          </a:p>
        </p:txBody>
      </p:sp>
    </p:spTree>
    <p:extLst>
      <p:ext uri="{BB962C8B-B14F-4D97-AF65-F5344CB8AC3E}">
        <p14:creationId xmlns:p14="http://schemas.microsoft.com/office/powerpoint/2010/main" val="290064180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35574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26298228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41652471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55826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184807880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CF51F82-ED0F-4BA9-A816-6BB34E15B3E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DengXian" panose="020F0502020204030204"/>
              <a:cs typeface="+mn-cs"/>
            </a:endParaRPr>
          </a:p>
        </p:txBody>
      </p:sp>
    </p:spTree>
    <p:extLst>
      <p:ext uri="{BB962C8B-B14F-4D97-AF65-F5344CB8AC3E}">
        <p14:creationId xmlns:p14="http://schemas.microsoft.com/office/powerpoint/2010/main" val="37251436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标题和内容">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7616073"/>
      </p:ext>
    </p:extLst>
  </p:cSld>
  <p:clrMapOvr>
    <a:masterClrMapping/>
  </p:clrMapOvr>
  <p:transition spd="slow">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99271002"/>
      </p:ext>
    </p:extLst>
  </p:cSld>
  <p:clrMapOvr>
    <a:masterClrMapping/>
  </p:clrMapOvr>
  <p:transition spd="slow">
    <p:push dir="u"/>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8108408"/>
      </p:ext>
    </p:extLst>
  </p:cSld>
  <p:clrMapOvr>
    <a:masterClrMapping/>
  </p:clrMapOvr>
  <p:transition spd="slow">
    <p:push dir="u"/>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103944785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kumimoji="1" lang="zh-CN" altLang="en-US"/>
              <a:t>单击此处编辑母版标题样式</a:t>
            </a:r>
          </a:p>
        </p:txBody>
      </p:sp>
      <p:sp>
        <p:nvSpPr>
          <p:cNvPr id="3" name="日期占位符 2"/>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页脚占位符 3"/>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幻灯片编号占位符 4"/>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737438384"/>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9A00A2AD-B2CE-DC4F-8015-E18525983D45}" type="datetimeFigureOut">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3" name="页脚占位符 2"/>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4" name="幻灯片编号占位符 3"/>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ECCDFA6-1E83-B64A-81A1-D9DB674537E5}" type="slidenum">
              <a:rPr kumimoji="1"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1"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3008313765"/>
      </p:ext>
    </p:extLst>
  </p:cSld>
  <p:clrMapOvr>
    <a:masterClrMapping/>
  </p:clrMapOvr>
  <p:transition spd="slow">
    <p:push dir="u"/>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07856074"/>
      </p:ext>
    </p:extLst>
  </p:cSld>
  <p:clrMapOvr>
    <a:masterClrMapping/>
  </p:clrMapOvr>
  <p:transition spd="slow">
    <p:push dir="u"/>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1_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xmlns="" id="{D84959A3-A541-421B-9CD7-0C923F5DC50B}"/>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xmlns="" id="{76FE6C62-2345-4AFC-A9B4-B80648B88A20}"/>
              </a:ext>
            </a:extLst>
          </p:cNvPr>
          <p:cNvSpPr>
            <a:spLocks noGrp="1"/>
          </p:cNvSpPr>
          <p:nvPr>
            <p:ph idx="1"/>
          </p:nvPr>
        </p:nvSpPr>
        <p:spPr>
          <a:xfrm>
            <a:off x="838200" y="1825625"/>
            <a:ext cx="10515600" cy="435133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xmlns="" id="{2FA61041-19B0-4309-B12C-8124D74B5C67}"/>
              </a:ext>
            </a:extLst>
          </p:cNvPr>
          <p:cNvSpPr>
            <a:spLocks noGrp="1"/>
          </p:cNvSpPr>
          <p:nvPr>
            <p:ph type="dt" sz="half" idx="10"/>
          </p:nvPr>
        </p:nvSpPr>
        <p:spPr>
          <a:xfrm>
            <a:off x="838200" y="6356350"/>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66177337-1161-4CB2-8B69-3E24C9ADD514}" type="datetimeFigureOut">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l" defTabSz="914400" rtl="0" eaLnBrk="1" fontAlgn="auto" latinLnBrk="0" hangingPunct="1">
                <a:lnSpc>
                  <a:spcPct val="100000"/>
                </a:lnSpc>
                <a:spcBef>
                  <a:spcPts val="0"/>
                </a:spcBef>
                <a:spcAft>
                  <a:spcPts val="0"/>
                </a:spcAft>
                <a:buClrTx/>
                <a:buSzTx/>
                <a:buFontTx/>
                <a:buNone/>
                <a:tabLst/>
                <a:defRPr/>
              </a:pPr>
              <a:t>2025/4/11</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5" name="页脚占位符 4">
            <a:extLst>
              <a:ext uri="{FF2B5EF4-FFF2-40B4-BE49-F238E27FC236}">
                <a16:creationId xmlns:a16="http://schemas.microsoft.com/office/drawing/2014/main" xmlns="" id="{F5E58FA1-8289-4B63-94AF-DF8065BB97EC}"/>
              </a:ext>
            </a:extLst>
          </p:cNvPr>
          <p:cNvSpPr>
            <a:spLocks noGrp="1"/>
          </p:cNvSpPr>
          <p:nvPr>
            <p:ph type="ftr" sz="quarter" idx="11"/>
          </p:nvPr>
        </p:nvSpPr>
        <p:spPr>
          <a:xfrm>
            <a:off x="4038600" y="6356350"/>
            <a:ext cx="4114800" cy="365125"/>
          </a:xfrm>
          <a:prstGeom prst="rect">
            <a:avLst/>
          </a:prstGeo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
        <p:nvSpPr>
          <p:cNvPr id="6" name="灯片编号占位符 5">
            <a:extLst>
              <a:ext uri="{FF2B5EF4-FFF2-40B4-BE49-F238E27FC236}">
                <a16:creationId xmlns:a16="http://schemas.microsoft.com/office/drawing/2014/main" xmlns="" id="{FF26FE73-8E88-4C1F-A28F-B1B51E3AF8C2}"/>
              </a:ext>
            </a:extLst>
          </p:cNvPr>
          <p:cNvSpPr>
            <a:spLocks noGrp="1"/>
          </p:cNvSpPr>
          <p:nvPr>
            <p:ph type="sldNum" sz="quarter" idx="12"/>
          </p:nvPr>
        </p:nvSpPr>
        <p:spPr>
          <a:xfrm>
            <a:off x="8610600" y="6356350"/>
            <a:ext cx="2743200" cy="365125"/>
          </a:xfrm>
          <a:prstGeom prst="rect">
            <a:avLst/>
          </a:prstGeo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ED884B-F155-42E3-9801-487CD0C3BEE5}" type="slidenum">
              <a:rPr kumimoji="0" lang="zh-CN" altLang="en-US" sz="1200" b="0" i="0" u="none" strike="noStrike" kern="1200" cap="none" spc="0" normalizeH="0" baseline="0" noProof="0" smtClean="0">
                <a:ln>
                  <a:noFill/>
                </a:ln>
                <a:solidFill>
                  <a:prstClr val="black">
                    <a:tint val="75000"/>
                  </a:prstClr>
                </a:solidFill>
                <a:effectLst/>
                <a:uLnTx/>
                <a:uFillTx/>
                <a:latin typeface="Arial"/>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prstClr val="black">
                  <a:tint val="75000"/>
                </a:prstClr>
              </a:solidFill>
              <a:effectLst/>
              <a:uLnTx/>
              <a:uFillTx/>
              <a:latin typeface="Arial"/>
              <a:cs typeface="+mn-cs"/>
            </a:endParaRPr>
          </a:p>
        </p:txBody>
      </p:sp>
    </p:spTree>
    <p:extLst>
      <p:ext uri="{BB962C8B-B14F-4D97-AF65-F5344CB8AC3E}">
        <p14:creationId xmlns:p14="http://schemas.microsoft.com/office/powerpoint/2010/main" val="2824809208"/>
      </p:ext>
    </p:extLst>
  </p:cSld>
  <p:clrMapOvr>
    <a:masterClrMapping/>
  </p:clrMapOvr>
  <p:transition spd="slow">
    <p:push dir="u"/>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3254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1.png"/><Relationship Id="rId7" Type="http://schemas.microsoft.com/office/2007/relationships/hdphoto" Target="../media/hdphoto1.wdp"/><Relationship Id="rId12"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7.png"/><Relationship Id="rId5" Type="http://schemas.openxmlformats.org/officeDocument/2006/relationships/image" Target="../media/image3.png"/><Relationship Id="rId10" Type="http://schemas.openxmlformats.org/officeDocument/2006/relationships/image" Target="../media/image6.png"/><Relationship Id="rId4" Type="http://schemas.openxmlformats.org/officeDocument/2006/relationships/image" Target="../media/image2.pn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10" Type="http://schemas.openxmlformats.org/officeDocument/2006/relationships/image" Target="../media/image26.png"/><Relationship Id="rId4" Type="http://schemas.openxmlformats.org/officeDocument/2006/relationships/image" Target="../media/image3.png"/><Relationship Id="rId9"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8.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10" Type="http://schemas.openxmlformats.org/officeDocument/2006/relationships/image" Target="../media/image30.png"/><Relationship Id="rId4" Type="http://schemas.openxmlformats.org/officeDocument/2006/relationships/image" Target="../media/image2.png"/><Relationship Id="rId9" Type="http://schemas.openxmlformats.org/officeDocument/2006/relationships/image" Target="../media/image13.png"/></Relationships>
</file>

<file path=ppt/slides/_rels/slide21.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7.png"/><Relationship Id="rId3" Type="http://schemas.openxmlformats.org/officeDocument/2006/relationships/image" Target="NULL"/><Relationship Id="rId7" Type="http://schemas.openxmlformats.org/officeDocument/2006/relationships/image" Target="NULL"/><Relationship Id="rId12" Type="http://schemas.openxmlformats.org/officeDocument/2006/relationships/image" Target="NULL"/><Relationship Id="rId2" Type="http://schemas.openxmlformats.org/officeDocument/2006/relationships/image" Target="../media/image31.png"/><Relationship Id="rId1" Type="http://schemas.openxmlformats.org/officeDocument/2006/relationships/slideLayout" Target="../slideLayouts/slideLayout6.xml"/><Relationship Id="rId6" Type="http://schemas.openxmlformats.org/officeDocument/2006/relationships/image" Target="../media/image33.png"/><Relationship Id="rId11" Type="http://schemas.openxmlformats.org/officeDocument/2006/relationships/image" Target="../media/image36.png"/><Relationship Id="rId5" Type="http://schemas.openxmlformats.org/officeDocument/2006/relationships/image" Target="NULL"/><Relationship Id="rId10" Type="http://schemas.openxmlformats.org/officeDocument/2006/relationships/image" Target="NULL"/><Relationship Id="rId4" Type="http://schemas.openxmlformats.org/officeDocument/2006/relationships/image" Target="../media/image32.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1.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png"/><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0.png"/><Relationship Id="rId7" Type="http://schemas.openxmlformats.org/officeDocument/2006/relationships/image" Target="../media/image14.png"/><Relationship Id="rId2"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6.png"/><Relationship Id="rId7"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6" Type="http://schemas.openxmlformats.org/officeDocument/2006/relationships/image" Target="../media/image17.png"/><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1.pn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2.png"/><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3.png"/><Relationship Id="rId2" Type="http://schemas.openxmlformats.org/officeDocument/2006/relationships/image" Target="../media/image1.png"/><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7" name="Picture 6"/>
          <p:cNvPicPr>
            <a:picLocks noChangeAspect="1"/>
          </p:cNvPicPr>
          <p:nvPr/>
        </p:nvPicPr>
        <p:blipFill>
          <a:blip r:embed="rId8" cstate="print">
            <a:extLst>
              <a:ext uri="{BEBA8EAE-BF5A-486C-A8C5-ECC9F3942E4B}">
                <a14:imgProps xmlns:a14="http://schemas.microsoft.com/office/drawing/2010/main">
                  <a14:imgLayer r:embed="rId9">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10" name="Picture 9">
            <a:extLst>
              <a:ext uri="{FF2B5EF4-FFF2-40B4-BE49-F238E27FC236}">
                <a16:creationId xmlns:a16="http://schemas.microsoft.com/office/drawing/2014/main" xmlns="" id="{416AA52A-2568-3B14-1382-2943F1A7FFD1}"/>
              </a:ext>
            </a:extLst>
          </p:cNvPr>
          <p:cNvPicPr>
            <a:picLocks noChangeAspect="1"/>
          </p:cNvPicPr>
          <p:nvPr/>
        </p:nvPicPr>
        <p:blipFill>
          <a:blip r:embed="rId10"/>
          <a:stretch>
            <a:fillRect/>
          </a:stretch>
        </p:blipFill>
        <p:spPr>
          <a:xfrm>
            <a:off x="150125" y="-133694"/>
            <a:ext cx="1523956" cy="1508868"/>
          </a:xfrm>
          <a:prstGeom prst="rect">
            <a:avLst/>
          </a:prstGeom>
        </p:spPr>
      </p:pic>
      <p:pic>
        <p:nvPicPr>
          <p:cNvPr id="14" name="Picture 13"/>
          <p:cNvPicPr>
            <a:picLocks noChangeAspect="1"/>
          </p:cNvPicPr>
          <p:nvPr/>
        </p:nvPicPr>
        <p:blipFill>
          <a:blip r:embed="rId11"/>
          <a:stretch>
            <a:fillRect/>
          </a:stretch>
        </p:blipFill>
        <p:spPr>
          <a:xfrm>
            <a:off x="3991099" y="205751"/>
            <a:ext cx="2818874" cy="1724570"/>
          </a:xfrm>
          <a:prstGeom prst="rect">
            <a:avLst/>
          </a:prstGeom>
        </p:spPr>
      </p:pic>
      <p:pic>
        <p:nvPicPr>
          <p:cNvPr id="22" name="Picture 21"/>
          <p:cNvPicPr>
            <a:picLocks noChangeAspect="1"/>
          </p:cNvPicPr>
          <p:nvPr/>
        </p:nvPicPr>
        <p:blipFill>
          <a:blip r:embed="rId12"/>
          <a:stretch>
            <a:fillRect/>
          </a:stretch>
        </p:blipFill>
        <p:spPr>
          <a:xfrm>
            <a:off x="1176101" y="1508868"/>
            <a:ext cx="9839797" cy="4554107"/>
          </a:xfrm>
          <a:prstGeom prst="rect">
            <a:avLst/>
          </a:prstGeom>
        </p:spPr>
      </p:pic>
    </p:spTree>
    <p:extLst>
      <p:ext uri="{BB962C8B-B14F-4D97-AF65-F5344CB8AC3E}">
        <p14:creationId xmlns:p14="http://schemas.microsoft.com/office/powerpoint/2010/main" val="21251118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par>
                          <p:cTn id="16" fill="hold">
                            <p:stCondLst>
                              <p:cond delay="13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par>
                          <p:cTn id="22" fill="hold">
                            <p:stCondLst>
                              <p:cond delay="2300"/>
                            </p:stCondLst>
                            <p:childTnLst>
                              <p:par>
                                <p:cTn id="23" presetID="14" presetClass="entr" presetSubtype="10" fill="hold"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randombar(horizontal)">
                                      <p:cBhvr>
                                        <p:cTn id="25"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pic>
        <p:nvPicPr>
          <p:cNvPr id="9" name="Picture 8"/>
          <p:cNvPicPr>
            <a:picLocks noChangeAspect="1"/>
          </p:cNvPicPr>
          <p:nvPr/>
        </p:nvPicPr>
        <p:blipFill>
          <a:blip r:embed="rId4"/>
          <a:stretch>
            <a:fillRect/>
          </a:stretch>
        </p:blipFill>
        <p:spPr>
          <a:xfrm>
            <a:off x="6570366" y="6236358"/>
            <a:ext cx="2222444" cy="924140"/>
          </a:xfrm>
          <a:prstGeom prst="rect">
            <a:avLst/>
          </a:prstGeom>
        </p:spPr>
      </p:pic>
      <p:sp>
        <p:nvSpPr>
          <p:cNvPr id="13" name="TextBox 12">
            <a:extLst>
              <a:ext uri="{FF2B5EF4-FFF2-40B4-BE49-F238E27FC236}">
                <a16:creationId xmlns:a16="http://schemas.microsoft.com/office/drawing/2014/main" xmlns="" id="{1BE3492C-C93D-3E7E-8E33-AC7C6DC3E7C9}"/>
              </a:ext>
            </a:extLst>
          </p:cNvPr>
          <p:cNvSpPr txBox="1"/>
          <p:nvPr/>
        </p:nvSpPr>
        <p:spPr>
          <a:xfrm>
            <a:off x="1556516" y="1963081"/>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cxnSp>
        <p:nvCxnSpPr>
          <p:cNvPr id="6" name="Straight Connector 5"/>
          <p:cNvCxnSpPr/>
          <p:nvPr/>
        </p:nvCxnSpPr>
        <p:spPr>
          <a:xfrm flipH="1">
            <a:off x="3605348" y="1963081"/>
            <a:ext cx="78377" cy="4012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088347" y="2340459"/>
            <a:ext cx="78377" cy="4012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flipH="1">
            <a:off x="3727268" y="2741755"/>
            <a:ext cx="78377" cy="4012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a:off x="5545041" y="2374942"/>
            <a:ext cx="78377" cy="4012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2822736" y="3069735"/>
            <a:ext cx="78377" cy="4012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4841966" y="3119134"/>
            <a:ext cx="78377" cy="401296"/>
          </a:xfrm>
          <a:prstGeom prst="line">
            <a:avLst/>
          </a:prstGeom>
          <a:ln w="28575">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791756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randombar(horizont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1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5"/>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grpSp>
        <p:nvGrpSpPr>
          <p:cNvPr id="6" name="Group 5"/>
          <p:cNvGrpSpPr/>
          <p:nvPr/>
        </p:nvGrpSpPr>
        <p:grpSpPr>
          <a:xfrm>
            <a:off x="516304" y="986451"/>
            <a:ext cx="11026121" cy="5384370"/>
            <a:chOff x="516305" y="986450"/>
            <a:chExt cx="10946672" cy="5560831"/>
          </a:xfrm>
        </p:grpSpPr>
        <p:sp>
          <p:nvSpPr>
            <p:cNvPr id="8" name="圆角矩形 1">
              <a:extLst>
                <a:ext uri="{FF2B5EF4-FFF2-40B4-BE49-F238E27FC236}">
                  <a16:creationId xmlns:a16="http://schemas.microsoft.com/office/drawing/2014/main" xmlns="" id="{88C76DCA-B0BE-9D4D-AE74-9B1582ED390D}"/>
                </a:ext>
              </a:extLst>
            </p:cNvPr>
            <p:cNvSpPr/>
            <p:nvPr/>
          </p:nvSpPr>
          <p:spPr>
            <a:xfrm>
              <a:off x="516305" y="986450"/>
              <a:ext cx="10946672" cy="5560831"/>
            </a:xfrm>
            <a:prstGeom prst="roundRect">
              <a:avLst/>
            </a:prstGeom>
            <a:solidFill>
              <a:schemeClr val="bg1"/>
            </a:solidFill>
            <a:ln>
              <a:noFill/>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9" name="圆角矩形 56">
              <a:extLst>
                <a:ext uri="{FF2B5EF4-FFF2-40B4-BE49-F238E27FC236}">
                  <a16:creationId xmlns:a16="http://schemas.microsoft.com/office/drawing/2014/main" xmlns="" id="{D22807AB-AB9F-314B-8025-A79CD730A7BC}"/>
                </a:ext>
              </a:extLst>
            </p:cNvPr>
            <p:cNvSpPr/>
            <p:nvPr/>
          </p:nvSpPr>
          <p:spPr>
            <a:xfrm>
              <a:off x="691239" y="1139259"/>
              <a:ext cx="10583002" cy="5237990"/>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pic>
        <p:nvPicPr>
          <p:cNvPr id="10" name="图片 16">
            <a:extLst>
              <a:ext uri="{FF2B5EF4-FFF2-40B4-BE49-F238E27FC236}">
                <a16:creationId xmlns:a16="http://schemas.microsoft.com/office/drawing/2014/main" xmlns="" id="{E712629F-2109-A741-A017-34236DF04BAB}"/>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flipH="1">
            <a:off x="10739255" y="754221"/>
            <a:ext cx="1210756" cy="1210756"/>
          </a:xfrm>
          <a:prstGeom prst="rect">
            <a:avLst/>
          </a:prstGeom>
        </p:spPr>
      </p:pic>
      <p:pic>
        <p:nvPicPr>
          <p:cNvPr id="13" name="Picture 12"/>
          <p:cNvPicPr>
            <a:picLocks noChangeAspect="1"/>
          </p:cNvPicPr>
          <p:nvPr/>
        </p:nvPicPr>
        <p:blipFill>
          <a:blip r:embed="rId8"/>
          <a:stretch>
            <a:fillRect/>
          </a:stretch>
        </p:blipFill>
        <p:spPr>
          <a:xfrm>
            <a:off x="852727" y="255451"/>
            <a:ext cx="4933177" cy="1461999"/>
          </a:xfrm>
          <a:prstGeom prst="rect">
            <a:avLst/>
          </a:prstGeom>
        </p:spPr>
      </p:pic>
      <p:sp>
        <p:nvSpPr>
          <p:cNvPr id="14" name="Google Shape;276;p7">
            <a:extLst>
              <a:ext uri="{FF2B5EF4-FFF2-40B4-BE49-F238E27FC236}">
                <a16:creationId xmlns:a16="http://schemas.microsoft.com/office/drawing/2014/main" xmlns="" id="{D33CB0D1-8FD9-7C5D-268F-E2711EEE24E1}"/>
              </a:ext>
            </a:extLst>
          </p:cNvPr>
          <p:cNvSpPr/>
          <p:nvPr/>
        </p:nvSpPr>
        <p:spPr>
          <a:xfrm>
            <a:off x="803658" y="1898587"/>
            <a:ext cx="3187366" cy="124934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009999"/>
                </a:solidFill>
                <a:latin typeface="UTM Avo" panose="02040603050506020204" pitchFamily="18" charset="0"/>
              </a:rPr>
              <a:t>Nhân gian</a:t>
            </a:r>
            <a:endParaRPr sz="3600" b="1" dirty="0">
              <a:solidFill>
                <a:srgbClr val="FF0066"/>
              </a:solidFill>
              <a:latin typeface="UTM Avo" panose="02040603050506020204" pitchFamily="18" charset="0"/>
            </a:endParaRPr>
          </a:p>
        </p:txBody>
      </p:sp>
      <p:sp>
        <p:nvSpPr>
          <p:cNvPr id="15" name="TextBox 14"/>
          <p:cNvSpPr txBox="1"/>
          <p:nvPr/>
        </p:nvSpPr>
        <p:spPr>
          <a:xfrm>
            <a:off x="4146149" y="2138540"/>
            <a:ext cx="5066713" cy="830997"/>
          </a:xfrm>
          <a:prstGeom prst="rect">
            <a:avLst/>
          </a:prstGeom>
          <a:noFill/>
        </p:spPr>
        <p:txBody>
          <a:bodyPr wrap="square" rtlCol="0">
            <a:spAutoFit/>
          </a:bodyPr>
          <a:lstStyle/>
          <a:p>
            <a:pPr algn="just"/>
            <a:r>
              <a:rPr lang="en-US" sz="4800" b="1">
                <a:solidFill>
                  <a:srgbClr val="002060"/>
                </a:solidFill>
                <a:latin typeface="Cambria" panose="02040503050406030204" pitchFamily="18" charset="0"/>
                <a:ea typeface="Cambria" panose="02040503050406030204" pitchFamily="18" charset="0"/>
              </a:rPr>
              <a:t>: loài người</a:t>
            </a:r>
          </a:p>
        </p:txBody>
      </p:sp>
      <p:sp>
        <p:nvSpPr>
          <p:cNvPr id="16" name="Google Shape;276;p7">
            <a:extLst>
              <a:ext uri="{FF2B5EF4-FFF2-40B4-BE49-F238E27FC236}">
                <a16:creationId xmlns:a16="http://schemas.microsoft.com/office/drawing/2014/main" xmlns="" id="{D33CB0D1-8FD9-7C5D-268F-E2711EEE24E1}"/>
              </a:ext>
            </a:extLst>
          </p:cNvPr>
          <p:cNvSpPr/>
          <p:nvPr/>
        </p:nvSpPr>
        <p:spPr>
          <a:xfrm>
            <a:off x="803658" y="3547706"/>
            <a:ext cx="3187366" cy="1249348"/>
          </a:xfrm>
          <a:prstGeom prst="roundRect">
            <a:avLst>
              <a:gd name="adj" fmla="val 50000"/>
            </a:avLst>
          </a:prstGeom>
          <a:solidFill>
            <a:schemeClr val="accent4">
              <a:lumMod val="20000"/>
              <a:lumOff val="80000"/>
            </a:schemeClr>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a:solidFill>
                  <a:srgbClr val="C00000"/>
                </a:solidFill>
                <a:latin typeface="UTM Avo" panose="02040603050506020204" pitchFamily="18" charset="0"/>
              </a:rPr>
              <a:t>Bồi</a:t>
            </a:r>
            <a:endParaRPr sz="3600" b="1" dirty="0">
              <a:solidFill>
                <a:srgbClr val="C00000"/>
              </a:solidFill>
              <a:latin typeface="UTM Avo" panose="02040603050506020204" pitchFamily="18" charset="0"/>
            </a:endParaRPr>
          </a:p>
        </p:txBody>
      </p:sp>
      <p:sp>
        <p:nvSpPr>
          <p:cNvPr id="17" name="TextBox 16"/>
          <p:cNvSpPr txBox="1"/>
          <p:nvPr/>
        </p:nvSpPr>
        <p:spPr>
          <a:xfrm>
            <a:off x="4146149" y="3787659"/>
            <a:ext cx="6451897" cy="830997"/>
          </a:xfrm>
          <a:prstGeom prst="rect">
            <a:avLst/>
          </a:prstGeom>
          <a:noFill/>
        </p:spPr>
        <p:txBody>
          <a:bodyPr wrap="square" rtlCol="0">
            <a:spAutoFit/>
          </a:bodyPr>
          <a:lstStyle/>
          <a:p>
            <a:pPr algn="just"/>
            <a:r>
              <a:rPr lang="en-US" sz="4800" b="1">
                <a:solidFill>
                  <a:srgbClr val="002060"/>
                </a:solidFill>
                <a:latin typeface="Cambria" panose="02040503050406030204" pitchFamily="18" charset="0"/>
                <a:ea typeface="Cambria" panose="02040503050406030204" pitchFamily="18" charset="0"/>
              </a:rPr>
              <a:t>: thêm vào, đắp nên.</a:t>
            </a:r>
          </a:p>
        </p:txBody>
      </p:sp>
      <p:pic>
        <p:nvPicPr>
          <p:cNvPr id="18" name="Picture 17"/>
          <p:cNvPicPr>
            <a:picLocks noChangeAspect="1"/>
          </p:cNvPicPr>
          <p:nvPr/>
        </p:nvPicPr>
        <p:blipFill>
          <a:blip r:embed="rId9"/>
          <a:stretch>
            <a:fillRect/>
          </a:stretch>
        </p:blipFill>
        <p:spPr>
          <a:xfrm>
            <a:off x="0" y="-594"/>
            <a:ext cx="12193057" cy="6858594"/>
          </a:xfrm>
          <a:prstGeom prst="rect">
            <a:avLst/>
          </a:prstGeom>
        </p:spPr>
      </p:pic>
      <p:pic>
        <p:nvPicPr>
          <p:cNvPr id="19" name="Picture 18"/>
          <p:cNvPicPr>
            <a:picLocks noChangeAspect="1"/>
          </p:cNvPicPr>
          <p:nvPr/>
        </p:nvPicPr>
        <p:blipFill>
          <a:blip r:embed="rId10"/>
          <a:stretch>
            <a:fillRect/>
          </a:stretch>
        </p:blipFill>
        <p:spPr>
          <a:xfrm>
            <a:off x="37543" y="-106989"/>
            <a:ext cx="5523455" cy="2682472"/>
          </a:xfrm>
          <a:prstGeom prst="rect">
            <a:avLst/>
          </a:prstGeom>
        </p:spPr>
      </p:pic>
      <p:sp>
        <p:nvSpPr>
          <p:cNvPr id="20" name="TextBox 8"/>
          <p:cNvSpPr txBox="1"/>
          <p:nvPr/>
        </p:nvSpPr>
        <p:spPr>
          <a:xfrm>
            <a:off x="500591" y="2476309"/>
            <a:ext cx="7027970" cy="3385542"/>
          </a:xfrm>
          <a:prstGeom prst="rect">
            <a:avLst/>
          </a:prstGeom>
        </p:spPr>
        <p:txBody>
          <a:bodyPr wrap="square" lIns="0" tIns="0" rIns="0" bIns="0" rtlCol="0" anchor="t">
            <a:spAutoFit/>
          </a:bodyPr>
          <a:lstStyle/>
          <a:p>
            <a:pPr algn="just" defTabSz="609630">
              <a:spcBef>
                <a:spcPct val="0"/>
              </a:spcBef>
            </a:pPr>
            <a:r>
              <a:rPr lang="en-US" sz="4400" dirty="0">
                <a:solidFill>
                  <a:srgbClr val="000000"/>
                </a:solidFill>
              </a:rPr>
              <a:t>+ </a:t>
            </a:r>
            <a:r>
              <a:rPr lang="en-US" sz="4400" dirty="0" err="1">
                <a:solidFill>
                  <a:srgbClr val="000000"/>
                </a:solidFill>
              </a:rPr>
              <a:t>Đọc</a:t>
            </a:r>
            <a:r>
              <a:rPr lang="en-US" sz="4400" dirty="0">
                <a:solidFill>
                  <a:srgbClr val="000000"/>
                </a:solidFill>
              </a:rPr>
              <a:t> </a:t>
            </a:r>
            <a:r>
              <a:rPr lang="en-US" sz="4400" dirty="0" err="1">
                <a:solidFill>
                  <a:srgbClr val="000000"/>
                </a:solidFill>
              </a:rPr>
              <a:t>diễn</a:t>
            </a:r>
            <a:r>
              <a:rPr lang="en-US" sz="4400" dirty="0">
                <a:solidFill>
                  <a:srgbClr val="000000"/>
                </a:solidFill>
              </a:rPr>
              <a:t> </a:t>
            </a:r>
            <a:r>
              <a:rPr lang="en-US" sz="4400" dirty="0" err="1">
                <a:solidFill>
                  <a:srgbClr val="000000"/>
                </a:solidFill>
              </a:rPr>
              <a:t>cảm</a:t>
            </a:r>
            <a:r>
              <a:rPr lang="en-US" sz="4400" dirty="0">
                <a:solidFill>
                  <a:srgbClr val="000000"/>
                </a:solidFill>
              </a:rPr>
              <a:t> </a:t>
            </a:r>
            <a:r>
              <a:rPr lang="en-US" sz="4400" dirty="0" err="1">
                <a:solidFill>
                  <a:srgbClr val="000000"/>
                </a:solidFill>
              </a:rPr>
              <a:t>thể</a:t>
            </a:r>
            <a:r>
              <a:rPr lang="en-US" sz="4400" dirty="0">
                <a:solidFill>
                  <a:srgbClr val="000000"/>
                </a:solidFill>
              </a:rPr>
              <a:t> </a:t>
            </a:r>
            <a:r>
              <a:rPr lang="en-US" sz="4400" dirty="0" err="1">
                <a:solidFill>
                  <a:srgbClr val="000000"/>
                </a:solidFill>
              </a:rPr>
              <a:t>hiện</a:t>
            </a:r>
            <a:r>
              <a:rPr lang="en-US" sz="4400" dirty="0">
                <a:solidFill>
                  <a:srgbClr val="000000"/>
                </a:solidFill>
              </a:rPr>
              <a:t> </a:t>
            </a:r>
            <a:r>
              <a:rPr lang="en-US" sz="4400" dirty="0" err="1">
                <a:solidFill>
                  <a:srgbClr val="000000"/>
                </a:solidFill>
              </a:rPr>
              <a:t>cảm</a:t>
            </a:r>
            <a:r>
              <a:rPr lang="en-US" sz="4400" dirty="0">
                <a:solidFill>
                  <a:srgbClr val="000000"/>
                </a:solidFill>
              </a:rPr>
              <a:t> </a:t>
            </a:r>
            <a:r>
              <a:rPr lang="en-US" sz="4400" dirty="0" err="1">
                <a:solidFill>
                  <a:srgbClr val="000000"/>
                </a:solidFill>
              </a:rPr>
              <a:t>xúc</a:t>
            </a:r>
            <a:r>
              <a:rPr lang="en-US" sz="4400" dirty="0">
                <a:solidFill>
                  <a:srgbClr val="000000"/>
                </a:solidFill>
              </a:rPr>
              <a:t> ở </a:t>
            </a:r>
            <a:r>
              <a:rPr lang="en-US" sz="4400" dirty="0" err="1">
                <a:solidFill>
                  <a:srgbClr val="000000"/>
                </a:solidFill>
              </a:rPr>
              <a:t>những</a:t>
            </a:r>
            <a:r>
              <a:rPr lang="en-US" sz="4400" dirty="0">
                <a:solidFill>
                  <a:srgbClr val="000000"/>
                </a:solidFill>
              </a:rPr>
              <a:t> </a:t>
            </a:r>
            <a:r>
              <a:rPr lang="en-US" sz="4400" dirty="0" err="1">
                <a:solidFill>
                  <a:srgbClr val="000000"/>
                </a:solidFill>
              </a:rPr>
              <a:t>dòng</a:t>
            </a:r>
            <a:r>
              <a:rPr lang="en-US" sz="4400" dirty="0">
                <a:solidFill>
                  <a:srgbClr val="000000"/>
                </a:solidFill>
              </a:rPr>
              <a:t> </a:t>
            </a:r>
            <a:r>
              <a:rPr lang="en-US" sz="4400" dirty="0" err="1">
                <a:solidFill>
                  <a:srgbClr val="000000"/>
                </a:solidFill>
              </a:rPr>
              <a:t>thơ</a:t>
            </a:r>
            <a:r>
              <a:rPr lang="en-US" sz="4400" dirty="0">
                <a:solidFill>
                  <a:srgbClr val="000000"/>
                </a:solidFill>
              </a:rPr>
              <a:t> </a:t>
            </a:r>
            <a:r>
              <a:rPr lang="en-US" sz="4400" dirty="0" err="1">
                <a:solidFill>
                  <a:srgbClr val="000000"/>
                </a:solidFill>
              </a:rPr>
              <a:t>cuối</a:t>
            </a:r>
            <a:r>
              <a:rPr lang="en-US" sz="4400" dirty="0">
                <a:solidFill>
                  <a:srgbClr val="000000"/>
                </a:solidFill>
              </a:rPr>
              <a:t>. </a:t>
            </a:r>
            <a:r>
              <a:rPr lang="en-US" sz="4400" dirty="0" err="1">
                <a:solidFill>
                  <a:srgbClr val="000000"/>
                </a:solidFill>
              </a:rPr>
              <a:t>Chú</a:t>
            </a:r>
            <a:r>
              <a:rPr lang="en-US" sz="4400" dirty="0">
                <a:solidFill>
                  <a:srgbClr val="000000"/>
                </a:solidFill>
              </a:rPr>
              <a:t> ý </a:t>
            </a:r>
            <a:r>
              <a:rPr lang="en-US" sz="4400" dirty="0" err="1">
                <a:solidFill>
                  <a:srgbClr val="000000"/>
                </a:solidFill>
              </a:rPr>
              <a:t>giọng</a:t>
            </a:r>
            <a:r>
              <a:rPr lang="en-US" sz="4400" dirty="0">
                <a:solidFill>
                  <a:srgbClr val="000000"/>
                </a:solidFill>
              </a:rPr>
              <a:t> </a:t>
            </a:r>
            <a:r>
              <a:rPr lang="en-US" sz="4400" dirty="0" err="1">
                <a:solidFill>
                  <a:srgbClr val="000000"/>
                </a:solidFill>
              </a:rPr>
              <a:t>đọc</a:t>
            </a:r>
            <a:r>
              <a:rPr lang="en-US" sz="4400" dirty="0">
                <a:solidFill>
                  <a:srgbClr val="000000"/>
                </a:solidFill>
              </a:rPr>
              <a:t> </a:t>
            </a:r>
            <a:r>
              <a:rPr lang="en-US" sz="4400" dirty="0" err="1">
                <a:solidFill>
                  <a:srgbClr val="000000"/>
                </a:solidFill>
              </a:rPr>
              <a:t>bài</a:t>
            </a:r>
            <a:r>
              <a:rPr lang="en-US" sz="4400" dirty="0">
                <a:solidFill>
                  <a:srgbClr val="000000"/>
                </a:solidFill>
              </a:rPr>
              <a:t> </a:t>
            </a:r>
            <a:r>
              <a:rPr lang="en-US" sz="4400" dirty="0" err="1">
                <a:solidFill>
                  <a:srgbClr val="000000"/>
                </a:solidFill>
              </a:rPr>
              <a:t>thơ</a:t>
            </a:r>
            <a:r>
              <a:rPr lang="en-US" sz="4400" dirty="0">
                <a:solidFill>
                  <a:srgbClr val="000000"/>
                </a:solidFill>
              </a:rPr>
              <a:t> </a:t>
            </a:r>
            <a:r>
              <a:rPr lang="en-US" sz="4400" err="1">
                <a:solidFill>
                  <a:srgbClr val="000000"/>
                </a:solidFill>
              </a:rPr>
              <a:t>tha</a:t>
            </a:r>
            <a:r>
              <a:rPr lang="en-US" sz="4400">
                <a:solidFill>
                  <a:srgbClr val="000000"/>
                </a:solidFill>
              </a:rPr>
              <a:t> </a:t>
            </a:r>
            <a:r>
              <a:rPr lang="en-US" sz="4400" smtClean="0">
                <a:solidFill>
                  <a:srgbClr val="000000"/>
                </a:solidFill>
              </a:rPr>
              <a:t>thiết, sâu </a:t>
            </a:r>
            <a:r>
              <a:rPr lang="en-US" sz="4400" dirty="0" err="1">
                <a:solidFill>
                  <a:srgbClr val="000000"/>
                </a:solidFill>
              </a:rPr>
              <a:t>lắng</a:t>
            </a:r>
            <a:r>
              <a:rPr lang="en-US" sz="4400" dirty="0">
                <a:solidFill>
                  <a:srgbClr val="000000"/>
                </a:solidFill>
              </a:rPr>
              <a:t>, </a:t>
            </a:r>
            <a:r>
              <a:rPr lang="en-US" sz="4400" dirty="0" err="1">
                <a:solidFill>
                  <a:srgbClr val="000000"/>
                </a:solidFill>
              </a:rPr>
              <a:t>đầy</a:t>
            </a:r>
            <a:r>
              <a:rPr lang="en-US" sz="4400" dirty="0">
                <a:solidFill>
                  <a:srgbClr val="000000"/>
                </a:solidFill>
              </a:rPr>
              <a:t> </a:t>
            </a:r>
            <a:r>
              <a:rPr lang="en-US" sz="4400" dirty="0" err="1" smtClean="0">
                <a:solidFill>
                  <a:srgbClr val="000000"/>
                </a:solidFill>
              </a:rPr>
              <a:t>cảm</a:t>
            </a:r>
            <a:r>
              <a:rPr lang="en-US" sz="4400" dirty="0" smtClean="0">
                <a:solidFill>
                  <a:srgbClr val="000000"/>
                </a:solidFill>
              </a:rPr>
              <a:t> </a:t>
            </a:r>
            <a:r>
              <a:rPr lang="en-US" sz="4400" dirty="0" err="1">
                <a:solidFill>
                  <a:srgbClr val="000000"/>
                </a:solidFill>
              </a:rPr>
              <a:t>xúc</a:t>
            </a:r>
            <a:r>
              <a:rPr lang="en-US" sz="4400" dirty="0">
                <a:solidFill>
                  <a:srgbClr val="000000"/>
                </a:solidFill>
              </a:rPr>
              <a:t>. </a:t>
            </a:r>
          </a:p>
        </p:txBody>
      </p:sp>
    </p:spTree>
    <p:extLst>
      <p:ext uri="{BB962C8B-B14F-4D97-AF65-F5344CB8AC3E}">
        <p14:creationId xmlns:p14="http://schemas.microsoft.com/office/powerpoint/2010/main" val="158201643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2" fill="hold" grpId="0" nodeType="clickEffect">
                                  <p:stCondLst>
                                    <p:cond delay="0"/>
                                  </p:stCondLst>
                                  <p:childTnLst>
                                    <p:set>
                                      <p:cBhvr>
                                        <p:cTn id="19" dur="1" fill="hold">
                                          <p:stCondLst>
                                            <p:cond delay="0"/>
                                          </p:stCondLst>
                                        </p:cTn>
                                        <p:tgtEl>
                                          <p:spTgt spid="14"/>
                                        </p:tgtEl>
                                        <p:attrNameLst>
                                          <p:attrName>style.visibility</p:attrName>
                                        </p:attrNameLst>
                                      </p:cBhvr>
                                      <p:to>
                                        <p:strVal val="visible"/>
                                      </p:to>
                                    </p:set>
                                    <p:animEffect transition="in" filter="wipe(right)">
                                      <p:cBhvr>
                                        <p:cTn id="20" dur="500"/>
                                        <p:tgtEl>
                                          <p:spTgt spid="14"/>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1000"/>
                                        <p:tgtEl>
                                          <p:spTgt spid="15"/>
                                        </p:tgtEl>
                                      </p:cBhvr>
                                    </p:animEffect>
                                    <p:anim calcmode="lin" valueType="num">
                                      <p:cBhvr>
                                        <p:cTn id="26" dur="1000" fill="hold"/>
                                        <p:tgtEl>
                                          <p:spTgt spid="15"/>
                                        </p:tgtEl>
                                        <p:attrNameLst>
                                          <p:attrName>ppt_x</p:attrName>
                                        </p:attrNameLst>
                                      </p:cBhvr>
                                      <p:tavLst>
                                        <p:tav tm="0">
                                          <p:val>
                                            <p:strVal val="#ppt_x"/>
                                          </p:val>
                                        </p:tav>
                                        <p:tav tm="100000">
                                          <p:val>
                                            <p:strVal val="#ppt_x"/>
                                          </p:val>
                                        </p:tav>
                                      </p:tavLst>
                                    </p:anim>
                                    <p:anim calcmode="lin" valueType="num">
                                      <p:cBhvr>
                                        <p:cTn id="27"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2"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right)">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19"/>
                                        </p:tgtEl>
                                        <p:attrNameLst>
                                          <p:attrName>style.visibility</p:attrName>
                                        </p:attrNameLst>
                                      </p:cBhvr>
                                      <p:to>
                                        <p:strVal val="visible"/>
                                      </p:to>
                                    </p:set>
                                    <p:animEffect transition="in" filter="fade">
                                      <p:cBhvr>
                                        <p:cTn id="44" dur="500"/>
                                        <p:tgtEl>
                                          <p:spTgt spid="19"/>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Effect transition="in" filter="fade">
                                      <p:cBhvr>
                                        <p:cTn id="4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p:bldP spid="16" grpId="0" animBg="1"/>
      <p:bldP spid="17" grpId="0"/>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1" name="Picture 10"/>
          <p:cNvPicPr>
            <a:picLocks noChangeAspect="1"/>
          </p:cNvPicPr>
          <p:nvPr/>
        </p:nvPicPr>
        <p:blipFill>
          <a:blip r:embed="rId5"/>
          <a:stretch>
            <a:fillRect/>
          </a:stretch>
        </p:blipFill>
        <p:spPr>
          <a:xfrm>
            <a:off x="5709985" y="3457623"/>
            <a:ext cx="7071973" cy="1566808"/>
          </a:xfrm>
          <a:prstGeom prst="rect">
            <a:avLst/>
          </a:prstGeom>
        </p:spPr>
      </p:pic>
      <p:sp>
        <p:nvSpPr>
          <p:cNvPr id="5" name="TextBox 4">
            <a:extLst>
              <a:ext uri="{FF2B5EF4-FFF2-40B4-BE49-F238E27FC236}">
                <a16:creationId xmlns:a16="http://schemas.microsoft.com/office/drawing/2014/main" xmlns="" id="{C2A9B679-789F-1804-A19A-B7D3090842D6}"/>
              </a:ext>
            </a:extLst>
          </p:cNvPr>
          <p:cNvSpPr txBox="1"/>
          <p:nvPr/>
        </p:nvSpPr>
        <p:spPr>
          <a:xfrm>
            <a:off x="367796" y="277252"/>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10" name="TextBox 9">
            <a:extLst>
              <a:ext uri="{FF2B5EF4-FFF2-40B4-BE49-F238E27FC236}">
                <a16:creationId xmlns:a16="http://schemas.microsoft.com/office/drawing/2014/main" xmlns="" id="{E696B3FD-0840-996D-4FD8-D56DAAB1F702}"/>
              </a:ext>
            </a:extLst>
          </p:cNvPr>
          <p:cNvSpPr txBox="1"/>
          <p:nvPr/>
        </p:nvSpPr>
        <p:spPr>
          <a:xfrm>
            <a:off x="367796" y="1875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12" name="TextBox 11">
            <a:extLst>
              <a:ext uri="{FF2B5EF4-FFF2-40B4-BE49-F238E27FC236}">
                <a16:creationId xmlns:a16="http://schemas.microsoft.com/office/drawing/2014/main" xmlns="" id="{5DF34833-FB57-1728-0987-AAC3346F0292}"/>
              </a:ext>
            </a:extLst>
          </p:cNvPr>
          <p:cNvSpPr txBox="1"/>
          <p:nvPr/>
        </p:nvSpPr>
        <p:spPr>
          <a:xfrm>
            <a:off x="367796" y="3453859"/>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13" name="TextBox 12">
            <a:extLst>
              <a:ext uri="{FF2B5EF4-FFF2-40B4-BE49-F238E27FC236}">
                <a16:creationId xmlns:a16="http://schemas.microsoft.com/office/drawing/2014/main" xmlns="" id="{1BE3492C-C93D-3E7E-8E33-AC7C6DC3E7C9}"/>
              </a:ext>
            </a:extLst>
          </p:cNvPr>
          <p:cNvSpPr txBox="1"/>
          <p:nvPr/>
        </p:nvSpPr>
        <p:spPr>
          <a:xfrm>
            <a:off x="367796" y="5034344"/>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spTree>
    <p:extLst>
      <p:ext uri="{BB962C8B-B14F-4D97-AF65-F5344CB8AC3E}">
        <p14:creationId xmlns:p14="http://schemas.microsoft.com/office/powerpoint/2010/main" val="429267062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0" name="Picture 9">
            <a:extLst>
              <a:ext uri="{FF2B5EF4-FFF2-40B4-BE49-F238E27FC236}">
                <a16:creationId xmlns:a16="http://schemas.microsoft.com/office/drawing/2014/main" xmlns="" id="{CEAA3EAE-9A31-9165-F0BC-00EC536FEB59}"/>
              </a:ext>
            </a:extLst>
          </p:cNvPr>
          <p:cNvPicPr>
            <a:picLocks noChangeAspect="1"/>
          </p:cNvPicPr>
          <p:nvPr/>
        </p:nvPicPr>
        <p:blipFill>
          <a:blip r:embed="rId5"/>
          <a:stretch>
            <a:fillRect/>
          </a:stretch>
        </p:blipFill>
        <p:spPr>
          <a:xfrm>
            <a:off x="3524316" y="1914210"/>
            <a:ext cx="8667684" cy="4943790"/>
          </a:xfrm>
          <a:prstGeom prst="rect">
            <a:avLst/>
          </a:prstGeom>
        </p:spPr>
      </p:pic>
      <p:pic>
        <p:nvPicPr>
          <p:cNvPr id="12" name="Picture 11">
            <a:extLst>
              <a:ext uri="{FF2B5EF4-FFF2-40B4-BE49-F238E27FC236}">
                <a16:creationId xmlns:a16="http://schemas.microsoft.com/office/drawing/2014/main" xmlns="" id="{CEAA3EAE-9A31-9165-F0BC-00EC536FEB59}"/>
              </a:ext>
            </a:extLst>
          </p:cNvPr>
          <p:cNvPicPr>
            <a:picLocks noChangeAspect="1"/>
          </p:cNvPicPr>
          <p:nvPr/>
        </p:nvPicPr>
        <p:blipFill>
          <a:blip r:embed="rId5"/>
          <a:stretch>
            <a:fillRect/>
          </a:stretch>
        </p:blipFill>
        <p:spPr>
          <a:xfrm>
            <a:off x="6820915" y="3839527"/>
            <a:ext cx="5128415" cy="2925096"/>
          </a:xfrm>
          <a:prstGeom prst="rect">
            <a:avLst/>
          </a:prstGeom>
        </p:spPr>
      </p:pic>
      <p:sp>
        <p:nvSpPr>
          <p:cNvPr id="5" name="TextBox 4">
            <a:extLst>
              <a:ext uri="{FF2B5EF4-FFF2-40B4-BE49-F238E27FC236}">
                <a16:creationId xmlns:a16="http://schemas.microsoft.com/office/drawing/2014/main" xmlns="" id="{2B0A35B4-8EFE-1A95-5E80-6320F6FF1EF2}"/>
              </a:ext>
            </a:extLst>
          </p:cNvPr>
          <p:cNvSpPr txBox="1"/>
          <p:nvPr/>
        </p:nvSpPr>
        <p:spPr>
          <a:xfrm>
            <a:off x="367796" y="277252"/>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11" name="TextBox 10">
            <a:extLst>
              <a:ext uri="{FF2B5EF4-FFF2-40B4-BE49-F238E27FC236}">
                <a16:creationId xmlns:a16="http://schemas.microsoft.com/office/drawing/2014/main" xmlns="" id="{3557B8C7-E88D-CA92-3728-E26E4C2B2E28}"/>
              </a:ext>
            </a:extLst>
          </p:cNvPr>
          <p:cNvSpPr txBox="1"/>
          <p:nvPr/>
        </p:nvSpPr>
        <p:spPr>
          <a:xfrm>
            <a:off x="367796" y="1875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13" name="TextBox 12">
            <a:extLst>
              <a:ext uri="{FF2B5EF4-FFF2-40B4-BE49-F238E27FC236}">
                <a16:creationId xmlns:a16="http://schemas.microsoft.com/office/drawing/2014/main" xmlns="" id="{80C000CC-B684-7B49-6AA4-FF4DDDF60A63}"/>
              </a:ext>
            </a:extLst>
          </p:cNvPr>
          <p:cNvSpPr txBox="1"/>
          <p:nvPr/>
        </p:nvSpPr>
        <p:spPr>
          <a:xfrm>
            <a:off x="367796" y="3453859"/>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14" name="TextBox 13">
            <a:extLst>
              <a:ext uri="{FF2B5EF4-FFF2-40B4-BE49-F238E27FC236}">
                <a16:creationId xmlns:a16="http://schemas.microsoft.com/office/drawing/2014/main" xmlns="" id="{BFDBF664-5EB2-4B3C-500A-AD3A0C33CA7A}"/>
              </a:ext>
            </a:extLst>
          </p:cNvPr>
          <p:cNvSpPr txBox="1"/>
          <p:nvPr/>
        </p:nvSpPr>
        <p:spPr>
          <a:xfrm>
            <a:off x="367796" y="5034344"/>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spTree>
    <p:extLst>
      <p:ext uri="{BB962C8B-B14F-4D97-AF65-F5344CB8AC3E}">
        <p14:creationId xmlns:p14="http://schemas.microsoft.com/office/powerpoint/2010/main" val="68512853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500" fill="hold"/>
                                        <p:tgtEl>
                                          <p:spTgt spid="10"/>
                                        </p:tgtEl>
                                        <p:attrNameLst>
                                          <p:attrName>ppt_w</p:attrName>
                                        </p:attrNameLst>
                                      </p:cBhvr>
                                      <p:tavLst>
                                        <p:tav tm="0">
                                          <p:val>
                                            <p:fltVal val="0"/>
                                          </p:val>
                                        </p:tav>
                                        <p:tav tm="100000">
                                          <p:val>
                                            <p:strVal val="#ppt_w"/>
                                          </p:val>
                                        </p:tav>
                                      </p:tavLst>
                                    </p:anim>
                                    <p:anim calcmode="lin" valueType="num">
                                      <p:cBhvr>
                                        <p:cTn id="8" dur="500" fill="hold"/>
                                        <p:tgtEl>
                                          <p:spTgt spid="10"/>
                                        </p:tgtEl>
                                        <p:attrNameLst>
                                          <p:attrName>ppt_h</p:attrName>
                                        </p:attrNameLst>
                                      </p:cBhvr>
                                      <p:tavLst>
                                        <p:tav tm="0">
                                          <p:val>
                                            <p:fltVal val="0"/>
                                          </p:val>
                                        </p:tav>
                                        <p:tav tm="100000">
                                          <p:val>
                                            <p:strVal val="#ppt_h"/>
                                          </p:val>
                                        </p:tav>
                                      </p:tavLst>
                                    </p:anim>
                                    <p:animEffect transition="in" filter="fade">
                                      <p:cBhvr>
                                        <p:cTn id="9" dur="500"/>
                                        <p:tgtEl>
                                          <p:spTgt spid="10"/>
                                        </p:tgtEl>
                                      </p:cBhvr>
                                    </p:animEffect>
                                  </p:childTnLst>
                                </p:cTn>
                              </p:par>
                            </p:childTnLst>
                          </p:cTn>
                        </p:par>
                      </p:childTnLst>
                    </p:cTn>
                  </p:par>
                  <p:par>
                    <p:cTn id="10" fill="hold">
                      <p:stCondLst>
                        <p:cond delay="indefinite"/>
                      </p:stCondLst>
                      <p:childTnLst>
                        <p:par>
                          <p:cTn id="11" fill="hold">
                            <p:stCondLst>
                              <p:cond delay="0"/>
                            </p:stCondLst>
                            <p:childTnLst>
                              <p:par>
                                <p:cTn id="12" presetID="64" presetClass="path" presetSubtype="0" accel="50000" decel="50000" fill="hold" nodeType="clickEffect">
                                  <p:stCondLst>
                                    <p:cond delay="0"/>
                                  </p:stCondLst>
                                  <p:childTnLst>
                                    <p:animMotion origin="layout" path="M -0.00169 -3.33333E-6 L -0.01042 0.15625 " pathEditMode="relative" rAng="0" ptsTypes="AA">
                                      <p:cBhvr>
                                        <p:cTn id="13" dur="2000" fill="hold"/>
                                        <p:tgtEl>
                                          <p:spTgt spid="10"/>
                                        </p:tgtEl>
                                        <p:attrNameLst>
                                          <p:attrName>ppt_x</p:attrName>
                                          <p:attrName>ppt_y</p:attrName>
                                        </p:attrNameLst>
                                      </p:cBhvr>
                                      <p:rCtr x="-443" y="7801"/>
                                    </p:animMotion>
                                  </p:childTnLst>
                                </p:cTn>
                              </p:par>
                              <p:par>
                                <p:cTn id="14" presetID="6" presetClass="emph" presetSubtype="0" fill="hold" nodeType="withEffect">
                                  <p:stCondLst>
                                    <p:cond delay="0"/>
                                  </p:stCondLst>
                                  <p:childTnLst>
                                    <p:animScale>
                                      <p:cBhvr>
                                        <p:cTn id="15" dur="2000" fill="hold"/>
                                        <p:tgtEl>
                                          <p:spTgt spid="10"/>
                                        </p:tgtEl>
                                      </p:cBhvr>
                                      <p:by x="25000" y="25000"/>
                                    </p:animScale>
                                  </p:childTnLst>
                                </p:cTn>
                              </p:par>
                              <p:par>
                                <p:cTn id="16" presetID="10" presetClass="exit" presetSubtype="0" fill="hold" nodeType="withEffect">
                                  <p:stCondLst>
                                    <p:cond delay="0"/>
                                  </p:stCondLst>
                                  <p:childTnLst>
                                    <p:animEffect transition="out" filter="fade">
                                      <p:cBhvr>
                                        <p:cTn id="17" dur="500"/>
                                        <p:tgtEl>
                                          <p:spTgt spid="10"/>
                                        </p:tgtEl>
                                      </p:cBhvr>
                                    </p:animEffect>
                                    <p:set>
                                      <p:cBhvr>
                                        <p:cTn id="18" dur="1" fill="hold">
                                          <p:stCondLst>
                                            <p:cond delay="499"/>
                                          </p:stCondLst>
                                        </p:cTn>
                                        <p:tgtEl>
                                          <p:spTgt spid="10"/>
                                        </p:tgtEl>
                                        <p:attrNameLst>
                                          <p:attrName>style.visibility</p:attrName>
                                        </p:attrNameLst>
                                      </p:cBhvr>
                                      <p:to>
                                        <p:strVal val="hidden"/>
                                      </p:to>
                                    </p:set>
                                  </p:childTnLst>
                                </p:cTn>
                              </p:par>
                              <p:par>
                                <p:cTn id="19" presetID="16" presetClass="entr" presetSubtype="21"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barn(inVertical)">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randombar(horizontal)">
                                      <p:cBhvr>
                                        <p:cTn id="26" dur="500"/>
                                        <p:tgtEl>
                                          <p:spTgt spid="5"/>
                                        </p:tgtEl>
                                      </p:cBhvr>
                                    </p:animEffect>
                                  </p:childTnLst>
                                </p:cTn>
                              </p:par>
                              <p:par>
                                <p:cTn id="27" presetID="14" presetClass="entr" presetSubtype="10" fill="hold" grpId="0" nodeType="with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randombar(horizontal)">
                                      <p:cBhvr>
                                        <p:cTn id="29" dur="500"/>
                                        <p:tgtEl>
                                          <p:spTgt spid="11"/>
                                        </p:tgtEl>
                                      </p:cBhvr>
                                    </p:animEffect>
                                  </p:childTnLst>
                                </p:cTn>
                              </p:par>
                              <p:par>
                                <p:cTn id="30" presetID="14" presetClass="entr" presetSubtype="10" fill="hold" grpId="0"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4" presetClass="entr" presetSubtype="10" fill="hold" grpId="0" nodeType="with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randombar(horizontal)">
                                      <p:cBhvr>
                                        <p:cTn id="35"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p:bldP spid="13"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7" name="Picture 6"/>
          <p:cNvPicPr>
            <a:picLocks noChangeAspect="1"/>
          </p:cNvPicPr>
          <p:nvPr/>
        </p:nvPicPr>
        <p:blipFill>
          <a:blip r:embed="rId7"/>
          <a:stretch>
            <a:fillRect/>
          </a:stretch>
        </p:blipFill>
        <p:spPr>
          <a:xfrm>
            <a:off x="534562" y="1783830"/>
            <a:ext cx="9233147" cy="2616325"/>
          </a:xfrm>
          <a:prstGeom prst="rect">
            <a:avLst/>
          </a:prstGeom>
        </p:spPr>
      </p:pic>
    </p:spTree>
    <p:extLst>
      <p:ext uri="{BB962C8B-B14F-4D97-AF65-F5344CB8AC3E}">
        <p14:creationId xmlns:p14="http://schemas.microsoft.com/office/powerpoint/2010/main" val="4271844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xmlns=""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60652"/>
              <a:ext cx="10127168" cy="1323439"/>
            </a:xfrm>
            <a:prstGeom prst="rect">
              <a:avLst/>
            </a:prstGeom>
            <a:noFill/>
          </p:spPr>
          <p:txBody>
            <a:bodyPr wrap="square" rtlCol="0">
              <a:spAutoFit/>
            </a:bodyPr>
            <a:lstStyle/>
            <a:p>
              <a:pPr marL="742950" indent="-742950" algn="just">
                <a:buAutoNum type="arabicPeriod"/>
              </a:pPr>
              <a:r>
                <a:rPr lang="vi-VN" sz="4000" b="1" dirty="0">
                  <a:latin typeface="Cambria" panose="02040503050406030204" pitchFamily="18" charset="0"/>
                  <a:ea typeface="Cambria" panose="02040503050406030204" pitchFamily="18" charset="0"/>
                </a:rPr>
                <a:t>Bài thơ là lời của ai, nói với ai? </a:t>
              </a:r>
              <a:endParaRPr lang="en-US" sz="4000" b="1" dirty="0">
                <a:latin typeface="Cambria" panose="02040503050406030204" pitchFamily="18" charset="0"/>
                <a:ea typeface="Cambria" panose="02040503050406030204" pitchFamily="18" charset="0"/>
              </a:endParaRPr>
            </a:p>
            <a:p>
              <a:pPr algn="just"/>
              <a:r>
                <a:rPr lang="en-US" sz="4000" b="1" dirty="0">
                  <a:latin typeface="Cambria" panose="02040503050406030204" pitchFamily="18" charset="0"/>
                  <a:ea typeface="Cambria" panose="02040503050406030204" pitchFamily="18" charset="0"/>
                </a:rPr>
                <a:t>      </a:t>
              </a:r>
              <a:r>
                <a:rPr lang="vi-VN" sz="4000" b="1" dirty="0">
                  <a:latin typeface="Cambria" panose="02040503050406030204" pitchFamily="18" charset="0"/>
                  <a:ea typeface="Cambria" panose="02040503050406030204" pitchFamily="18" charset="0"/>
                </a:rPr>
                <a:t>Từ ngữ nào cho em biết điều đó?</a:t>
              </a:r>
              <a:endParaRPr lang="en-US" sz="4000" b="1" dirty="0">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820005" y="2318944"/>
            <a:ext cx="10551989" cy="4178710"/>
            <a:chOff x="1170319" y="2385870"/>
            <a:chExt cx="9842090" cy="4178710"/>
          </a:xfrm>
        </p:grpSpPr>
        <p:sp>
          <p:nvSpPr>
            <p:cNvPr id="12" name="圆角矩形 1">
              <a:extLst>
                <a:ext uri="{FF2B5EF4-FFF2-40B4-BE49-F238E27FC236}">
                  <a16:creationId xmlns:a16="http://schemas.microsoft.com/office/drawing/2014/main" xmlns=""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xmlns=""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4" name="TextBox 13"/>
          <p:cNvSpPr txBox="1"/>
          <p:nvPr/>
        </p:nvSpPr>
        <p:spPr>
          <a:xfrm>
            <a:off x="1376454" y="2748579"/>
            <a:ext cx="9708915" cy="707886"/>
          </a:xfrm>
          <a:prstGeom prst="rect">
            <a:avLst/>
          </a:prstGeom>
          <a:noFill/>
        </p:spPr>
        <p:txBody>
          <a:bodyPr wrap="square" rtlCol="0">
            <a:spAutoFit/>
          </a:bodyPr>
          <a:lstStyle/>
          <a:p>
            <a:pPr algn="just"/>
            <a:r>
              <a:rPr lang="en-US" sz="4000" b="1">
                <a:solidFill>
                  <a:srgbClr val="C00000"/>
                </a:solidFill>
                <a:latin typeface="Cambria" panose="02040503050406030204" pitchFamily="18" charset="0"/>
                <a:ea typeface="Cambria" panose="02040503050406030204" pitchFamily="18" charset="0"/>
              </a:rPr>
              <a:t>Bài thơ là lời của </a:t>
            </a:r>
            <a:r>
              <a:rPr lang="vi-VN" sz="4000" b="1">
                <a:solidFill>
                  <a:srgbClr val="C00000"/>
                </a:solidFill>
                <a:latin typeface="Cambria" panose="02040503050406030204" pitchFamily="18" charset="0"/>
                <a:ea typeface="Cambria" panose="02040503050406030204" pitchFamily="18" charset="0"/>
              </a:rPr>
              <a:t>cha mẹ nói với con cái</a:t>
            </a:r>
            <a:r>
              <a:rPr lang="en-US" sz="4000" b="1">
                <a:solidFill>
                  <a:srgbClr val="C00000"/>
                </a:solidFill>
                <a:latin typeface="Cambria" panose="02040503050406030204" pitchFamily="18" charset="0"/>
                <a:ea typeface="Cambria" panose="02040503050406030204" pitchFamily="18" charset="0"/>
              </a:rPr>
              <a:t>. </a:t>
            </a:r>
            <a:endParaRPr lang="en-US" sz="6600" b="1">
              <a:solidFill>
                <a:srgbClr val="C00000"/>
              </a:solidFill>
              <a:latin typeface="Cambria" panose="02040503050406030204" pitchFamily="18" charset="0"/>
              <a:ea typeface="Cambria" panose="02040503050406030204" pitchFamily="18" charset="0"/>
            </a:endParaRPr>
          </a:p>
        </p:txBody>
      </p:sp>
      <p:sp>
        <p:nvSpPr>
          <p:cNvPr id="15" name="TextBox 14"/>
          <p:cNvSpPr txBox="1"/>
          <p:nvPr/>
        </p:nvSpPr>
        <p:spPr>
          <a:xfrm>
            <a:off x="1376454" y="3660450"/>
            <a:ext cx="9319170" cy="1323439"/>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Từ ngữ: con ơi, mẹ yêu con</a:t>
            </a:r>
            <a:r>
              <a:rPr lang="vi-VN" sz="4000" b="1">
                <a:solidFill>
                  <a:srgbClr val="002060"/>
                </a:solidFill>
                <a:latin typeface="Cambria" panose="02040503050406030204" pitchFamily="18" charset="0"/>
                <a:ea typeface="Cambria" panose="02040503050406030204" pitchFamily="18" charset="0"/>
              </a:rPr>
              <a:t>, con – thầy, các con</a:t>
            </a:r>
            <a:r>
              <a:rPr lang="en-US" sz="4000" b="1">
                <a:solidFill>
                  <a:srgbClr val="002060"/>
                </a:solidFill>
                <a:latin typeface="Cambria" panose="02040503050406030204" pitchFamily="18" charset="0"/>
                <a:ea typeface="Cambria" panose="02040503050406030204" pitchFamily="18" charset="0"/>
              </a:rPr>
              <a:t>.</a:t>
            </a:r>
            <a:endParaRPr lang="en-US" sz="66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0467982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xmlns=""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60652"/>
              <a:ext cx="10127168"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2. Khổ thơ đầu khuyên chúng ta điều gì? Tìm câu trả lời đúng.</a:t>
              </a:r>
              <a:endParaRPr lang="en-US" sz="7200" b="1">
                <a:solidFill>
                  <a:srgbClr val="002060"/>
                </a:solidFill>
                <a:latin typeface="Cambria" panose="02040503050406030204" pitchFamily="18" charset="0"/>
                <a:ea typeface="Cambria" panose="02040503050406030204" pitchFamily="18" charset="0"/>
              </a:endParaRPr>
            </a:p>
          </p:txBody>
        </p:sp>
      </p:grpSp>
      <p:grpSp>
        <p:nvGrpSpPr>
          <p:cNvPr id="16" name="Group 15"/>
          <p:cNvGrpSpPr/>
          <p:nvPr/>
        </p:nvGrpSpPr>
        <p:grpSpPr>
          <a:xfrm>
            <a:off x="585642" y="2337416"/>
            <a:ext cx="10455789" cy="858129"/>
            <a:chOff x="2024693" y="3080825"/>
            <a:chExt cx="11121676" cy="858129"/>
          </a:xfrm>
        </p:grpSpPr>
        <p:grpSp>
          <p:nvGrpSpPr>
            <p:cNvPr id="17" name="Group 16"/>
            <p:cNvGrpSpPr/>
            <p:nvPr/>
          </p:nvGrpSpPr>
          <p:grpSpPr>
            <a:xfrm>
              <a:off x="2024693" y="3080825"/>
              <a:ext cx="11121676" cy="858129"/>
              <a:chOff x="2024693" y="3080825"/>
              <a:chExt cx="11121676" cy="858129"/>
            </a:xfrm>
          </p:grpSpPr>
          <p:sp>
            <p:nvSpPr>
              <p:cNvPr id="19" name="Rounded Rectangle 18"/>
              <p:cNvSpPr/>
              <p:nvPr/>
            </p:nvSpPr>
            <p:spPr>
              <a:xfrm>
                <a:off x="2686930" y="3080825"/>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2024693" y="3080825"/>
                <a:ext cx="896834" cy="81178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A</a:t>
                </a:r>
              </a:p>
            </p:txBody>
          </p:sp>
        </p:grpSp>
        <p:sp>
          <p:nvSpPr>
            <p:cNvPr id="18" name="TextBox 17"/>
            <p:cNvSpPr txBox="1"/>
            <p:nvPr/>
          </p:nvSpPr>
          <p:spPr>
            <a:xfrm>
              <a:off x="2973189" y="3239186"/>
              <a:ext cx="10147698" cy="584775"/>
            </a:xfrm>
            <a:prstGeom prst="rect">
              <a:avLst/>
            </a:prstGeom>
            <a:noFill/>
          </p:spPr>
          <p:txBody>
            <a:bodyPr wrap="square" rtlCol="0">
              <a:spAutoFit/>
            </a:bodyPr>
            <a:lstStyle/>
            <a:p>
              <a:r>
                <a:rPr lang="en-US" sz="3200" b="1">
                  <a:latin typeface="Cambria" panose="02040503050406030204" pitchFamily="18" charset="0"/>
                  <a:ea typeface="Cambria" panose="02040503050406030204" pitchFamily="18" charset="0"/>
                </a:rPr>
                <a:t>Cần phải sống chan hoà với thiên nhiên.</a:t>
              </a:r>
              <a:endParaRPr lang="en-US" sz="4000" b="1">
                <a:latin typeface="Cambria" panose="02040503050406030204" pitchFamily="18" charset="0"/>
                <a:ea typeface="Cambria" panose="02040503050406030204" pitchFamily="18" charset="0"/>
              </a:endParaRPr>
            </a:p>
          </p:txBody>
        </p:sp>
      </p:grpSp>
      <p:grpSp>
        <p:nvGrpSpPr>
          <p:cNvPr id="21" name="Group 20"/>
          <p:cNvGrpSpPr/>
          <p:nvPr/>
        </p:nvGrpSpPr>
        <p:grpSpPr>
          <a:xfrm>
            <a:off x="585643" y="3418901"/>
            <a:ext cx="10711399" cy="904470"/>
            <a:chOff x="2024693" y="4120263"/>
            <a:chExt cx="11393565" cy="904470"/>
          </a:xfrm>
        </p:grpSpPr>
        <p:sp>
          <p:nvSpPr>
            <p:cNvPr id="22" name="Rounded Rectangle 21"/>
            <p:cNvSpPr/>
            <p:nvPr/>
          </p:nvSpPr>
          <p:spPr>
            <a:xfrm>
              <a:off x="2686930" y="4166604"/>
              <a:ext cx="10459439" cy="858129"/>
            </a:xfrm>
            <a:prstGeom prst="roundRect">
              <a:avLst/>
            </a:prstGeom>
            <a:solidFill>
              <a:srgbClr val="FFCCFF"/>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2024693" y="4120263"/>
              <a:ext cx="896834" cy="852420"/>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B</a:t>
              </a:r>
            </a:p>
          </p:txBody>
        </p:sp>
        <p:sp>
          <p:nvSpPr>
            <p:cNvPr id="24" name="TextBox 23"/>
            <p:cNvSpPr txBox="1"/>
            <p:nvPr/>
          </p:nvSpPr>
          <p:spPr>
            <a:xfrm>
              <a:off x="2968564" y="4292693"/>
              <a:ext cx="10449694" cy="584775"/>
            </a:xfrm>
            <a:prstGeom prst="rect">
              <a:avLst/>
            </a:prstGeom>
            <a:noFill/>
          </p:spPr>
          <p:txBody>
            <a:bodyPr wrap="square" rtlCol="0">
              <a:spAutoFit/>
            </a:bodyPr>
            <a:lstStyle/>
            <a:p>
              <a:r>
                <a:rPr lang="vi-VN" sz="3200" b="1">
                  <a:latin typeface="Cambria" panose="02040503050406030204" pitchFamily="18" charset="0"/>
                  <a:ea typeface="Cambria" panose="02040503050406030204" pitchFamily="18" charset="0"/>
                </a:rPr>
                <a:t> Cần phải biết bảo vệ môi trường sống của mình.</a:t>
              </a:r>
              <a:endParaRPr lang="en-US" sz="4400" b="1">
                <a:latin typeface="Cambria" panose="02040503050406030204" pitchFamily="18" charset="0"/>
                <a:ea typeface="Cambria" panose="02040503050406030204" pitchFamily="18" charset="0"/>
              </a:endParaRPr>
            </a:p>
          </p:txBody>
        </p:sp>
      </p:grpSp>
      <p:grpSp>
        <p:nvGrpSpPr>
          <p:cNvPr id="25" name="Group 24"/>
          <p:cNvGrpSpPr/>
          <p:nvPr/>
        </p:nvGrpSpPr>
        <p:grpSpPr>
          <a:xfrm>
            <a:off x="606950" y="4605706"/>
            <a:ext cx="10448871" cy="808085"/>
            <a:chOff x="2046001" y="5252383"/>
            <a:chExt cx="11114317" cy="808085"/>
          </a:xfrm>
        </p:grpSpPr>
        <p:sp>
          <p:nvSpPr>
            <p:cNvPr id="26" name="Rounded Rectangle 25"/>
            <p:cNvSpPr/>
            <p:nvPr/>
          </p:nvSpPr>
          <p:spPr>
            <a:xfrm>
              <a:off x="2753771" y="5252383"/>
              <a:ext cx="10392598" cy="808085"/>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046001" y="5252383"/>
              <a:ext cx="875526" cy="808085"/>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C</a:t>
              </a:r>
            </a:p>
          </p:txBody>
        </p:sp>
        <p:sp>
          <p:nvSpPr>
            <p:cNvPr id="28" name="TextBox 27"/>
            <p:cNvSpPr txBox="1"/>
            <p:nvPr/>
          </p:nvSpPr>
          <p:spPr>
            <a:xfrm>
              <a:off x="2984393" y="5393576"/>
              <a:ext cx="10175925" cy="535531"/>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Cần phải biết yêu thương các loài vật.</a:t>
              </a:r>
              <a:endParaRPr lang="en-US" sz="44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29" name="Group 28"/>
          <p:cNvGrpSpPr/>
          <p:nvPr/>
        </p:nvGrpSpPr>
        <p:grpSpPr>
          <a:xfrm>
            <a:off x="585642" y="5642096"/>
            <a:ext cx="10448871" cy="1119922"/>
            <a:chOff x="2046001" y="5252383"/>
            <a:chExt cx="11114317" cy="1119922"/>
          </a:xfrm>
        </p:grpSpPr>
        <p:sp>
          <p:nvSpPr>
            <p:cNvPr id="30" name="Rounded Rectangle 29"/>
            <p:cNvSpPr/>
            <p:nvPr/>
          </p:nvSpPr>
          <p:spPr>
            <a:xfrm>
              <a:off x="2753771" y="5252383"/>
              <a:ext cx="10392598" cy="1119922"/>
            </a:xfrm>
            <a:prstGeom prst="roundRect">
              <a:avLst/>
            </a:prstGeom>
            <a:solidFill>
              <a:srgbClr val="FFCCFF">
                <a:alpha val="79000"/>
              </a:srgbClr>
            </a:solidFill>
            <a:ln>
              <a:solidFill>
                <a:srgbClr val="FABD8A"/>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046001" y="5252383"/>
              <a:ext cx="875526" cy="808085"/>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a:effectLst>
                    <a:outerShdw blurRad="38100" dist="38100" dir="2700000" algn="tl">
                      <a:srgbClr val="000000">
                        <a:alpha val="43137"/>
                      </a:srgbClr>
                    </a:outerShdw>
                  </a:effectLst>
                  <a:latin typeface="UTM Futura Extra" panose="02040603050506020204" pitchFamily="18" charset="0"/>
                </a:rPr>
                <a:t>D</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32" name="TextBox 31"/>
            <p:cNvSpPr txBox="1"/>
            <p:nvPr/>
          </p:nvSpPr>
          <p:spPr>
            <a:xfrm>
              <a:off x="2984393" y="5393576"/>
              <a:ext cx="10175925" cy="978729"/>
            </a:xfrm>
            <a:prstGeom prst="rect">
              <a:avLst/>
            </a:prstGeom>
            <a:noFill/>
          </p:spPr>
          <p:txBody>
            <a:bodyPr wrap="square" rtlCol="0">
              <a:spAutoFit/>
            </a:bodyPr>
            <a:lstStyle/>
            <a:p>
              <a:pPr algn="just">
                <a:lnSpc>
                  <a:spcPct val="90000"/>
                </a:lnSpc>
              </a:pPr>
              <a:r>
                <a:rPr lang="vi-VN" sz="3200" b="1">
                  <a:latin typeface="Cambria" panose="02040503050406030204" pitchFamily="18" charset="0"/>
                  <a:ea typeface="Cambria" panose="02040503050406030204" pitchFamily="18" charset="0"/>
                </a:rPr>
                <a:t>Cần phải gắn bó với cộng đồng, yêu thương mọi người.</a:t>
              </a:r>
              <a:endParaRPr lang="en-US" sz="4400" b="1" i="1" dirty="0">
                <a:solidFill>
                  <a:schemeClr val="bg1"/>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32585970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left)">
                                      <p:cBhvr>
                                        <p:cTn id="25" dur="500"/>
                                        <p:tgtEl>
                                          <p:spTgt spid="16"/>
                                        </p:tgtEl>
                                      </p:cBhvr>
                                    </p:animEffect>
                                  </p:childTnLst>
                                </p:cTn>
                              </p:par>
                              <p:par>
                                <p:cTn id="26" presetID="22" presetClass="entr" presetSubtype="8" fill="hold"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ipe(left)">
                                      <p:cBhvr>
                                        <p:cTn id="28" dur="500"/>
                                        <p:tgtEl>
                                          <p:spTgt spid="21"/>
                                        </p:tgtEl>
                                      </p:cBhvr>
                                    </p:animEffect>
                                  </p:childTnLst>
                                </p:cTn>
                              </p:par>
                              <p:par>
                                <p:cTn id="29" presetID="22" presetClass="entr" presetSubtype="8" fill="hold"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wipe(left)">
                                      <p:cBhvr>
                                        <p:cTn id="31" dur="500"/>
                                        <p:tgtEl>
                                          <p:spTgt spid="25"/>
                                        </p:tgtEl>
                                      </p:cBhvr>
                                    </p:animEffect>
                                  </p:childTnLst>
                                </p:cTn>
                              </p:par>
                              <p:par>
                                <p:cTn id="32" presetID="22" presetClass="entr" presetSubtype="8"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wipe(left)">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42" presetClass="exit" presetSubtype="0" fill="hold" nodeType="clickEffect">
                                  <p:stCondLst>
                                    <p:cond delay="0"/>
                                  </p:stCondLst>
                                  <p:childTnLst>
                                    <p:animEffect transition="out" filter="fade">
                                      <p:cBhvr>
                                        <p:cTn id="38" dur="1000"/>
                                        <p:tgtEl>
                                          <p:spTgt spid="16"/>
                                        </p:tgtEl>
                                      </p:cBhvr>
                                    </p:animEffect>
                                    <p:anim calcmode="lin" valueType="num">
                                      <p:cBhvr>
                                        <p:cTn id="39" dur="1000"/>
                                        <p:tgtEl>
                                          <p:spTgt spid="16"/>
                                        </p:tgtEl>
                                        <p:attrNameLst>
                                          <p:attrName>ppt_x</p:attrName>
                                        </p:attrNameLst>
                                      </p:cBhvr>
                                      <p:tavLst>
                                        <p:tav tm="0">
                                          <p:val>
                                            <p:strVal val="ppt_x"/>
                                          </p:val>
                                        </p:tav>
                                        <p:tav tm="100000">
                                          <p:val>
                                            <p:strVal val="ppt_x"/>
                                          </p:val>
                                        </p:tav>
                                      </p:tavLst>
                                    </p:anim>
                                    <p:anim calcmode="lin" valueType="num">
                                      <p:cBhvr>
                                        <p:cTn id="40" dur="1000"/>
                                        <p:tgtEl>
                                          <p:spTgt spid="16"/>
                                        </p:tgtEl>
                                        <p:attrNameLst>
                                          <p:attrName>ppt_y</p:attrName>
                                        </p:attrNameLst>
                                      </p:cBhvr>
                                      <p:tavLst>
                                        <p:tav tm="0">
                                          <p:val>
                                            <p:strVal val="ppt_y"/>
                                          </p:val>
                                        </p:tav>
                                        <p:tav tm="100000">
                                          <p:val>
                                            <p:strVal val="ppt_y+.1"/>
                                          </p:val>
                                        </p:tav>
                                      </p:tavLst>
                                    </p:anim>
                                    <p:set>
                                      <p:cBhvr>
                                        <p:cTn id="41" dur="1" fill="hold">
                                          <p:stCondLst>
                                            <p:cond delay="999"/>
                                          </p:stCondLst>
                                        </p:cTn>
                                        <p:tgtEl>
                                          <p:spTgt spid="16"/>
                                        </p:tgtEl>
                                        <p:attrNameLst>
                                          <p:attrName>style.visibility</p:attrName>
                                        </p:attrNameLst>
                                      </p:cBhvr>
                                      <p:to>
                                        <p:strVal val="hidden"/>
                                      </p:to>
                                    </p:set>
                                  </p:childTnLst>
                                </p:cTn>
                              </p:par>
                              <p:par>
                                <p:cTn id="42" presetID="42" presetClass="exit" presetSubtype="0" fill="hold" nodeType="withEffect">
                                  <p:stCondLst>
                                    <p:cond delay="0"/>
                                  </p:stCondLst>
                                  <p:childTnLst>
                                    <p:animEffect transition="out" filter="fade">
                                      <p:cBhvr>
                                        <p:cTn id="43" dur="1000"/>
                                        <p:tgtEl>
                                          <p:spTgt spid="21"/>
                                        </p:tgtEl>
                                      </p:cBhvr>
                                    </p:animEffect>
                                    <p:anim calcmode="lin" valueType="num">
                                      <p:cBhvr>
                                        <p:cTn id="44" dur="1000"/>
                                        <p:tgtEl>
                                          <p:spTgt spid="21"/>
                                        </p:tgtEl>
                                        <p:attrNameLst>
                                          <p:attrName>ppt_x</p:attrName>
                                        </p:attrNameLst>
                                      </p:cBhvr>
                                      <p:tavLst>
                                        <p:tav tm="0">
                                          <p:val>
                                            <p:strVal val="ppt_x"/>
                                          </p:val>
                                        </p:tav>
                                        <p:tav tm="100000">
                                          <p:val>
                                            <p:strVal val="ppt_x"/>
                                          </p:val>
                                        </p:tav>
                                      </p:tavLst>
                                    </p:anim>
                                    <p:anim calcmode="lin" valueType="num">
                                      <p:cBhvr>
                                        <p:cTn id="45" dur="1000"/>
                                        <p:tgtEl>
                                          <p:spTgt spid="21"/>
                                        </p:tgtEl>
                                        <p:attrNameLst>
                                          <p:attrName>ppt_y</p:attrName>
                                        </p:attrNameLst>
                                      </p:cBhvr>
                                      <p:tavLst>
                                        <p:tav tm="0">
                                          <p:val>
                                            <p:strVal val="ppt_y"/>
                                          </p:val>
                                        </p:tav>
                                        <p:tav tm="100000">
                                          <p:val>
                                            <p:strVal val="ppt_y+.1"/>
                                          </p:val>
                                        </p:tav>
                                      </p:tavLst>
                                    </p:anim>
                                    <p:set>
                                      <p:cBhvr>
                                        <p:cTn id="46" dur="1" fill="hold">
                                          <p:stCondLst>
                                            <p:cond delay="999"/>
                                          </p:stCondLst>
                                        </p:cTn>
                                        <p:tgtEl>
                                          <p:spTgt spid="21"/>
                                        </p:tgtEl>
                                        <p:attrNameLst>
                                          <p:attrName>style.visibility</p:attrName>
                                        </p:attrNameLst>
                                      </p:cBhvr>
                                      <p:to>
                                        <p:strVal val="hidden"/>
                                      </p:to>
                                    </p:set>
                                  </p:childTnLst>
                                </p:cTn>
                              </p:par>
                              <p:par>
                                <p:cTn id="47" presetID="42" presetClass="exit" presetSubtype="0" fill="hold" nodeType="withEffect">
                                  <p:stCondLst>
                                    <p:cond delay="0"/>
                                  </p:stCondLst>
                                  <p:childTnLst>
                                    <p:animEffect transition="out" filter="fade">
                                      <p:cBhvr>
                                        <p:cTn id="48" dur="1000"/>
                                        <p:tgtEl>
                                          <p:spTgt spid="25"/>
                                        </p:tgtEl>
                                      </p:cBhvr>
                                    </p:animEffect>
                                    <p:anim calcmode="lin" valueType="num">
                                      <p:cBhvr>
                                        <p:cTn id="49" dur="1000"/>
                                        <p:tgtEl>
                                          <p:spTgt spid="25"/>
                                        </p:tgtEl>
                                        <p:attrNameLst>
                                          <p:attrName>ppt_x</p:attrName>
                                        </p:attrNameLst>
                                      </p:cBhvr>
                                      <p:tavLst>
                                        <p:tav tm="0">
                                          <p:val>
                                            <p:strVal val="ppt_x"/>
                                          </p:val>
                                        </p:tav>
                                        <p:tav tm="100000">
                                          <p:val>
                                            <p:strVal val="ppt_x"/>
                                          </p:val>
                                        </p:tav>
                                      </p:tavLst>
                                    </p:anim>
                                    <p:anim calcmode="lin" valueType="num">
                                      <p:cBhvr>
                                        <p:cTn id="50" dur="1000"/>
                                        <p:tgtEl>
                                          <p:spTgt spid="25"/>
                                        </p:tgtEl>
                                        <p:attrNameLst>
                                          <p:attrName>ppt_y</p:attrName>
                                        </p:attrNameLst>
                                      </p:cBhvr>
                                      <p:tavLst>
                                        <p:tav tm="0">
                                          <p:val>
                                            <p:strVal val="ppt_y"/>
                                          </p:val>
                                        </p:tav>
                                        <p:tav tm="100000">
                                          <p:val>
                                            <p:strVal val="ppt_y+.1"/>
                                          </p:val>
                                        </p:tav>
                                      </p:tavLst>
                                    </p:anim>
                                    <p:set>
                                      <p:cBhvr>
                                        <p:cTn id="51" dur="1" fill="hold">
                                          <p:stCondLst>
                                            <p:cond delay="999"/>
                                          </p:stCondLst>
                                        </p:cTn>
                                        <p:tgtEl>
                                          <p:spTgt spid="2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590448" y="204844"/>
            <a:ext cx="11280928" cy="2114100"/>
            <a:chOff x="381683" y="292216"/>
            <a:chExt cx="11280928" cy="2114100"/>
          </a:xfrm>
        </p:grpSpPr>
        <p:pic>
          <p:nvPicPr>
            <p:cNvPr id="9" name="图片 38">
              <a:extLst>
                <a:ext uri="{FF2B5EF4-FFF2-40B4-BE49-F238E27FC236}">
                  <a16:creationId xmlns:a16="http://schemas.microsoft.com/office/drawing/2014/main" xmlns=""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en-US" sz="4000" b="1">
                  <a:latin typeface="Cambria" panose="02040503050406030204" pitchFamily="18" charset="0"/>
                  <a:ea typeface="Cambria" panose="02040503050406030204" pitchFamily="18" charset="0"/>
                </a:rPr>
                <a:t>3. Hình ảnh nào giúp chúng ta hiểu vai trò, sức mạnh của sự đoàn kết?</a:t>
              </a:r>
              <a:endParaRPr lang="en-US" sz="7200" b="1">
                <a:solidFill>
                  <a:srgbClr val="002060"/>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820005" y="2318944"/>
            <a:ext cx="10551989" cy="4178710"/>
            <a:chOff x="1170319" y="2385870"/>
            <a:chExt cx="9842090" cy="4178710"/>
          </a:xfrm>
        </p:grpSpPr>
        <p:sp>
          <p:nvSpPr>
            <p:cNvPr id="12" name="圆角矩形 1">
              <a:extLst>
                <a:ext uri="{FF2B5EF4-FFF2-40B4-BE49-F238E27FC236}">
                  <a16:creationId xmlns:a16="http://schemas.microsoft.com/office/drawing/2014/main" xmlns=""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xmlns=""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4" name="TextBox 13"/>
          <p:cNvSpPr txBox="1"/>
          <p:nvPr/>
        </p:nvSpPr>
        <p:spPr>
          <a:xfrm>
            <a:off x="2178985" y="2850682"/>
            <a:ext cx="9708915" cy="707886"/>
          </a:xfrm>
          <a:prstGeom prst="rect">
            <a:avLst/>
          </a:prstGeom>
          <a:noFill/>
        </p:spPr>
        <p:txBody>
          <a:bodyPr wrap="square" rtlCol="0">
            <a:spAutoFit/>
          </a:bodyPr>
          <a:lstStyle/>
          <a:p>
            <a:r>
              <a:rPr lang="vi-VN" sz="4000" b="1">
                <a:solidFill>
                  <a:srgbClr val="C00000"/>
                </a:solidFill>
                <a:latin typeface="Cambria" panose="02040503050406030204" pitchFamily="18" charset="0"/>
                <a:ea typeface="Cambria" panose="02040503050406030204" pitchFamily="18" charset="0"/>
              </a:rPr>
              <a:t>Một ngôi sao, chẳng sáng đêm</a:t>
            </a:r>
          </a:p>
        </p:txBody>
      </p:sp>
      <p:sp>
        <p:nvSpPr>
          <p:cNvPr id="15" name="TextBox 14"/>
          <p:cNvSpPr txBox="1"/>
          <p:nvPr/>
        </p:nvSpPr>
        <p:spPr>
          <a:xfrm>
            <a:off x="1436377" y="3749086"/>
            <a:ext cx="9319170" cy="707886"/>
          </a:xfrm>
          <a:prstGeom prst="rect">
            <a:avLst/>
          </a:prstGeom>
          <a:noFill/>
        </p:spPr>
        <p:txBody>
          <a:bodyPr wrap="square" rtlCol="0">
            <a:spAutoFit/>
          </a:bodyPr>
          <a:lstStyle/>
          <a:p>
            <a:r>
              <a:rPr lang="vi-VN" sz="4000" b="1">
                <a:solidFill>
                  <a:srgbClr val="00B0F0"/>
                </a:solidFill>
                <a:latin typeface="Cambria" panose="02040503050406030204" pitchFamily="18" charset="0"/>
                <a:ea typeface="Cambria" panose="02040503050406030204" pitchFamily="18" charset="0"/>
              </a:rPr>
              <a:t>Một thân lúa chín, chẳng nên mùa vàng.</a:t>
            </a:r>
          </a:p>
        </p:txBody>
      </p:sp>
      <p:sp>
        <p:nvSpPr>
          <p:cNvPr id="16" name="TextBox 15"/>
          <p:cNvSpPr txBox="1"/>
          <p:nvPr/>
        </p:nvSpPr>
        <p:spPr>
          <a:xfrm>
            <a:off x="1983414" y="4647491"/>
            <a:ext cx="8464730" cy="707886"/>
          </a:xfrm>
          <a:prstGeom prst="rect">
            <a:avLst/>
          </a:prstGeom>
          <a:noFill/>
        </p:spPr>
        <p:txBody>
          <a:bodyPr wrap="square" rtlCol="0">
            <a:spAutoFit/>
          </a:bodyPr>
          <a:lstStyle/>
          <a:p>
            <a:r>
              <a:rPr lang="vi-VN" sz="4000" b="1">
                <a:solidFill>
                  <a:srgbClr val="00CC00"/>
                </a:solidFill>
                <a:latin typeface="Cambria" panose="02040503050406030204" pitchFamily="18" charset="0"/>
                <a:ea typeface="Cambria" panose="02040503050406030204" pitchFamily="18" charset="0"/>
              </a:rPr>
              <a:t>Một người – đâu phải nhân gian?</a:t>
            </a:r>
          </a:p>
        </p:txBody>
      </p:sp>
    </p:spTree>
    <p:extLst>
      <p:ext uri="{BB962C8B-B14F-4D97-AF65-F5344CB8AC3E}">
        <p14:creationId xmlns:p14="http://schemas.microsoft.com/office/powerpoint/2010/main" val="39442629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Effect transition="in" filter="fade">
                                      <p:cBhvr>
                                        <p:cTn id="25" dur="1000"/>
                                        <p:tgtEl>
                                          <p:spTgt spid="11"/>
                                        </p:tgtEl>
                                      </p:cBhvr>
                                    </p:animEffect>
                                    <p:anim calcmode="lin" valueType="num">
                                      <p:cBhvr>
                                        <p:cTn id="26" dur="1000" fill="hold"/>
                                        <p:tgtEl>
                                          <p:spTgt spid="11"/>
                                        </p:tgtEl>
                                        <p:attrNameLst>
                                          <p:attrName>ppt_x</p:attrName>
                                        </p:attrNameLst>
                                      </p:cBhvr>
                                      <p:tavLst>
                                        <p:tav tm="0">
                                          <p:val>
                                            <p:strVal val="#ppt_x"/>
                                          </p:val>
                                        </p:tav>
                                        <p:tav tm="100000">
                                          <p:val>
                                            <p:strVal val="#ppt_x"/>
                                          </p:val>
                                        </p:tav>
                                      </p:tavLst>
                                    </p:anim>
                                    <p:anim calcmode="lin" valueType="num">
                                      <p:cBhvr>
                                        <p:cTn id="2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barn(inVertical)">
                                      <p:cBhvr>
                                        <p:cTn id="37" dur="500"/>
                                        <p:tgtEl>
                                          <p:spTgt spid="15"/>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grpId="0" nodeType="clickEffect">
                                  <p:stCondLst>
                                    <p:cond delay="0"/>
                                  </p:stCondLst>
                                  <p:childTnLst>
                                    <p:set>
                                      <p:cBhvr>
                                        <p:cTn id="41" dur="1" fill="hold">
                                          <p:stCondLst>
                                            <p:cond delay="0"/>
                                          </p:stCondLst>
                                        </p:cTn>
                                        <p:tgtEl>
                                          <p:spTgt spid="16"/>
                                        </p:tgtEl>
                                        <p:attrNameLst>
                                          <p:attrName>style.visibility</p:attrName>
                                        </p:attrNameLst>
                                      </p:cBhvr>
                                      <p:to>
                                        <p:strVal val="visible"/>
                                      </p:to>
                                    </p:set>
                                    <p:animEffect transition="in" filter="barn(inVertical)">
                                      <p:cBhvr>
                                        <p:cTn id="4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455536" y="0"/>
            <a:ext cx="11280928" cy="2114100"/>
            <a:chOff x="381683" y="292216"/>
            <a:chExt cx="11280928" cy="2114100"/>
          </a:xfrm>
        </p:grpSpPr>
        <p:pic>
          <p:nvPicPr>
            <p:cNvPr id="9" name="图片 38">
              <a:extLst>
                <a:ext uri="{FF2B5EF4-FFF2-40B4-BE49-F238E27FC236}">
                  <a16:creationId xmlns:a16="http://schemas.microsoft.com/office/drawing/2014/main" xmlns=""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vi-VN" sz="4000" b="1" dirty="0">
                  <a:latin typeface="Cambria" panose="02040503050406030204" pitchFamily="18" charset="0"/>
                  <a:ea typeface="Cambria" panose="02040503050406030204" pitchFamily="18" charset="0"/>
                </a:rPr>
                <a:t>4. Em nhận được lời khuyên gì từ khổ thơ thứ ba? </a:t>
              </a:r>
              <a:endParaRPr lang="en-US" sz="16600" b="1" dirty="0">
                <a:solidFill>
                  <a:srgbClr val="002060"/>
                </a:solidFill>
                <a:latin typeface="Cambria" panose="02040503050406030204" pitchFamily="18" charset="0"/>
                <a:ea typeface="Cambria" panose="02040503050406030204" pitchFamily="18" charset="0"/>
              </a:endParaRPr>
            </a:p>
          </p:txBody>
        </p:sp>
      </p:grpSp>
      <p:grpSp>
        <p:nvGrpSpPr>
          <p:cNvPr id="5" name="Group 4"/>
          <p:cNvGrpSpPr/>
          <p:nvPr/>
        </p:nvGrpSpPr>
        <p:grpSpPr>
          <a:xfrm>
            <a:off x="2326567" y="1721855"/>
            <a:ext cx="7315199" cy="2407060"/>
            <a:chOff x="269823" y="2333933"/>
            <a:chExt cx="7315199" cy="3122487"/>
          </a:xfrm>
        </p:grpSpPr>
        <p:grpSp>
          <p:nvGrpSpPr>
            <p:cNvPr id="11" name="Group 10"/>
            <p:cNvGrpSpPr/>
            <p:nvPr/>
          </p:nvGrpSpPr>
          <p:grpSpPr>
            <a:xfrm>
              <a:off x="269823" y="2333933"/>
              <a:ext cx="7315199" cy="3122487"/>
              <a:chOff x="1170319" y="2385870"/>
              <a:chExt cx="9842090" cy="4178710"/>
            </a:xfrm>
          </p:grpSpPr>
          <p:sp>
            <p:nvSpPr>
              <p:cNvPr id="12" name="圆角矩形 1">
                <a:extLst>
                  <a:ext uri="{FF2B5EF4-FFF2-40B4-BE49-F238E27FC236}">
                    <a16:creationId xmlns:a16="http://schemas.microsoft.com/office/drawing/2014/main" xmlns=""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3" name="圆角矩形 56">
                <a:extLst>
                  <a:ext uri="{FF2B5EF4-FFF2-40B4-BE49-F238E27FC236}">
                    <a16:creationId xmlns:a16="http://schemas.microsoft.com/office/drawing/2014/main" xmlns=""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7" name="TextBox 16"/>
            <p:cNvSpPr txBox="1"/>
            <p:nvPr/>
          </p:nvSpPr>
          <p:spPr>
            <a:xfrm>
              <a:off x="335878" y="2523788"/>
              <a:ext cx="7054271" cy="2675002"/>
            </a:xfrm>
            <a:prstGeom prst="rect">
              <a:avLst/>
            </a:prstGeom>
            <a:noFill/>
          </p:spPr>
          <p:txBody>
            <a:bodyPr wrap="square" rtlCol="0">
              <a:spAutoFit/>
            </a:bodyPr>
            <a:lstStyle/>
            <a:p>
              <a:pPr algn="ctr"/>
              <a:r>
                <a:rPr lang="vi-VN" sz="3200">
                  <a:solidFill>
                    <a:schemeClr val="accent2">
                      <a:lumMod val="75000"/>
                    </a:schemeClr>
                  </a:solidFill>
                  <a:latin typeface="Cambria" panose="02040503050406030204" pitchFamily="18" charset="0"/>
                  <a:ea typeface="Cambria" panose="02040503050406030204" pitchFamily="18" charset="0"/>
                </a:rPr>
                <a:t>Núi cao bởi có đất bồi</a:t>
              </a:r>
            </a:p>
            <a:p>
              <a:pPr algn="ctr"/>
              <a:r>
                <a:rPr lang="vi-VN" sz="3200">
                  <a:solidFill>
                    <a:schemeClr val="accent2">
                      <a:lumMod val="75000"/>
                    </a:schemeClr>
                  </a:solidFill>
                  <a:latin typeface="Cambria" panose="02040503050406030204" pitchFamily="18" charset="0"/>
                  <a:ea typeface="Cambria" panose="02040503050406030204" pitchFamily="18" charset="0"/>
                </a:rPr>
                <a:t>Núi chê đất thấp, núi ngồi ở đâu?</a:t>
              </a:r>
            </a:p>
            <a:p>
              <a:pPr algn="ctr"/>
              <a:r>
                <a:rPr lang="vi-VN" sz="3200">
                  <a:solidFill>
                    <a:schemeClr val="accent2">
                      <a:lumMod val="75000"/>
                    </a:schemeClr>
                  </a:solidFill>
                  <a:latin typeface="Cambria" panose="02040503050406030204" pitchFamily="18" charset="0"/>
                  <a:ea typeface="Cambria" panose="02040503050406030204" pitchFamily="18" charset="0"/>
                </a:rPr>
                <a:t>Muôn dòng sông đổ biển sâu</a:t>
              </a:r>
            </a:p>
            <a:p>
              <a:pPr algn="ctr"/>
              <a:r>
                <a:rPr lang="vi-VN" sz="3200">
                  <a:solidFill>
                    <a:schemeClr val="accent2">
                      <a:lumMod val="75000"/>
                    </a:schemeClr>
                  </a:solidFill>
                  <a:latin typeface="Cambria" panose="02040503050406030204" pitchFamily="18" charset="0"/>
                  <a:ea typeface="Cambria" panose="02040503050406030204" pitchFamily="18" charset="0"/>
                </a:rPr>
                <a:t>Biển chê sông nhỏ, biển đâu nước còn?</a:t>
              </a:r>
            </a:p>
          </p:txBody>
        </p:sp>
      </p:grpSp>
      <p:grpSp>
        <p:nvGrpSpPr>
          <p:cNvPr id="7" name="Group 6"/>
          <p:cNvGrpSpPr/>
          <p:nvPr/>
        </p:nvGrpSpPr>
        <p:grpSpPr>
          <a:xfrm>
            <a:off x="0" y="4227229"/>
            <a:ext cx="12192000" cy="2555821"/>
            <a:chOff x="0" y="4227229"/>
            <a:chExt cx="12192000" cy="2555821"/>
          </a:xfrm>
        </p:grpSpPr>
        <p:sp>
          <p:nvSpPr>
            <p:cNvPr id="6" name="Rectangle 5"/>
            <p:cNvSpPr/>
            <p:nvPr/>
          </p:nvSpPr>
          <p:spPr>
            <a:xfrm>
              <a:off x="0" y="4227229"/>
              <a:ext cx="12192000" cy="255582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194872" y="4299492"/>
              <a:ext cx="11797258" cy="2431435"/>
            </a:xfrm>
            <a:prstGeom prst="rect">
              <a:avLst/>
            </a:prstGeom>
            <a:noFill/>
          </p:spPr>
          <p:txBody>
            <a:bodyPr wrap="square" rtlCol="0">
              <a:spAutoFit/>
            </a:bodyPr>
            <a:lstStyle/>
            <a:p>
              <a:pPr algn="just"/>
              <a:r>
                <a:rPr lang="en-US" sz="3800" b="1">
                  <a:solidFill>
                    <a:srgbClr val="002060"/>
                  </a:solidFill>
                  <a:latin typeface="Cambria" panose="02040503050406030204" pitchFamily="18" charset="0"/>
                  <a:ea typeface="Cambria" panose="02040503050406030204" pitchFamily="18" charset="0"/>
                </a:rPr>
                <a:t>Lời khuyên: </a:t>
              </a:r>
              <a:r>
                <a:rPr lang="vi-VN" sz="3800">
                  <a:latin typeface="Cambria" panose="02040503050406030204" pitchFamily="18" charset="0"/>
                  <a:ea typeface="Cambria" panose="02040503050406030204" pitchFamily="18" charset="0"/>
                </a:rPr>
                <a:t>Chúng ta phải biết khiêm tốn, không nên quá đề cao bản thân mình, hạ thấp người khác bởi mình giỏi sẽ có người giỏi hơn, không nên tự mãn, tự cao tự đại.</a:t>
              </a:r>
              <a:r>
                <a:rPr lang="en-US" sz="3800" b="1">
                  <a:solidFill>
                    <a:srgbClr val="002060"/>
                  </a:solidFill>
                  <a:latin typeface="Cambria" panose="02040503050406030204" pitchFamily="18" charset="0"/>
                  <a:ea typeface="Cambria" panose="02040503050406030204" pitchFamily="18" charset="0"/>
                </a:rPr>
                <a:t> </a:t>
              </a:r>
              <a:endParaRPr lang="vi-VN" sz="3800" b="1">
                <a:solidFill>
                  <a:srgbClr val="00206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41338707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1000"/>
                                        <p:tgtEl>
                                          <p:spTgt spid="5"/>
                                        </p:tgtEl>
                                      </p:cBhvr>
                                    </p:animEffect>
                                    <p:anim calcmode="lin" valueType="num">
                                      <p:cBhvr>
                                        <p:cTn id="26" dur="1000" fill="hold"/>
                                        <p:tgtEl>
                                          <p:spTgt spid="5"/>
                                        </p:tgtEl>
                                        <p:attrNameLst>
                                          <p:attrName>ppt_x</p:attrName>
                                        </p:attrNameLst>
                                      </p:cBhvr>
                                      <p:tavLst>
                                        <p:tav tm="0">
                                          <p:val>
                                            <p:strVal val="#ppt_x"/>
                                          </p:val>
                                        </p:tav>
                                        <p:tav tm="100000">
                                          <p:val>
                                            <p:strVal val="#ppt_x"/>
                                          </p:val>
                                        </p:tav>
                                      </p:tavLst>
                                    </p:anim>
                                    <p:anim calcmode="lin" valueType="num">
                                      <p:cBhvr>
                                        <p:cTn id="2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8" name="Group 7"/>
          <p:cNvGrpSpPr/>
          <p:nvPr/>
        </p:nvGrpSpPr>
        <p:grpSpPr>
          <a:xfrm>
            <a:off x="453037" y="59974"/>
            <a:ext cx="11280928" cy="2114100"/>
            <a:chOff x="381683" y="292216"/>
            <a:chExt cx="11280928" cy="2114100"/>
          </a:xfrm>
        </p:grpSpPr>
        <p:pic>
          <p:nvPicPr>
            <p:cNvPr id="9" name="图片 38">
              <a:extLst>
                <a:ext uri="{FF2B5EF4-FFF2-40B4-BE49-F238E27FC236}">
                  <a16:creationId xmlns:a16="http://schemas.microsoft.com/office/drawing/2014/main" xmlns="" id="{F921A9EA-6111-44E1-989F-4B1CFB5A2A8C}"/>
                </a:ext>
              </a:extLst>
            </p:cNvPr>
            <p:cNvPicPr>
              <a:picLocks noChangeAspect="1"/>
            </p:cNvPicPr>
            <p:nvPr/>
          </p:nvPicPr>
          <p:blipFill>
            <a:blip r:embed="rId5" cstate="hqprint">
              <a:duotone>
                <a:prstClr val="black"/>
                <a:schemeClr val="accent6">
                  <a:tint val="45000"/>
                  <a:satMod val="400000"/>
                </a:schemeClr>
              </a:duotone>
              <a:extLst>
                <a:ext uri="{28A0092B-C50C-407E-A947-70E740481C1C}">
                  <a14:useLocalDpi xmlns:a14="http://schemas.microsoft.com/office/drawing/2010/main" val="0"/>
                </a:ext>
              </a:extLst>
            </a:blip>
            <a:stretch>
              <a:fillRect/>
            </a:stretch>
          </p:blipFill>
          <p:spPr>
            <a:xfrm>
              <a:off x="381683" y="292216"/>
              <a:ext cx="11280928" cy="2114100"/>
            </a:xfrm>
            <a:prstGeom prst="rect">
              <a:avLst/>
            </a:prstGeom>
          </p:spPr>
        </p:pic>
        <p:sp>
          <p:nvSpPr>
            <p:cNvPr id="10" name="TextBox 9"/>
            <p:cNvSpPr txBox="1"/>
            <p:nvPr/>
          </p:nvSpPr>
          <p:spPr>
            <a:xfrm>
              <a:off x="966651" y="630672"/>
              <a:ext cx="10127168" cy="1323439"/>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5. Khổ thơ cuối nói gì về tình cảm của cha mẹ dành cho con cái? </a:t>
              </a:r>
              <a:endParaRPr lang="en-US" sz="16600" b="1">
                <a:solidFill>
                  <a:srgbClr val="002060"/>
                </a:solidFill>
                <a:latin typeface="Cambria" panose="02040503050406030204" pitchFamily="18" charset="0"/>
                <a:ea typeface="Cambria" panose="02040503050406030204" pitchFamily="18" charset="0"/>
              </a:endParaRPr>
            </a:p>
          </p:txBody>
        </p:sp>
      </p:grpSp>
      <p:grpSp>
        <p:nvGrpSpPr>
          <p:cNvPr id="17" name="Group 16"/>
          <p:cNvGrpSpPr/>
          <p:nvPr/>
        </p:nvGrpSpPr>
        <p:grpSpPr>
          <a:xfrm>
            <a:off x="2296586" y="1794132"/>
            <a:ext cx="7315199" cy="2407060"/>
            <a:chOff x="269823" y="2333933"/>
            <a:chExt cx="7315199" cy="3122487"/>
          </a:xfrm>
        </p:grpSpPr>
        <p:grpSp>
          <p:nvGrpSpPr>
            <p:cNvPr id="18" name="Group 17"/>
            <p:cNvGrpSpPr/>
            <p:nvPr/>
          </p:nvGrpSpPr>
          <p:grpSpPr>
            <a:xfrm>
              <a:off x="269823" y="2333933"/>
              <a:ext cx="7315199" cy="3122487"/>
              <a:chOff x="1170319" y="2385870"/>
              <a:chExt cx="9842090" cy="4178710"/>
            </a:xfrm>
          </p:grpSpPr>
          <p:sp>
            <p:nvSpPr>
              <p:cNvPr id="20" name="圆角矩形 1">
                <a:extLst>
                  <a:ext uri="{FF2B5EF4-FFF2-40B4-BE49-F238E27FC236}">
                    <a16:creationId xmlns:a16="http://schemas.microsoft.com/office/drawing/2014/main" xmlns=""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1" name="圆角矩形 56">
                <a:extLst>
                  <a:ext uri="{FF2B5EF4-FFF2-40B4-BE49-F238E27FC236}">
                    <a16:creationId xmlns:a16="http://schemas.microsoft.com/office/drawing/2014/main" xmlns=""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9" name="TextBox 18"/>
            <p:cNvSpPr txBox="1"/>
            <p:nvPr/>
          </p:nvSpPr>
          <p:spPr>
            <a:xfrm>
              <a:off x="335878" y="2523788"/>
              <a:ext cx="7054271" cy="2675002"/>
            </a:xfrm>
            <a:prstGeom prst="rect">
              <a:avLst/>
            </a:prstGeom>
            <a:noFill/>
          </p:spPr>
          <p:txBody>
            <a:bodyPr wrap="square" rtlCol="0">
              <a:spAutoFit/>
            </a:bodyPr>
            <a:lstStyle/>
            <a:p>
              <a:pPr algn="ctr"/>
              <a:r>
                <a:rPr lang="vi-VN" sz="3200">
                  <a:solidFill>
                    <a:srgbClr val="002060"/>
                  </a:solidFill>
                  <a:latin typeface="Cambria" panose="02040503050406030204" pitchFamily="18" charset="0"/>
                  <a:ea typeface="Cambria" panose="02040503050406030204" pitchFamily="18" charset="0"/>
                </a:rPr>
                <a:t>Tre già yêu lấy măng non</a:t>
              </a:r>
            </a:p>
            <a:p>
              <a:pPr algn="ctr"/>
              <a:r>
                <a:rPr lang="vi-VN" sz="3200">
                  <a:solidFill>
                    <a:srgbClr val="002060"/>
                  </a:solidFill>
                  <a:latin typeface="Cambria" panose="02040503050406030204" pitchFamily="18" charset="0"/>
                  <a:ea typeface="Cambria" panose="02040503050406030204" pitchFamily="18" charset="0"/>
                </a:rPr>
                <a:t>Chắt chiu như mẹ yêu con tháng ngày</a:t>
              </a:r>
            </a:p>
            <a:p>
              <a:pPr algn="ctr"/>
              <a:r>
                <a:rPr lang="vi-VN" sz="3200">
                  <a:solidFill>
                    <a:srgbClr val="002060"/>
                  </a:solidFill>
                  <a:latin typeface="Cambria" panose="02040503050406030204" pitchFamily="18" charset="0"/>
                  <a:ea typeface="Cambria" panose="02040503050406030204" pitchFamily="18" charset="0"/>
                </a:rPr>
                <a:t>Mai sau con lớn hơn thầy</a:t>
              </a:r>
            </a:p>
            <a:p>
              <a:pPr algn="ctr"/>
              <a:r>
                <a:rPr lang="vi-VN" sz="3200">
                  <a:solidFill>
                    <a:srgbClr val="002060"/>
                  </a:solidFill>
                  <a:latin typeface="Cambria" panose="02040503050406030204" pitchFamily="18" charset="0"/>
                  <a:ea typeface="Cambria" panose="02040503050406030204" pitchFamily="18" charset="0"/>
                </a:rPr>
                <a:t>Các con ôm cả hai tay đất tròn.</a:t>
              </a:r>
            </a:p>
          </p:txBody>
        </p:sp>
      </p:grpSp>
      <p:grpSp>
        <p:nvGrpSpPr>
          <p:cNvPr id="22" name="Group 21"/>
          <p:cNvGrpSpPr/>
          <p:nvPr/>
        </p:nvGrpSpPr>
        <p:grpSpPr>
          <a:xfrm>
            <a:off x="0" y="4227229"/>
            <a:ext cx="12192000" cy="2218541"/>
            <a:chOff x="0" y="4227229"/>
            <a:chExt cx="12192000" cy="2218541"/>
          </a:xfrm>
        </p:grpSpPr>
        <p:sp>
          <p:nvSpPr>
            <p:cNvPr id="23" name="Rectangle 22"/>
            <p:cNvSpPr/>
            <p:nvPr/>
          </p:nvSpPr>
          <p:spPr>
            <a:xfrm>
              <a:off x="0" y="4227229"/>
              <a:ext cx="12192000" cy="22185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p:cNvSpPr txBox="1"/>
            <p:nvPr/>
          </p:nvSpPr>
          <p:spPr>
            <a:xfrm>
              <a:off x="194872" y="4299492"/>
              <a:ext cx="11797258" cy="1938992"/>
            </a:xfrm>
            <a:prstGeom prst="rect">
              <a:avLst/>
            </a:prstGeom>
            <a:noFill/>
          </p:spPr>
          <p:txBody>
            <a:bodyPr wrap="square" rtlCol="0">
              <a:spAutoFit/>
            </a:bodyPr>
            <a:lstStyle/>
            <a:p>
              <a:pPr algn="just"/>
              <a:r>
                <a:rPr lang="vi-VN" sz="4000">
                  <a:solidFill>
                    <a:schemeClr val="accent2">
                      <a:lumMod val="75000"/>
                    </a:schemeClr>
                  </a:solidFill>
                  <a:latin typeface="Cambria" panose="02040503050406030204" pitchFamily="18" charset="0"/>
                  <a:ea typeface="Cambria" panose="02040503050406030204" pitchFamily="18" charset="0"/>
                </a:rPr>
                <a:t>Khổ thơ cuối nói về tình cảm yêu thương vô bờ của cha mẹ dành cho con cái và niềm tin về sự trưởng thành, phát triển của con trong tương lai.</a:t>
              </a:r>
              <a:endParaRPr lang="vi-VN" sz="6600" b="1">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35240893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animEffect transition="in" filter="fade">
                                      <p:cBhvr>
                                        <p:cTn id="25" dur="1000"/>
                                        <p:tgtEl>
                                          <p:spTgt spid="17"/>
                                        </p:tgtEl>
                                      </p:cBhvr>
                                    </p:animEffect>
                                    <p:anim calcmode="lin" valueType="num">
                                      <p:cBhvr>
                                        <p:cTn id="26" dur="1000" fill="hold"/>
                                        <p:tgtEl>
                                          <p:spTgt spid="17"/>
                                        </p:tgtEl>
                                        <p:attrNameLst>
                                          <p:attrName>ppt_x</p:attrName>
                                        </p:attrNameLst>
                                      </p:cBhvr>
                                      <p:tavLst>
                                        <p:tav tm="0">
                                          <p:val>
                                            <p:strVal val="#ppt_x"/>
                                          </p:val>
                                        </p:tav>
                                        <p:tav tm="100000">
                                          <p:val>
                                            <p:strVal val="#ppt_x"/>
                                          </p:val>
                                        </p:tav>
                                      </p:tavLst>
                                    </p:anim>
                                    <p:anim calcmode="lin" valueType="num">
                                      <p:cBhvr>
                                        <p:cTn id="27"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nodeType="click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1000"/>
                                        <p:tgtEl>
                                          <p:spTgt spid="22"/>
                                        </p:tgtEl>
                                      </p:cBhvr>
                                    </p:animEffect>
                                    <p:anim calcmode="lin" valueType="num">
                                      <p:cBhvr>
                                        <p:cTn id="33" dur="1000" fill="hold"/>
                                        <p:tgtEl>
                                          <p:spTgt spid="22"/>
                                        </p:tgtEl>
                                        <p:attrNameLst>
                                          <p:attrName>ppt_x</p:attrName>
                                        </p:attrNameLst>
                                      </p:cBhvr>
                                      <p:tavLst>
                                        <p:tav tm="0">
                                          <p:val>
                                            <p:strVal val="#ppt_x"/>
                                          </p:val>
                                        </p:tav>
                                        <p:tav tm="100000">
                                          <p:val>
                                            <p:strVal val="#ppt_x"/>
                                          </p:val>
                                        </p:tav>
                                      </p:tavLst>
                                    </p:anim>
                                    <p:anim calcmode="lin" valueType="num">
                                      <p:cBhvr>
                                        <p:cTn id="3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6" name="Picture 5"/>
          <p:cNvPicPr>
            <a:picLocks noChangeAspect="1"/>
          </p:cNvPicPr>
          <p:nvPr/>
        </p:nvPicPr>
        <p:blipFill>
          <a:blip r:embed="rId7"/>
          <a:stretch>
            <a:fillRect/>
          </a:stretch>
        </p:blipFill>
        <p:spPr>
          <a:xfrm>
            <a:off x="602696" y="2050869"/>
            <a:ext cx="7952380" cy="2614667"/>
          </a:xfrm>
          <a:prstGeom prst="rect">
            <a:avLst/>
          </a:prstGeom>
        </p:spPr>
      </p:pic>
    </p:spTree>
    <p:extLst>
      <p:ext uri="{BB962C8B-B14F-4D97-AF65-F5344CB8AC3E}">
        <p14:creationId xmlns:p14="http://schemas.microsoft.com/office/powerpoint/2010/main" val="8840235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randombar(horizontal)">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sp>
        <p:nvSpPr>
          <p:cNvPr id="22" name="圆角矩形 1">
            <a:extLst>
              <a:ext uri="{FF2B5EF4-FFF2-40B4-BE49-F238E27FC236}">
                <a16:creationId xmlns:a16="http://schemas.microsoft.com/office/drawing/2014/main" xmlns="" id="{88C76DCA-B0BE-9D4D-AE74-9B1582ED390D}"/>
              </a:ext>
            </a:extLst>
          </p:cNvPr>
          <p:cNvSpPr/>
          <p:nvPr/>
        </p:nvSpPr>
        <p:spPr>
          <a:xfrm>
            <a:off x="1818323" y="1640215"/>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23" name="圆角矩形 56">
            <a:extLst>
              <a:ext uri="{FF2B5EF4-FFF2-40B4-BE49-F238E27FC236}">
                <a16:creationId xmlns:a16="http://schemas.microsoft.com/office/drawing/2014/main" xmlns="" id="{D22807AB-AB9F-314B-8025-A79CD730A7BC}"/>
              </a:ext>
            </a:extLst>
          </p:cNvPr>
          <p:cNvSpPr/>
          <p:nvPr/>
        </p:nvSpPr>
        <p:spPr>
          <a:xfrm>
            <a:off x="1981775" y="1805975"/>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24" name="图片 64">
            <a:extLst>
              <a:ext uri="{FF2B5EF4-FFF2-40B4-BE49-F238E27FC236}">
                <a16:creationId xmlns:a16="http://schemas.microsoft.com/office/drawing/2014/main" xmlns="" id="{1C474A4B-66C5-6246-8015-F7CCBC6C972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324774">
            <a:off x="440094" y="313558"/>
            <a:ext cx="2682483" cy="3515170"/>
          </a:xfrm>
          <a:prstGeom prst="rect">
            <a:avLst/>
          </a:prstGeom>
        </p:spPr>
      </p:pic>
      <p:pic>
        <p:nvPicPr>
          <p:cNvPr id="25" name="图片 16">
            <a:extLst>
              <a:ext uri="{FF2B5EF4-FFF2-40B4-BE49-F238E27FC236}">
                <a16:creationId xmlns:a16="http://schemas.microsoft.com/office/drawing/2014/main" xmlns="" id="{E712629F-2109-A741-A017-34236DF04BAB}"/>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flipH="1">
            <a:off x="10725926" y="1281210"/>
            <a:ext cx="1210756" cy="1210756"/>
          </a:xfrm>
          <a:prstGeom prst="rect">
            <a:avLst/>
          </a:prstGeom>
        </p:spPr>
      </p:pic>
      <p:pic>
        <p:nvPicPr>
          <p:cNvPr id="26" name="Picture 25"/>
          <p:cNvPicPr>
            <a:picLocks noChangeAspect="1"/>
          </p:cNvPicPr>
          <p:nvPr/>
        </p:nvPicPr>
        <p:blipFill>
          <a:blip r:embed="rId10"/>
          <a:stretch>
            <a:fillRect/>
          </a:stretch>
        </p:blipFill>
        <p:spPr>
          <a:xfrm>
            <a:off x="3282394" y="603228"/>
            <a:ext cx="6581740" cy="1659694"/>
          </a:xfrm>
          <a:prstGeom prst="rect">
            <a:avLst/>
          </a:prstGeom>
        </p:spPr>
      </p:pic>
      <p:sp>
        <p:nvSpPr>
          <p:cNvPr id="27" name="TextBox 26"/>
          <p:cNvSpPr txBox="1"/>
          <p:nvPr/>
        </p:nvSpPr>
        <p:spPr>
          <a:xfrm>
            <a:off x="2504667" y="2574846"/>
            <a:ext cx="8782926" cy="2308324"/>
          </a:xfrm>
          <a:prstGeom prst="rect">
            <a:avLst/>
          </a:prstGeom>
          <a:noFill/>
        </p:spPr>
        <p:txBody>
          <a:bodyPr wrap="square" rtlCol="0">
            <a:spAutoFit/>
          </a:bodyPr>
          <a:lstStyle/>
          <a:p>
            <a:pPr algn="just"/>
            <a:r>
              <a:rPr lang="en-US" sz="4800" b="1">
                <a:solidFill>
                  <a:schemeClr val="accent2">
                    <a:lumMod val="75000"/>
                  </a:schemeClr>
                </a:solidFill>
                <a:latin typeface="Cambria" panose="02040503050406030204" pitchFamily="18" charset="0"/>
                <a:ea typeface="Cambria" panose="02040503050406030204" pitchFamily="18" charset="0"/>
              </a:rPr>
              <a:t>Con người sống giữa cộng đồng phải yêu thương anh em, bạn bè, đồng chí.</a:t>
            </a:r>
          </a:p>
        </p:txBody>
      </p:sp>
    </p:spTree>
    <p:extLst>
      <p:ext uri="{BB962C8B-B14F-4D97-AF65-F5344CB8AC3E}">
        <p14:creationId xmlns:p14="http://schemas.microsoft.com/office/powerpoint/2010/main" val="79897977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26"/>
                                        </p:tgtEl>
                                        <p:attrNameLst>
                                          <p:attrName>style.visibility</p:attrName>
                                        </p:attrNameLst>
                                      </p:cBhvr>
                                      <p:to>
                                        <p:strVal val="visible"/>
                                      </p:to>
                                    </p:set>
                                    <p:animEffect transition="in" filter="fade">
                                      <p:cBhvr>
                                        <p:cTn id="20" dur="1000"/>
                                        <p:tgtEl>
                                          <p:spTgt spid="26"/>
                                        </p:tgtEl>
                                      </p:cBhvr>
                                    </p:animEffect>
                                    <p:anim calcmode="lin" valueType="num">
                                      <p:cBhvr>
                                        <p:cTn id="21" dur="1000" fill="hold"/>
                                        <p:tgtEl>
                                          <p:spTgt spid="26"/>
                                        </p:tgtEl>
                                        <p:attrNameLst>
                                          <p:attrName>ppt_x</p:attrName>
                                        </p:attrNameLst>
                                      </p:cBhvr>
                                      <p:tavLst>
                                        <p:tav tm="0">
                                          <p:val>
                                            <p:strVal val="#ppt_x"/>
                                          </p:val>
                                        </p:tav>
                                        <p:tav tm="100000">
                                          <p:val>
                                            <p:strVal val="#ppt_x"/>
                                          </p:val>
                                        </p:tav>
                                      </p:tavLst>
                                    </p:anim>
                                    <p:anim calcmode="lin" valueType="num">
                                      <p:cBhvr>
                                        <p:cTn id="22" dur="1000" fill="hold"/>
                                        <p:tgtEl>
                                          <p:spTgt spid="26"/>
                                        </p:tgtEl>
                                        <p:attrNameLst>
                                          <p:attrName>ppt_y</p:attrName>
                                        </p:attrNameLst>
                                      </p:cBhvr>
                                      <p:tavLst>
                                        <p:tav tm="0">
                                          <p:val>
                                            <p:strVal val="#ppt_y+.1"/>
                                          </p:val>
                                        </p:tav>
                                        <p:tav tm="100000">
                                          <p:val>
                                            <p:strVal val="#ppt_y"/>
                                          </p:val>
                                        </p:tav>
                                      </p:tavLst>
                                    </p:anim>
                                  </p:childTnLst>
                                </p:cTn>
                              </p:par>
                              <p:par>
                                <p:cTn id="23" presetID="53" presetClass="entr" presetSubtype="16" fill="hold" grpId="0" nodeType="withEffect">
                                  <p:stCondLst>
                                    <p:cond delay="0"/>
                                  </p:stCondLst>
                                  <p:childTnLst>
                                    <p:set>
                                      <p:cBhvr>
                                        <p:cTn id="24" dur="1" fill="hold">
                                          <p:stCondLst>
                                            <p:cond delay="0"/>
                                          </p:stCondLst>
                                        </p:cTn>
                                        <p:tgtEl>
                                          <p:spTgt spid="27"/>
                                        </p:tgtEl>
                                        <p:attrNameLst>
                                          <p:attrName>style.visibility</p:attrName>
                                        </p:attrNameLst>
                                      </p:cBhvr>
                                      <p:to>
                                        <p:strVal val="visible"/>
                                      </p:to>
                                    </p:set>
                                    <p:anim calcmode="lin" valueType="num">
                                      <p:cBhvr>
                                        <p:cTn id="25" dur="500" fill="hold"/>
                                        <p:tgtEl>
                                          <p:spTgt spid="27"/>
                                        </p:tgtEl>
                                        <p:attrNameLst>
                                          <p:attrName>ppt_w</p:attrName>
                                        </p:attrNameLst>
                                      </p:cBhvr>
                                      <p:tavLst>
                                        <p:tav tm="0">
                                          <p:val>
                                            <p:fltVal val="0"/>
                                          </p:val>
                                        </p:tav>
                                        <p:tav tm="100000">
                                          <p:val>
                                            <p:strVal val="#ppt_w"/>
                                          </p:val>
                                        </p:tav>
                                      </p:tavLst>
                                    </p:anim>
                                    <p:anim calcmode="lin" valueType="num">
                                      <p:cBhvr>
                                        <p:cTn id="26" dur="500" fill="hold"/>
                                        <p:tgtEl>
                                          <p:spTgt spid="27"/>
                                        </p:tgtEl>
                                        <p:attrNameLst>
                                          <p:attrName>ppt_h</p:attrName>
                                        </p:attrNameLst>
                                      </p:cBhvr>
                                      <p:tavLst>
                                        <p:tav tm="0">
                                          <p:val>
                                            <p:fltVal val="0"/>
                                          </p:val>
                                        </p:tav>
                                        <p:tav tm="100000">
                                          <p:val>
                                            <p:strVal val="#ppt_h"/>
                                          </p:val>
                                        </p:tav>
                                      </p:tavLst>
                                    </p:anim>
                                    <p:animEffect transition="in" filter="fade">
                                      <p:cBhvr>
                                        <p:cTn id="27"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355152" y="2206823"/>
            <a:ext cx="3286015" cy="2103049"/>
          </a:xfrm>
          <a:custGeom>
            <a:avLst/>
            <a:gdLst/>
            <a:ahLst/>
            <a:cxnLst/>
            <a:rect l="l" t="t" r="r" b="b"/>
            <a:pathLst>
              <a:path w="4929022" h="3154574">
                <a:moveTo>
                  <a:pt x="0" y="0"/>
                </a:moveTo>
                <a:lnTo>
                  <a:pt x="4929021" y="0"/>
                </a:lnTo>
                <a:lnTo>
                  <a:pt x="4929021" y="3154574"/>
                </a:lnTo>
                <a:lnTo>
                  <a:pt x="0" y="3154574"/>
                </a:lnTo>
                <a:lnTo>
                  <a:pt x="0" y="0"/>
                </a:lnTo>
                <a:close/>
              </a:path>
            </a:pathLst>
          </a:custGeom>
          <a:blipFill>
            <a:blip r:embed="rId2">
              <a:alphaModFix amt="60000"/>
              <a:extLst>
                <a:ext uri="{96DAC541-7B7A-43D3-8B79-37D633B846F1}">
                  <asvg:svgBlip xmlns="" xmlns:asvg="http://schemas.microsoft.com/office/drawing/2016/SVG/main" r:embed="rId3"/>
                </a:ext>
              </a:extLst>
            </a:blip>
            <a:stretch>
              <a:fillRect/>
            </a:stretch>
          </a:blipFill>
        </p:spPr>
      </p:sp>
      <p:sp>
        <p:nvSpPr>
          <p:cNvPr id="3" name="Freeform 3"/>
          <p:cNvSpPr/>
          <p:nvPr/>
        </p:nvSpPr>
        <p:spPr>
          <a:xfrm>
            <a:off x="3162186" y="-834592"/>
            <a:ext cx="3968650" cy="1818363"/>
          </a:xfrm>
          <a:custGeom>
            <a:avLst/>
            <a:gdLst/>
            <a:ahLst/>
            <a:cxnLst/>
            <a:rect l="l" t="t" r="r" b="b"/>
            <a:pathLst>
              <a:path w="5952975" h="2727545">
                <a:moveTo>
                  <a:pt x="0" y="0"/>
                </a:moveTo>
                <a:lnTo>
                  <a:pt x="5952975" y="0"/>
                </a:lnTo>
                <a:lnTo>
                  <a:pt x="5952975" y="2727545"/>
                </a:lnTo>
                <a:lnTo>
                  <a:pt x="0" y="2727545"/>
                </a:lnTo>
                <a:lnTo>
                  <a:pt x="0" y="0"/>
                </a:lnTo>
                <a:close/>
              </a:path>
            </a:pathLst>
          </a:custGeom>
          <a:blipFill>
            <a:blip r:embed="rId4">
              <a:alphaModFix amt="60000"/>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480766" y="-1778261"/>
            <a:ext cx="12672766" cy="10946101"/>
          </a:xfrm>
          <a:custGeom>
            <a:avLst/>
            <a:gdLst/>
            <a:ahLst/>
            <a:cxnLst/>
            <a:rect l="l" t="t" r="r" b="b"/>
            <a:pathLst>
              <a:path w="19009149" h="16419152">
                <a:moveTo>
                  <a:pt x="0" y="0"/>
                </a:moveTo>
                <a:lnTo>
                  <a:pt x="19009149" y="0"/>
                </a:lnTo>
                <a:lnTo>
                  <a:pt x="19009149" y="16419152"/>
                </a:lnTo>
                <a:lnTo>
                  <a:pt x="0" y="16419152"/>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5" name="Freeform 5"/>
          <p:cNvSpPr/>
          <p:nvPr/>
        </p:nvSpPr>
        <p:spPr>
          <a:xfrm>
            <a:off x="7836172" y="2830913"/>
            <a:ext cx="4445022" cy="4150539"/>
          </a:xfrm>
          <a:custGeom>
            <a:avLst/>
            <a:gdLst/>
            <a:ahLst/>
            <a:cxnLst/>
            <a:rect l="l" t="t" r="r" b="b"/>
            <a:pathLst>
              <a:path w="6667533" h="6225809">
                <a:moveTo>
                  <a:pt x="0" y="0"/>
                </a:moveTo>
                <a:lnTo>
                  <a:pt x="6667533" y="0"/>
                </a:lnTo>
                <a:lnTo>
                  <a:pt x="6667533" y="6225809"/>
                </a:lnTo>
                <a:lnTo>
                  <a:pt x="0" y="6225809"/>
                </a:lnTo>
                <a:lnTo>
                  <a:pt x="0" y="0"/>
                </a:lnTo>
                <a:close/>
              </a:path>
            </a:pathLst>
          </a:custGeom>
          <a:blipFill>
            <a:blip r:embed="rId8"/>
            <a:stretch>
              <a:fillRect/>
            </a:stretch>
          </a:blipFill>
        </p:spPr>
      </p:sp>
      <p:sp>
        <p:nvSpPr>
          <p:cNvPr id="6" name="Freeform 6"/>
          <p:cNvSpPr/>
          <p:nvPr/>
        </p:nvSpPr>
        <p:spPr>
          <a:xfrm>
            <a:off x="4856038" y="4114800"/>
            <a:ext cx="2654046" cy="2743200"/>
          </a:xfrm>
          <a:custGeom>
            <a:avLst/>
            <a:gdLst/>
            <a:ahLst/>
            <a:cxnLst/>
            <a:rect l="l" t="t" r="r" b="b"/>
            <a:pathLst>
              <a:path w="3981069" h="4114800">
                <a:moveTo>
                  <a:pt x="0" y="0"/>
                </a:moveTo>
                <a:lnTo>
                  <a:pt x="3981069" y="0"/>
                </a:lnTo>
                <a:lnTo>
                  <a:pt x="3981069" y="4114800"/>
                </a:lnTo>
                <a:lnTo>
                  <a:pt x="0" y="4114800"/>
                </a:lnTo>
                <a:lnTo>
                  <a:pt x="0" y="0"/>
                </a:lnTo>
                <a:close/>
              </a:path>
            </a:pathLst>
          </a:custGeom>
          <a:blipFill>
            <a:blip r:embed="rId9">
              <a:extLst>
                <a:ext uri="{96DAC541-7B7A-43D3-8B79-37D633B846F1}">
                  <asvg:svgBlip xmlns="" xmlns:asvg="http://schemas.microsoft.com/office/drawing/2016/SVG/main" r:embed="rId10"/>
                </a:ext>
              </a:extLst>
            </a:blip>
            <a:stretch>
              <a:fillRect/>
            </a:stretch>
          </a:blipFill>
        </p:spPr>
      </p:sp>
      <p:sp>
        <p:nvSpPr>
          <p:cNvPr id="7" name="Freeform 7"/>
          <p:cNvSpPr/>
          <p:nvPr/>
        </p:nvSpPr>
        <p:spPr>
          <a:xfrm>
            <a:off x="5415258" y="2391862"/>
            <a:ext cx="1949821" cy="2074277"/>
          </a:xfrm>
          <a:custGeom>
            <a:avLst/>
            <a:gdLst/>
            <a:ahLst/>
            <a:cxnLst/>
            <a:rect l="l" t="t" r="r" b="b"/>
            <a:pathLst>
              <a:path w="2924731" h="3111416">
                <a:moveTo>
                  <a:pt x="0" y="0"/>
                </a:moveTo>
                <a:lnTo>
                  <a:pt x="2924730" y="0"/>
                </a:lnTo>
                <a:lnTo>
                  <a:pt x="2924730" y="3111416"/>
                </a:lnTo>
                <a:lnTo>
                  <a:pt x="0" y="3111416"/>
                </a:lnTo>
                <a:lnTo>
                  <a:pt x="0" y="0"/>
                </a:lnTo>
                <a:close/>
              </a:path>
            </a:pathLst>
          </a:custGeom>
          <a:blipFill>
            <a:blip r:embed="rId11">
              <a:extLst>
                <a:ext uri="{96DAC541-7B7A-43D3-8B79-37D633B846F1}">
                  <asvg:svgBlip xmlns="" xmlns:asvg="http://schemas.microsoft.com/office/drawing/2016/SVG/main" r:embed="rId12"/>
                </a:ext>
              </a:extLst>
            </a:blip>
            <a:stretch>
              <a:fillRect/>
            </a:stretch>
          </a:blipFill>
        </p:spPr>
      </p:sp>
      <p:pic>
        <p:nvPicPr>
          <p:cNvPr id="9" name="Picture 8"/>
          <p:cNvPicPr>
            <a:picLocks noChangeAspect="1"/>
          </p:cNvPicPr>
          <p:nvPr/>
        </p:nvPicPr>
        <p:blipFill>
          <a:blip r:embed="rId13"/>
          <a:stretch>
            <a:fillRect/>
          </a:stretch>
        </p:blipFill>
        <p:spPr>
          <a:xfrm>
            <a:off x="-731569" y="1049122"/>
            <a:ext cx="7358510" cy="3023878"/>
          </a:xfrm>
          <a:prstGeom prst="rect">
            <a:avLst/>
          </a:prstGeom>
        </p:spPr>
      </p:pic>
    </p:spTree>
    <p:extLst>
      <p:ext uri="{BB962C8B-B14F-4D97-AF65-F5344CB8AC3E}">
        <p14:creationId xmlns:p14="http://schemas.microsoft.com/office/powerpoint/2010/main" val="31956215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pic>
        <p:nvPicPr>
          <p:cNvPr id="9" name="Picture 8"/>
          <p:cNvPicPr>
            <a:picLocks noChangeAspect="1"/>
          </p:cNvPicPr>
          <p:nvPr/>
        </p:nvPicPr>
        <p:blipFill>
          <a:blip r:embed="rId4"/>
          <a:stretch>
            <a:fillRect/>
          </a:stretch>
        </p:blipFill>
        <p:spPr>
          <a:xfrm>
            <a:off x="6570366" y="6236358"/>
            <a:ext cx="2222444" cy="924140"/>
          </a:xfrm>
          <a:prstGeom prst="rect">
            <a:avLst/>
          </a:prstGeom>
        </p:spPr>
      </p:pic>
      <p:sp>
        <p:nvSpPr>
          <p:cNvPr id="5" name="TextBox 4">
            <a:extLst>
              <a:ext uri="{FF2B5EF4-FFF2-40B4-BE49-F238E27FC236}">
                <a16:creationId xmlns:a16="http://schemas.microsoft.com/office/drawing/2014/main" xmlns="" id="{C2A9B679-789F-1804-A19A-B7D3090842D6}"/>
              </a:ext>
            </a:extLst>
          </p:cNvPr>
          <p:cNvSpPr txBox="1"/>
          <p:nvPr/>
        </p:nvSpPr>
        <p:spPr>
          <a:xfrm>
            <a:off x="367796" y="277252"/>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10" name="TextBox 9">
            <a:extLst>
              <a:ext uri="{FF2B5EF4-FFF2-40B4-BE49-F238E27FC236}">
                <a16:creationId xmlns:a16="http://schemas.microsoft.com/office/drawing/2014/main" xmlns="" id="{E696B3FD-0840-996D-4FD8-D56DAAB1F702}"/>
              </a:ext>
            </a:extLst>
          </p:cNvPr>
          <p:cNvSpPr txBox="1"/>
          <p:nvPr/>
        </p:nvSpPr>
        <p:spPr>
          <a:xfrm>
            <a:off x="367796" y="1875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12" name="TextBox 11">
            <a:extLst>
              <a:ext uri="{FF2B5EF4-FFF2-40B4-BE49-F238E27FC236}">
                <a16:creationId xmlns:a16="http://schemas.microsoft.com/office/drawing/2014/main" xmlns="" id="{5DF34833-FB57-1728-0987-AAC3346F0292}"/>
              </a:ext>
            </a:extLst>
          </p:cNvPr>
          <p:cNvSpPr txBox="1"/>
          <p:nvPr/>
        </p:nvSpPr>
        <p:spPr>
          <a:xfrm>
            <a:off x="367796" y="3453859"/>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13" name="TextBox 12">
            <a:extLst>
              <a:ext uri="{FF2B5EF4-FFF2-40B4-BE49-F238E27FC236}">
                <a16:creationId xmlns:a16="http://schemas.microsoft.com/office/drawing/2014/main" xmlns="" id="{1BE3492C-C93D-3E7E-8E33-AC7C6DC3E7C9}"/>
              </a:ext>
            </a:extLst>
          </p:cNvPr>
          <p:cNvSpPr txBox="1"/>
          <p:nvPr/>
        </p:nvSpPr>
        <p:spPr>
          <a:xfrm>
            <a:off x="367796" y="5034344"/>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spTree>
    <p:extLst>
      <p:ext uri="{BB962C8B-B14F-4D97-AF65-F5344CB8AC3E}">
        <p14:creationId xmlns:p14="http://schemas.microsoft.com/office/powerpoint/2010/main" val="370869368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randombar(horizontal)">
                                      <p:cBhvr>
                                        <p:cTn id="10" dur="500"/>
                                        <p:tgtEl>
                                          <p:spTgt spid="10"/>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randombar(horizontal)">
                                      <p:cBhvr>
                                        <p:cTn id="13" dur="500"/>
                                        <p:tgtEl>
                                          <p:spTgt spid="1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randombar(horizontal)">
                                      <p:cBhvr>
                                        <p:cTn id="16"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6" name="Picture 5"/>
          <p:cNvPicPr>
            <a:picLocks noChangeAspect="1"/>
          </p:cNvPicPr>
          <p:nvPr/>
        </p:nvPicPr>
        <p:blipFill>
          <a:blip r:embed="rId6" cstate="print">
            <a:extLst>
              <a:ext uri="{BEBA8EAE-BF5A-486C-A8C5-ECC9F3942E4B}">
                <a14:imgProps xmlns:a14="http://schemas.microsoft.com/office/drawing/2010/main">
                  <a14:imgLayer r:embed="rId7">
                    <a14:imgEffect>
                      <a14:backgroundRemoval t="0" b="100000" l="171" r="67378"/>
                    </a14:imgEffect>
                  </a14:imgLayer>
                </a14:imgProps>
              </a:ext>
              <a:ext uri="{28A0092B-C50C-407E-A947-70E740481C1C}">
                <a14:useLocalDpi xmlns:a14="http://schemas.microsoft.com/office/drawing/2010/main" val="0"/>
              </a:ext>
            </a:extLst>
          </a:blip>
          <a:stretch>
            <a:fillRect/>
          </a:stretch>
        </p:blipFill>
        <p:spPr>
          <a:xfrm>
            <a:off x="-47060" y="0"/>
            <a:ext cx="4863509" cy="6858000"/>
          </a:xfrm>
          <a:prstGeom prst="rect">
            <a:avLst/>
          </a:prstGeom>
        </p:spPr>
      </p:pic>
      <p:pic>
        <p:nvPicPr>
          <p:cNvPr id="12" name="Picture 11"/>
          <p:cNvPicPr>
            <a:picLocks noChangeAspect="1"/>
          </p:cNvPicPr>
          <p:nvPr/>
        </p:nvPicPr>
        <p:blipFill>
          <a:blip r:embed="rId8"/>
          <a:stretch>
            <a:fillRect/>
          </a:stretch>
        </p:blipFill>
        <p:spPr>
          <a:xfrm>
            <a:off x="1601047" y="1034321"/>
            <a:ext cx="9489107" cy="4278570"/>
          </a:xfrm>
          <a:prstGeom prst="rect">
            <a:avLst/>
          </a:prstGeom>
        </p:spPr>
      </p:pic>
    </p:spTree>
    <p:extLst>
      <p:ext uri="{BB962C8B-B14F-4D97-AF65-F5344CB8AC3E}">
        <p14:creationId xmlns:p14="http://schemas.microsoft.com/office/powerpoint/2010/main" val="27763235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grpSp>
        <p:nvGrpSpPr>
          <p:cNvPr id="7" name="Group 6"/>
          <p:cNvGrpSpPr/>
          <p:nvPr/>
        </p:nvGrpSpPr>
        <p:grpSpPr>
          <a:xfrm>
            <a:off x="599162" y="260442"/>
            <a:ext cx="11163353" cy="1303724"/>
            <a:chOff x="197374" y="173695"/>
            <a:chExt cx="11163353" cy="1303724"/>
          </a:xfrm>
        </p:grpSpPr>
        <p:sp>
          <p:nvSpPr>
            <p:cNvPr id="8" name="Rounded Rectangle 7"/>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1976" y="337052"/>
              <a:ext cx="10654148" cy="707886"/>
            </a:xfrm>
            <a:prstGeom prst="rect">
              <a:avLst/>
            </a:prstGeom>
            <a:noFill/>
          </p:spPr>
          <p:txBody>
            <a:bodyPr wrap="square" rtlCol="0">
              <a:spAutoFit/>
            </a:bodyPr>
            <a:lstStyle/>
            <a:p>
              <a:pPr algn="just"/>
              <a:r>
                <a:rPr lang="vi-VN" sz="4000" b="1">
                  <a:latin typeface="Cambria" panose="02040503050406030204" pitchFamily="18" charset="0"/>
                  <a:ea typeface="Cambria" panose="02040503050406030204" pitchFamily="18" charset="0"/>
                </a:rPr>
                <a:t>1. Tìm tính từ có trong khổ thơ thứ ba.  </a:t>
              </a:r>
              <a:endParaRPr lang="en-US" sz="66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10" name="Group 9"/>
          <p:cNvGrpSpPr/>
          <p:nvPr/>
        </p:nvGrpSpPr>
        <p:grpSpPr>
          <a:xfrm>
            <a:off x="853764" y="1796805"/>
            <a:ext cx="10654147" cy="3569673"/>
            <a:chOff x="269823" y="2333933"/>
            <a:chExt cx="7315199" cy="3122487"/>
          </a:xfrm>
        </p:grpSpPr>
        <p:grpSp>
          <p:nvGrpSpPr>
            <p:cNvPr id="11" name="Group 10"/>
            <p:cNvGrpSpPr/>
            <p:nvPr/>
          </p:nvGrpSpPr>
          <p:grpSpPr>
            <a:xfrm>
              <a:off x="269823" y="2333933"/>
              <a:ext cx="7315199" cy="3122487"/>
              <a:chOff x="1170319" y="2385870"/>
              <a:chExt cx="9842090" cy="4178710"/>
            </a:xfrm>
          </p:grpSpPr>
          <p:sp>
            <p:nvSpPr>
              <p:cNvPr id="14" name="圆角矩形 1">
                <a:extLst>
                  <a:ext uri="{FF2B5EF4-FFF2-40B4-BE49-F238E27FC236}">
                    <a16:creationId xmlns:a16="http://schemas.microsoft.com/office/drawing/2014/main" xmlns=""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圆角矩形 56">
                <a:extLst>
                  <a:ext uri="{FF2B5EF4-FFF2-40B4-BE49-F238E27FC236}">
                    <a16:creationId xmlns:a16="http://schemas.microsoft.com/office/drawing/2014/main" xmlns=""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sp>
          <p:nvSpPr>
            <p:cNvPr id="13" name="TextBox 12"/>
            <p:cNvSpPr txBox="1"/>
            <p:nvPr/>
          </p:nvSpPr>
          <p:spPr>
            <a:xfrm>
              <a:off x="331523" y="2674886"/>
              <a:ext cx="7054271" cy="2151725"/>
            </a:xfrm>
            <a:prstGeom prst="rect">
              <a:avLst/>
            </a:prstGeom>
            <a:noFill/>
          </p:spPr>
          <p:txBody>
            <a:bodyPr wrap="square" rtlCol="0">
              <a:spAutoFit/>
            </a:bodyPr>
            <a:lstStyle/>
            <a:p>
              <a:pPr algn="ctr"/>
              <a:r>
                <a:rPr lang="vi-VN" sz="4400" b="1">
                  <a:solidFill>
                    <a:schemeClr val="accent2">
                      <a:lumMod val="75000"/>
                    </a:schemeClr>
                  </a:solidFill>
                  <a:latin typeface="Cambria" panose="02040503050406030204" pitchFamily="18" charset="0"/>
                  <a:ea typeface="Cambria" panose="02040503050406030204" pitchFamily="18" charset="0"/>
                </a:rPr>
                <a:t>Núi cao bởi có đất bồi</a:t>
              </a:r>
            </a:p>
            <a:p>
              <a:pPr algn="ctr"/>
              <a:r>
                <a:rPr lang="vi-VN" sz="4400" b="1">
                  <a:solidFill>
                    <a:schemeClr val="accent2">
                      <a:lumMod val="75000"/>
                    </a:schemeClr>
                  </a:solidFill>
                  <a:latin typeface="Cambria" panose="02040503050406030204" pitchFamily="18" charset="0"/>
                  <a:ea typeface="Cambria" panose="02040503050406030204" pitchFamily="18" charset="0"/>
                </a:rPr>
                <a:t>Núi chê đất thấp, núi ngồi ở đâu?</a:t>
              </a:r>
            </a:p>
            <a:p>
              <a:pPr algn="ctr"/>
              <a:r>
                <a:rPr lang="vi-VN" sz="4400" b="1">
                  <a:solidFill>
                    <a:schemeClr val="accent2">
                      <a:lumMod val="75000"/>
                    </a:schemeClr>
                  </a:solidFill>
                  <a:latin typeface="Cambria" panose="02040503050406030204" pitchFamily="18" charset="0"/>
                  <a:ea typeface="Cambria" panose="02040503050406030204" pitchFamily="18" charset="0"/>
                </a:rPr>
                <a:t>Muôn dòng sông đổ biển sâu</a:t>
              </a:r>
            </a:p>
            <a:p>
              <a:pPr algn="ctr"/>
              <a:r>
                <a:rPr lang="vi-VN" sz="4400" b="1">
                  <a:solidFill>
                    <a:schemeClr val="accent2">
                      <a:lumMod val="75000"/>
                    </a:schemeClr>
                  </a:solidFill>
                  <a:latin typeface="Cambria" panose="02040503050406030204" pitchFamily="18" charset="0"/>
                  <a:ea typeface="Cambria" panose="02040503050406030204" pitchFamily="18" charset="0"/>
                </a:rPr>
                <a:t>Biển chê sông nhỏ, biển đâu nước còn?</a:t>
              </a:r>
            </a:p>
          </p:txBody>
        </p:sp>
      </p:grpSp>
      <p:cxnSp>
        <p:nvCxnSpPr>
          <p:cNvPr id="16" name="Straight Connector 15"/>
          <p:cNvCxnSpPr/>
          <p:nvPr/>
        </p:nvCxnSpPr>
        <p:spPr>
          <a:xfrm>
            <a:off x="4362138" y="2833141"/>
            <a:ext cx="839449"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4874301" y="3506075"/>
            <a:ext cx="1188720"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8816715" y="4184754"/>
            <a:ext cx="839449"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769371" y="4863987"/>
            <a:ext cx="1005840" cy="0"/>
          </a:xfrm>
          <a:prstGeom prst="line">
            <a:avLst/>
          </a:prstGeom>
          <a:ln w="38100">
            <a:solidFill>
              <a:srgbClr val="00CC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8014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1000"/>
                                        <p:tgtEl>
                                          <p:spTgt spid="10"/>
                                        </p:tgtEl>
                                      </p:cBhvr>
                                    </p:animEffect>
                                    <p:anim calcmode="lin" valueType="num">
                                      <p:cBhvr>
                                        <p:cTn id="26" dur="1000" fill="hold"/>
                                        <p:tgtEl>
                                          <p:spTgt spid="10"/>
                                        </p:tgtEl>
                                        <p:attrNameLst>
                                          <p:attrName>ppt_x</p:attrName>
                                        </p:attrNameLst>
                                      </p:cBhvr>
                                      <p:tavLst>
                                        <p:tav tm="0">
                                          <p:val>
                                            <p:strVal val="#ppt_x"/>
                                          </p:val>
                                        </p:tav>
                                        <p:tav tm="100000">
                                          <p:val>
                                            <p:strVal val="#ppt_x"/>
                                          </p:val>
                                        </p:tav>
                                      </p:tavLst>
                                    </p:anim>
                                    <p:anim calcmode="lin" valueType="num">
                                      <p:cBhvr>
                                        <p:cTn id="2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down)">
                                      <p:cBhvr>
                                        <p:cTn id="42" dur="50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grpSp>
        <p:nvGrpSpPr>
          <p:cNvPr id="7" name="Group 6"/>
          <p:cNvGrpSpPr/>
          <p:nvPr/>
        </p:nvGrpSpPr>
        <p:grpSpPr>
          <a:xfrm>
            <a:off x="599162" y="260442"/>
            <a:ext cx="11163353" cy="1303724"/>
            <a:chOff x="197374" y="173695"/>
            <a:chExt cx="11163353" cy="1303724"/>
          </a:xfrm>
        </p:grpSpPr>
        <p:sp>
          <p:nvSpPr>
            <p:cNvPr id="8" name="Rounded Rectangle 7"/>
            <p:cNvSpPr/>
            <p:nvPr/>
          </p:nvSpPr>
          <p:spPr>
            <a:xfrm>
              <a:off x="197374" y="173695"/>
              <a:ext cx="11163353" cy="130372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51976" y="202142"/>
              <a:ext cx="10654148" cy="1200329"/>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2. Đặt 2 – 3 câu với những tính từ vừa tìm được. Xác định chủ ngữ, vị ngữ của từng câu.</a:t>
              </a:r>
              <a:endParaRPr lang="en-US" sz="11500" b="1">
                <a:solidFill>
                  <a:schemeClr val="accent2">
                    <a:lumMod val="75000"/>
                  </a:schemeClr>
                </a:solidFill>
                <a:latin typeface="Cambria" panose="02040503050406030204" pitchFamily="18" charset="0"/>
                <a:ea typeface="Cambria" panose="02040503050406030204" pitchFamily="18" charset="0"/>
              </a:endParaRPr>
            </a:p>
          </p:txBody>
        </p:sp>
      </p:grpSp>
      <p:grpSp>
        <p:nvGrpSpPr>
          <p:cNvPr id="11" name="Group 10"/>
          <p:cNvGrpSpPr/>
          <p:nvPr/>
        </p:nvGrpSpPr>
        <p:grpSpPr>
          <a:xfrm>
            <a:off x="439257" y="2814637"/>
            <a:ext cx="11313485" cy="3569673"/>
            <a:chOff x="1170319" y="2385870"/>
            <a:chExt cx="9842090" cy="4178710"/>
          </a:xfrm>
        </p:grpSpPr>
        <p:sp>
          <p:nvSpPr>
            <p:cNvPr id="14" name="圆角矩形 1">
              <a:extLst>
                <a:ext uri="{FF2B5EF4-FFF2-40B4-BE49-F238E27FC236}">
                  <a16:creationId xmlns:a16="http://schemas.microsoft.com/office/drawing/2014/main" xmlns="" id="{88C76DCA-B0BE-9D4D-AE74-9B1582ED390D}"/>
                </a:ext>
              </a:extLst>
            </p:cNvPr>
            <p:cNvSpPr/>
            <p:nvPr/>
          </p:nvSpPr>
          <p:spPr>
            <a:xfrm>
              <a:off x="1170319" y="2385870"/>
              <a:ext cx="9842090" cy="4178710"/>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5" name="圆角矩形 56">
              <a:extLst>
                <a:ext uri="{FF2B5EF4-FFF2-40B4-BE49-F238E27FC236}">
                  <a16:creationId xmlns:a16="http://schemas.microsoft.com/office/drawing/2014/main" xmlns="" id="{D22807AB-AB9F-314B-8025-A79CD730A7BC}"/>
                </a:ext>
              </a:extLst>
            </p:cNvPr>
            <p:cNvSpPr/>
            <p:nvPr/>
          </p:nvSpPr>
          <p:spPr>
            <a:xfrm>
              <a:off x="1333771" y="2551630"/>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grpSp>
      <p:grpSp>
        <p:nvGrpSpPr>
          <p:cNvPr id="2" name="Group 1"/>
          <p:cNvGrpSpPr/>
          <p:nvPr/>
        </p:nvGrpSpPr>
        <p:grpSpPr>
          <a:xfrm>
            <a:off x="817994" y="1699368"/>
            <a:ext cx="1933732" cy="1289153"/>
            <a:chOff x="554192" y="1708881"/>
            <a:chExt cx="1933732" cy="1289153"/>
          </a:xfrm>
        </p:grpSpPr>
        <p:sp>
          <p:nvSpPr>
            <p:cNvPr id="20" name="Cloud 19"/>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1" name="TextBox 20"/>
            <p:cNvSpPr txBox="1"/>
            <p:nvPr/>
          </p:nvSpPr>
          <p:spPr>
            <a:xfrm>
              <a:off x="839006" y="1939554"/>
              <a:ext cx="1603948" cy="707886"/>
            </a:xfrm>
            <a:prstGeom prst="rect">
              <a:avLst/>
            </a:prstGeom>
            <a:noFill/>
          </p:spPr>
          <p:txBody>
            <a:bodyPr wrap="square" rtlCol="0">
              <a:spAutoFit/>
            </a:bodyPr>
            <a:lstStyle/>
            <a:p>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cao</a:t>
              </a:r>
              <a:endParaRPr lang="en-US" sz="4000" b="1" dirty="0">
                <a:solidFill>
                  <a:schemeClr val="bg1"/>
                </a:solidFill>
                <a:latin typeface="Cambria" panose="02040503050406030204" pitchFamily="18" charset="0"/>
                <a:ea typeface="Cambria" panose="02040503050406030204" pitchFamily="18" charset="0"/>
              </a:endParaRPr>
            </a:p>
          </p:txBody>
        </p:sp>
      </p:grpSp>
      <p:grpSp>
        <p:nvGrpSpPr>
          <p:cNvPr id="23" name="Group 22"/>
          <p:cNvGrpSpPr/>
          <p:nvPr/>
        </p:nvGrpSpPr>
        <p:grpSpPr>
          <a:xfrm>
            <a:off x="3692798" y="1675710"/>
            <a:ext cx="1933732" cy="1289153"/>
            <a:chOff x="554192" y="1708881"/>
            <a:chExt cx="1933732" cy="1289153"/>
          </a:xfrm>
        </p:grpSpPr>
        <p:sp>
          <p:nvSpPr>
            <p:cNvPr id="24" name="Cloud 23"/>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5" name="TextBox 24"/>
            <p:cNvSpPr txBox="1"/>
            <p:nvPr/>
          </p:nvSpPr>
          <p:spPr>
            <a:xfrm>
              <a:off x="839006" y="1939554"/>
              <a:ext cx="1603948" cy="707886"/>
            </a:xfrm>
            <a:prstGeom prst="rect">
              <a:avLst/>
            </a:prstGeom>
            <a:noFill/>
          </p:spPr>
          <p:txBody>
            <a:bodyPr wrap="square" rtlCol="0">
              <a:spAutoFit/>
            </a:bodyPr>
            <a:lstStyle/>
            <a:p>
              <a:r>
                <a:rPr lang="en-US" sz="4000" b="1" dirty="0">
                  <a:solidFill>
                    <a:schemeClr val="bg1"/>
                  </a:solidFill>
                  <a:latin typeface="Cambria" panose="02040503050406030204" pitchFamily="18" charset="0"/>
                  <a:ea typeface="Cambria" panose="02040503050406030204" pitchFamily="18" charset="0"/>
                </a:rPr>
                <a:t> </a:t>
              </a:r>
              <a:r>
                <a:rPr lang="en-US" sz="4000" b="1" dirty="0" err="1">
                  <a:solidFill>
                    <a:schemeClr val="bg1"/>
                  </a:solidFill>
                  <a:latin typeface="Cambria" panose="02040503050406030204" pitchFamily="18" charset="0"/>
                  <a:ea typeface="Cambria" panose="02040503050406030204" pitchFamily="18" charset="0"/>
                </a:rPr>
                <a:t>thấp</a:t>
              </a:r>
              <a:endParaRPr lang="en-US" sz="4000" b="1" dirty="0">
                <a:solidFill>
                  <a:schemeClr val="bg1"/>
                </a:solidFill>
                <a:latin typeface="Cambria" panose="02040503050406030204" pitchFamily="18" charset="0"/>
                <a:ea typeface="Cambria" panose="02040503050406030204" pitchFamily="18" charset="0"/>
              </a:endParaRPr>
            </a:p>
          </p:txBody>
        </p:sp>
      </p:grpSp>
      <p:grpSp>
        <p:nvGrpSpPr>
          <p:cNvPr id="26" name="Group 25"/>
          <p:cNvGrpSpPr/>
          <p:nvPr/>
        </p:nvGrpSpPr>
        <p:grpSpPr>
          <a:xfrm>
            <a:off x="6428417" y="1645405"/>
            <a:ext cx="1933732" cy="1289153"/>
            <a:chOff x="554192" y="1708881"/>
            <a:chExt cx="1933732" cy="1289153"/>
          </a:xfrm>
        </p:grpSpPr>
        <p:sp>
          <p:nvSpPr>
            <p:cNvPr id="27" name="Cloud 26"/>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8" name="TextBox 27"/>
            <p:cNvSpPr txBox="1"/>
            <p:nvPr/>
          </p:nvSpPr>
          <p:spPr>
            <a:xfrm>
              <a:off x="839006" y="1939554"/>
              <a:ext cx="1603948"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rPr>
                <a:t> sâu</a:t>
              </a:r>
            </a:p>
          </p:txBody>
        </p:sp>
      </p:grpSp>
      <p:grpSp>
        <p:nvGrpSpPr>
          <p:cNvPr id="29" name="Group 28"/>
          <p:cNvGrpSpPr/>
          <p:nvPr/>
        </p:nvGrpSpPr>
        <p:grpSpPr>
          <a:xfrm>
            <a:off x="9340091" y="1584236"/>
            <a:ext cx="1933732" cy="1289153"/>
            <a:chOff x="554192" y="1708881"/>
            <a:chExt cx="1933732" cy="1289153"/>
          </a:xfrm>
        </p:grpSpPr>
        <p:sp>
          <p:nvSpPr>
            <p:cNvPr id="30" name="Cloud 29"/>
            <p:cNvSpPr/>
            <p:nvPr/>
          </p:nvSpPr>
          <p:spPr>
            <a:xfrm>
              <a:off x="554192" y="1708881"/>
              <a:ext cx="1933732" cy="1289153"/>
            </a:xfrm>
            <a:prstGeom prst="cloud">
              <a:avLst/>
            </a:prstGeom>
            <a:solidFill>
              <a:srgbClr val="1C8416"/>
            </a:solidFill>
            <a:ln>
              <a:solidFill>
                <a:srgbClr val="2E250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31" name="TextBox 30"/>
            <p:cNvSpPr txBox="1"/>
            <p:nvPr/>
          </p:nvSpPr>
          <p:spPr>
            <a:xfrm>
              <a:off x="839006" y="1939554"/>
              <a:ext cx="1603948" cy="707886"/>
            </a:xfrm>
            <a:prstGeom prst="rect">
              <a:avLst/>
            </a:prstGeom>
            <a:noFill/>
          </p:spPr>
          <p:txBody>
            <a:bodyPr wrap="square" rtlCol="0">
              <a:spAutoFit/>
            </a:bodyPr>
            <a:lstStyle/>
            <a:p>
              <a:r>
                <a:rPr lang="en-US" sz="4000" b="1">
                  <a:solidFill>
                    <a:schemeClr val="bg1"/>
                  </a:solidFill>
                  <a:latin typeface="Cambria" panose="02040503050406030204" pitchFamily="18" charset="0"/>
                  <a:ea typeface="Cambria" panose="02040503050406030204" pitchFamily="18" charset="0"/>
                </a:rPr>
                <a:t> nhỏ</a:t>
              </a:r>
            </a:p>
          </p:txBody>
        </p:sp>
      </p:grpSp>
      <p:sp>
        <p:nvSpPr>
          <p:cNvPr id="32" name="TextBox 31"/>
          <p:cNvSpPr txBox="1"/>
          <p:nvPr/>
        </p:nvSpPr>
        <p:spPr>
          <a:xfrm>
            <a:off x="653215" y="3193118"/>
            <a:ext cx="10885570" cy="646331"/>
          </a:xfrm>
          <a:prstGeom prst="rect">
            <a:avLst/>
          </a:prstGeom>
          <a:noFill/>
        </p:spPr>
        <p:txBody>
          <a:bodyPr wrap="square" rtlCol="0">
            <a:spAutoFit/>
          </a:bodyPr>
          <a:lstStyle/>
          <a:p>
            <a:pPr algn="just"/>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Vận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động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viên</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bóng</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rổ</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rất</a:t>
            </a:r>
            <a:r>
              <a:rPr lang="en-US" sz="3600" b="1" dirty="0">
                <a:solidFill>
                  <a:srgbClr val="0070C0"/>
                </a:solidFill>
                <a:latin typeface="Cambria" panose="02040503050406030204" pitchFamily="18" charset="0"/>
                <a:ea typeface="Cambria" panose="02040503050406030204" pitchFamily="18" charset="0"/>
              </a:rPr>
              <a:t> </a:t>
            </a:r>
            <a:r>
              <a:rPr lang="en-US" sz="3600" b="1" dirty="0" err="1">
                <a:solidFill>
                  <a:srgbClr val="0070C0"/>
                </a:solidFill>
                <a:latin typeface="Cambria" panose="02040503050406030204" pitchFamily="18" charset="0"/>
                <a:ea typeface="Cambria" panose="02040503050406030204" pitchFamily="18" charset="0"/>
              </a:rPr>
              <a:t>cao</a:t>
            </a:r>
            <a:r>
              <a:rPr lang="en-US" sz="3600" b="1" dirty="0">
                <a:solidFill>
                  <a:srgbClr val="0070C0"/>
                </a:solidFill>
                <a:latin typeface="Cambria" panose="02040503050406030204" pitchFamily="18" charset="0"/>
                <a:ea typeface="Cambria" panose="02040503050406030204" pitchFamily="18" charset="0"/>
              </a:rPr>
              <a:t>.</a:t>
            </a:r>
          </a:p>
        </p:txBody>
      </p:sp>
      <p:cxnSp>
        <p:nvCxnSpPr>
          <p:cNvPr id="12" name="Straight Connector 11"/>
          <p:cNvCxnSpPr/>
          <p:nvPr/>
        </p:nvCxnSpPr>
        <p:spPr>
          <a:xfrm flipH="1">
            <a:off x="5681272" y="3311058"/>
            <a:ext cx="74951" cy="4104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2158140" y="3721507"/>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CN</a:t>
            </a:r>
          </a:p>
        </p:txBody>
      </p:sp>
      <p:sp>
        <p:nvSpPr>
          <p:cNvPr id="34" name="TextBox 33"/>
          <p:cNvSpPr txBox="1"/>
          <p:nvPr/>
        </p:nvSpPr>
        <p:spPr>
          <a:xfrm>
            <a:off x="5921100" y="3684979"/>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VN</a:t>
            </a:r>
          </a:p>
        </p:txBody>
      </p:sp>
      <p:sp>
        <p:nvSpPr>
          <p:cNvPr id="35" name="TextBox 34"/>
          <p:cNvSpPr txBox="1"/>
          <p:nvPr/>
        </p:nvSpPr>
        <p:spPr>
          <a:xfrm>
            <a:off x="585764" y="4437251"/>
            <a:ext cx="10885570" cy="646331"/>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Dòng sông này khá sâu.</a:t>
            </a:r>
          </a:p>
        </p:txBody>
      </p:sp>
      <p:cxnSp>
        <p:nvCxnSpPr>
          <p:cNvPr id="36" name="Straight Connector 35"/>
          <p:cNvCxnSpPr/>
          <p:nvPr/>
        </p:nvCxnSpPr>
        <p:spPr>
          <a:xfrm flipH="1">
            <a:off x="3949913" y="4555191"/>
            <a:ext cx="74951" cy="41044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37" name="TextBox 36"/>
          <p:cNvSpPr txBox="1"/>
          <p:nvPr/>
        </p:nvSpPr>
        <p:spPr>
          <a:xfrm>
            <a:off x="1836297" y="4919841"/>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CN</a:t>
            </a:r>
          </a:p>
        </p:txBody>
      </p:sp>
      <p:sp>
        <p:nvSpPr>
          <p:cNvPr id="38" name="TextBox 37"/>
          <p:cNvSpPr txBox="1"/>
          <p:nvPr/>
        </p:nvSpPr>
        <p:spPr>
          <a:xfrm>
            <a:off x="4418058" y="4866357"/>
            <a:ext cx="1014634" cy="646331"/>
          </a:xfrm>
          <a:prstGeom prst="rect">
            <a:avLst/>
          </a:prstGeom>
          <a:noFill/>
        </p:spPr>
        <p:txBody>
          <a:bodyPr wrap="square" rtlCol="0">
            <a:spAutoFit/>
          </a:bodyPr>
          <a:lstStyle/>
          <a:p>
            <a:pPr algn="ctr"/>
            <a:r>
              <a:rPr lang="en-US" sz="3600" b="1">
                <a:solidFill>
                  <a:srgbClr val="FF3300"/>
                </a:solidFill>
                <a:latin typeface="Cambria" panose="02040503050406030204" pitchFamily="18" charset="0"/>
                <a:ea typeface="Cambria" panose="02040503050406030204" pitchFamily="18" charset="0"/>
              </a:rPr>
              <a:t>VN</a:t>
            </a:r>
          </a:p>
        </p:txBody>
      </p:sp>
    </p:spTree>
    <p:extLst>
      <p:ext uri="{BB962C8B-B14F-4D97-AF65-F5344CB8AC3E}">
        <p14:creationId xmlns:p14="http://schemas.microsoft.com/office/powerpoint/2010/main" val="230474994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barn(inVertical)">
                                      <p:cBhvr>
                                        <p:cTn id="25" dur="500"/>
                                        <p:tgtEl>
                                          <p:spTgt spid="2"/>
                                        </p:tgtEl>
                                      </p:cBhvr>
                                    </p:animEffect>
                                  </p:childTnLst>
                                </p:cTn>
                              </p:par>
                              <p:par>
                                <p:cTn id="26" presetID="16" presetClass="entr" presetSubtype="21" fill="hold" nodeType="with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barn(inVertical)">
                                      <p:cBhvr>
                                        <p:cTn id="28" dur="500"/>
                                        <p:tgtEl>
                                          <p:spTgt spid="23"/>
                                        </p:tgtEl>
                                      </p:cBhvr>
                                    </p:animEffect>
                                  </p:childTnLst>
                                </p:cTn>
                              </p:par>
                              <p:par>
                                <p:cTn id="29" presetID="16" presetClass="entr" presetSubtype="21" fill="hold"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barn(inVertical)">
                                      <p:cBhvr>
                                        <p:cTn id="31" dur="500"/>
                                        <p:tgtEl>
                                          <p:spTgt spid="26"/>
                                        </p:tgtEl>
                                      </p:cBhvr>
                                    </p:animEffect>
                                  </p:childTnLst>
                                </p:cTn>
                              </p:par>
                              <p:par>
                                <p:cTn id="32" presetID="16" presetClass="entr" presetSubtype="21" fill="hold" nodeType="withEffect">
                                  <p:stCondLst>
                                    <p:cond delay="0"/>
                                  </p:stCondLst>
                                  <p:childTnLst>
                                    <p:set>
                                      <p:cBhvr>
                                        <p:cTn id="33" dur="1" fill="hold">
                                          <p:stCondLst>
                                            <p:cond delay="0"/>
                                          </p:stCondLst>
                                        </p:cTn>
                                        <p:tgtEl>
                                          <p:spTgt spid="29"/>
                                        </p:tgtEl>
                                        <p:attrNameLst>
                                          <p:attrName>style.visibility</p:attrName>
                                        </p:attrNameLst>
                                      </p:cBhvr>
                                      <p:to>
                                        <p:strVal val="visible"/>
                                      </p:to>
                                    </p:set>
                                    <p:animEffect transition="in" filter="barn(inVertical)">
                                      <p:cBhvr>
                                        <p:cTn id="34" dur="500"/>
                                        <p:tgtEl>
                                          <p:spTgt spid="29"/>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childTnLst>
                          </p:cTn>
                        </p:par>
                      </p:childTnLst>
                    </p:cTn>
                  </p:par>
                  <p:par>
                    <p:cTn id="40" fill="hold">
                      <p:stCondLst>
                        <p:cond delay="indefinite"/>
                      </p:stCondLst>
                      <p:childTnLst>
                        <p:par>
                          <p:cTn id="41" fill="hold">
                            <p:stCondLst>
                              <p:cond delay="0"/>
                            </p:stCondLst>
                            <p:childTnLst>
                              <p:par>
                                <p:cTn id="42" presetID="2" presetClass="entr" presetSubtype="8" fill="hold" grpId="0" nodeType="clickEffect">
                                  <p:stCondLst>
                                    <p:cond delay="0"/>
                                  </p:stCondLst>
                                  <p:childTnLst>
                                    <p:set>
                                      <p:cBhvr>
                                        <p:cTn id="43" dur="1" fill="hold">
                                          <p:stCondLst>
                                            <p:cond delay="0"/>
                                          </p:stCondLst>
                                        </p:cTn>
                                        <p:tgtEl>
                                          <p:spTgt spid="32"/>
                                        </p:tgtEl>
                                        <p:attrNameLst>
                                          <p:attrName>style.visibility</p:attrName>
                                        </p:attrNameLst>
                                      </p:cBhvr>
                                      <p:to>
                                        <p:strVal val="visible"/>
                                      </p:to>
                                    </p:set>
                                    <p:anim calcmode="lin" valueType="num">
                                      <p:cBhvr additive="base">
                                        <p:cTn id="44" dur="500" fill="hold"/>
                                        <p:tgtEl>
                                          <p:spTgt spid="32"/>
                                        </p:tgtEl>
                                        <p:attrNameLst>
                                          <p:attrName>ppt_x</p:attrName>
                                        </p:attrNameLst>
                                      </p:cBhvr>
                                      <p:tavLst>
                                        <p:tav tm="0">
                                          <p:val>
                                            <p:strVal val="0-#ppt_w/2"/>
                                          </p:val>
                                        </p:tav>
                                        <p:tav tm="100000">
                                          <p:val>
                                            <p:strVal val="#ppt_x"/>
                                          </p:val>
                                        </p:tav>
                                      </p:tavLst>
                                    </p:anim>
                                    <p:anim calcmode="lin" valueType="num">
                                      <p:cBhvr additive="base">
                                        <p:cTn id="45" dur="500" fill="hold"/>
                                        <p:tgtEl>
                                          <p:spTgt spid="32"/>
                                        </p:tgtEl>
                                        <p:attrNameLst>
                                          <p:attrName>ppt_y</p:attrName>
                                        </p:attrNameLst>
                                      </p:cBhvr>
                                      <p:tavLst>
                                        <p:tav tm="0">
                                          <p:val>
                                            <p:strVal val="#ppt_y"/>
                                          </p:val>
                                        </p:tav>
                                        <p:tav tm="100000">
                                          <p:val>
                                            <p:strVal val="#ppt_y"/>
                                          </p:val>
                                        </p:tav>
                                      </p:tavLst>
                                    </p:anim>
                                  </p:childTnLst>
                                </p:cTn>
                              </p:par>
                            </p:childTnLst>
                          </p:cTn>
                        </p:par>
                      </p:childTnLst>
                    </p:cTn>
                  </p:par>
                  <p:par>
                    <p:cTn id="46" fill="hold">
                      <p:stCondLst>
                        <p:cond delay="indefinite"/>
                      </p:stCondLst>
                      <p:childTnLst>
                        <p:par>
                          <p:cTn id="47" fill="hold">
                            <p:stCondLst>
                              <p:cond delay="0"/>
                            </p:stCondLst>
                            <p:childTnLst>
                              <p:par>
                                <p:cTn id="48" presetID="42" presetClass="entr" presetSubtype="0" fill="hold" nodeType="click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1000"/>
                                        <p:tgtEl>
                                          <p:spTgt spid="12"/>
                                        </p:tgtEl>
                                      </p:cBhvr>
                                    </p:animEffect>
                                    <p:anim calcmode="lin" valueType="num">
                                      <p:cBhvr>
                                        <p:cTn id="51" dur="1000" fill="hold"/>
                                        <p:tgtEl>
                                          <p:spTgt spid="12"/>
                                        </p:tgtEl>
                                        <p:attrNameLst>
                                          <p:attrName>ppt_x</p:attrName>
                                        </p:attrNameLst>
                                      </p:cBhvr>
                                      <p:tavLst>
                                        <p:tav tm="0">
                                          <p:val>
                                            <p:strVal val="#ppt_x"/>
                                          </p:val>
                                        </p:tav>
                                        <p:tav tm="100000">
                                          <p:val>
                                            <p:strVal val="#ppt_x"/>
                                          </p:val>
                                        </p:tav>
                                      </p:tavLst>
                                    </p:anim>
                                    <p:anim calcmode="lin" valueType="num">
                                      <p:cBhvr>
                                        <p:cTn id="52"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42" presetClass="entr" presetSubtype="0" fill="hold" grpId="0" nodeType="clickEffect">
                                  <p:stCondLst>
                                    <p:cond delay="0"/>
                                  </p:stCondLst>
                                  <p:childTnLst>
                                    <p:set>
                                      <p:cBhvr>
                                        <p:cTn id="56" dur="1" fill="hold">
                                          <p:stCondLst>
                                            <p:cond delay="0"/>
                                          </p:stCondLst>
                                        </p:cTn>
                                        <p:tgtEl>
                                          <p:spTgt spid="33"/>
                                        </p:tgtEl>
                                        <p:attrNameLst>
                                          <p:attrName>style.visibility</p:attrName>
                                        </p:attrNameLst>
                                      </p:cBhvr>
                                      <p:to>
                                        <p:strVal val="visible"/>
                                      </p:to>
                                    </p:set>
                                    <p:animEffect transition="in" filter="fade">
                                      <p:cBhvr>
                                        <p:cTn id="57" dur="1000"/>
                                        <p:tgtEl>
                                          <p:spTgt spid="33"/>
                                        </p:tgtEl>
                                      </p:cBhvr>
                                    </p:animEffect>
                                    <p:anim calcmode="lin" valueType="num">
                                      <p:cBhvr>
                                        <p:cTn id="58" dur="1000" fill="hold"/>
                                        <p:tgtEl>
                                          <p:spTgt spid="33"/>
                                        </p:tgtEl>
                                        <p:attrNameLst>
                                          <p:attrName>ppt_x</p:attrName>
                                        </p:attrNameLst>
                                      </p:cBhvr>
                                      <p:tavLst>
                                        <p:tav tm="0">
                                          <p:val>
                                            <p:strVal val="#ppt_x"/>
                                          </p:val>
                                        </p:tav>
                                        <p:tav tm="100000">
                                          <p:val>
                                            <p:strVal val="#ppt_x"/>
                                          </p:val>
                                        </p:tav>
                                      </p:tavLst>
                                    </p:anim>
                                    <p:anim calcmode="lin" valueType="num">
                                      <p:cBhvr>
                                        <p:cTn id="59"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42" presetClass="entr" presetSubtype="0" fill="hold" grpId="0" nodeType="clickEffect">
                                  <p:stCondLst>
                                    <p:cond delay="0"/>
                                  </p:stCondLst>
                                  <p:childTnLst>
                                    <p:set>
                                      <p:cBhvr>
                                        <p:cTn id="63" dur="1" fill="hold">
                                          <p:stCondLst>
                                            <p:cond delay="0"/>
                                          </p:stCondLst>
                                        </p:cTn>
                                        <p:tgtEl>
                                          <p:spTgt spid="34"/>
                                        </p:tgtEl>
                                        <p:attrNameLst>
                                          <p:attrName>style.visibility</p:attrName>
                                        </p:attrNameLst>
                                      </p:cBhvr>
                                      <p:to>
                                        <p:strVal val="visible"/>
                                      </p:to>
                                    </p:set>
                                    <p:animEffect transition="in" filter="fade">
                                      <p:cBhvr>
                                        <p:cTn id="64" dur="1000"/>
                                        <p:tgtEl>
                                          <p:spTgt spid="34"/>
                                        </p:tgtEl>
                                      </p:cBhvr>
                                    </p:animEffect>
                                    <p:anim calcmode="lin" valueType="num">
                                      <p:cBhvr>
                                        <p:cTn id="65" dur="1000" fill="hold"/>
                                        <p:tgtEl>
                                          <p:spTgt spid="34"/>
                                        </p:tgtEl>
                                        <p:attrNameLst>
                                          <p:attrName>ppt_x</p:attrName>
                                        </p:attrNameLst>
                                      </p:cBhvr>
                                      <p:tavLst>
                                        <p:tav tm="0">
                                          <p:val>
                                            <p:strVal val="#ppt_x"/>
                                          </p:val>
                                        </p:tav>
                                        <p:tav tm="100000">
                                          <p:val>
                                            <p:strVal val="#ppt_x"/>
                                          </p:val>
                                        </p:tav>
                                      </p:tavLst>
                                    </p:anim>
                                    <p:anim calcmode="lin" valueType="num">
                                      <p:cBhvr>
                                        <p:cTn id="66"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67" fill="hold">
                      <p:stCondLst>
                        <p:cond delay="indefinite"/>
                      </p:stCondLst>
                      <p:childTnLst>
                        <p:par>
                          <p:cTn id="68" fill="hold">
                            <p:stCondLst>
                              <p:cond delay="0"/>
                            </p:stCondLst>
                            <p:childTnLst>
                              <p:par>
                                <p:cTn id="69" presetID="2" presetClass="entr" presetSubtype="8" fill="hold" grpId="0" nodeType="clickEffect">
                                  <p:stCondLst>
                                    <p:cond delay="0"/>
                                  </p:stCondLst>
                                  <p:childTnLst>
                                    <p:set>
                                      <p:cBhvr>
                                        <p:cTn id="70" dur="1" fill="hold">
                                          <p:stCondLst>
                                            <p:cond delay="0"/>
                                          </p:stCondLst>
                                        </p:cTn>
                                        <p:tgtEl>
                                          <p:spTgt spid="35"/>
                                        </p:tgtEl>
                                        <p:attrNameLst>
                                          <p:attrName>style.visibility</p:attrName>
                                        </p:attrNameLst>
                                      </p:cBhvr>
                                      <p:to>
                                        <p:strVal val="visible"/>
                                      </p:to>
                                    </p:set>
                                    <p:anim calcmode="lin" valueType="num">
                                      <p:cBhvr additive="base">
                                        <p:cTn id="71" dur="500" fill="hold"/>
                                        <p:tgtEl>
                                          <p:spTgt spid="35"/>
                                        </p:tgtEl>
                                        <p:attrNameLst>
                                          <p:attrName>ppt_x</p:attrName>
                                        </p:attrNameLst>
                                      </p:cBhvr>
                                      <p:tavLst>
                                        <p:tav tm="0">
                                          <p:val>
                                            <p:strVal val="0-#ppt_w/2"/>
                                          </p:val>
                                        </p:tav>
                                        <p:tav tm="100000">
                                          <p:val>
                                            <p:strVal val="#ppt_x"/>
                                          </p:val>
                                        </p:tav>
                                      </p:tavLst>
                                    </p:anim>
                                    <p:anim calcmode="lin" valueType="num">
                                      <p:cBhvr additive="base">
                                        <p:cTn id="72" dur="50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nodeType="clickEffect">
                                  <p:stCondLst>
                                    <p:cond delay="0"/>
                                  </p:stCondLst>
                                  <p:childTnLst>
                                    <p:set>
                                      <p:cBhvr>
                                        <p:cTn id="76" dur="1" fill="hold">
                                          <p:stCondLst>
                                            <p:cond delay="0"/>
                                          </p:stCondLst>
                                        </p:cTn>
                                        <p:tgtEl>
                                          <p:spTgt spid="36"/>
                                        </p:tgtEl>
                                        <p:attrNameLst>
                                          <p:attrName>style.visibility</p:attrName>
                                        </p:attrNameLst>
                                      </p:cBhvr>
                                      <p:to>
                                        <p:strVal val="visible"/>
                                      </p:to>
                                    </p:set>
                                    <p:animEffect transition="in" filter="fade">
                                      <p:cBhvr>
                                        <p:cTn id="77" dur="1000"/>
                                        <p:tgtEl>
                                          <p:spTgt spid="36"/>
                                        </p:tgtEl>
                                      </p:cBhvr>
                                    </p:animEffect>
                                    <p:anim calcmode="lin" valueType="num">
                                      <p:cBhvr>
                                        <p:cTn id="78" dur="1000" fill="hold"/>
                                        <p:tgtEl>
                                          <p:spTgt spid="36"/>
                                        </p:tgtEl>
                                        <p:attrNameLst>
                                          <p:attrName>ppt_x</p:attrName>
                                        </p:attrNameLst>
                                      </p:cBhvr>
                                      <p:tavLst>
                                        <p:tav tm="0">
                                          <p:val>
                                            <p:strVal val="#ppt_x"/>
                                          </p:val>
                                        </p:tav>
                                        <p:tav tm="100000">
                                          <p:val>
                                            <p:strVal val="#ppt_x"/>
                                          </p:val>
                                        </p:tav>
                                      </p:tavLst>
                                    </p:anim>
                                    <p:anim calcmode="lin" valueType="num">
                                      <p:cBhvr>
                                        <p:cTn id="7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37"/>
                                        </p:tgtEl>
                                        <p:attrNameLst>
                                          <p:attrName>style.visibility</p:attrName>
                                        </p:attrNameLst>
                                      </p:cBhvr>
                                      <p:to>
                                        <p:strVal val="visible"/>
                                      </p:to>
                                    </p:set>
                                    <p:animEffect transition="in" filter="fade">
                                      <p:cBhvr>
                                        <p:cTn id="84" dur="1000"/>
                                        <p:tgtEl>
                                          <p:spTgt spid="37"/>
                                        </p:tgtEl>
                                      </p:cBhvr>
                                    </p:animEffect>
                                    <p:anim calcmode="lin" valueType="num">
                                      <p:cBhvr>
                                        <p:cTn id="85" dur="1000" fill="hold"/>
                                        <p:tgtEl>
                                          <p:spTgt spid="37"/>
                                        </p:tgtEl>
                                        <p:attrNameLst>
                                          <p:attrName>ppt_x</p:attrName>
                                        </p:attrNameLst>
                                      </p:cBhvr>
                                      <p:tavLst>
                                        <p:tav tm="0">
                                          <p:val>
                                            <p:strVal val="#ppt_x"/>
                                          </p:val>
                                        </p:tav>
                                        <p:tav tm="100000">
                                          <p:val>
                                            <p:strVal val="#ppt_x"/>
                                          </p:val>
                                        </p:tav>
                                      </p:tavLst>
                                    </p:anim>
                                    <p:anim calcmode="lin" valueType="num">
                                      <p:cBhvr>
                                        <p:cTn id="86"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87" fill="hold">
                      <p:stCondLst>
                        <p:cond delay="indefinite"/>
                      </p:stCondLst>
                      <p:childTnLst>
                        <p:par>
                          <p:cTn id="88" fill="hold">
                            <p:stCondLst>
                              <p:cond delay="0"/>
                            </p:stCondLst>
                            <p:childTnLst>
                              <p:par>
                                <p:cTn id="89" presetID="42" presetClass="entr" presetSubtype="0" fill="hold" grpId="0" nodeType="clickEffect">
                                  <p:stCondLst>
                                    <p:cond delay="0"/>
                                  </p:stCondLst>
                                  <p:childTnLst>
                                    <p:set>
                                      <p:cBhvr>
                                        <p:cTn id="90" dur="1" fill="hold">
                                          <p:stCondLst>
                                            <p:cond delay="0"/>
                                          </p:stCondLst>
                                        </p:cTn>
                                        <p:tgtEl>
                                          <p:spTgt spid="38"/>
                                        </p:tgtEl>
                                        <p:attrNameLst>
                                          <p:attrName>style.visibility</p:attrName>
                                        </p:attrNameLst>
                                      </p:cBhvr>
                                      <p:to>
                                        <p:strVal val="visible"/>
                                      </p:to>
                                    </p:set>
                                    <p:animEffect transition="in" filter="fade">
                                      <p:cBhvr>
                                        <p:cTn id="91" dur="1000"/>
                                        <p:tgtEl>
                                          <p:spTgt spid="38"/>
                                        </p:tgtEl>
                                      </p:cBhvr>
                                    </p:animEffect>
                                    <p:anim calcmode="lin" valueType="num">
                                      <p:cBhvr>
                                        <p:cTn id="92" dur="1000" fill="hold"/>
                                        <p:tgtEl>
                                          <p:spTgt spid="38"/>
                                        </p:tgtEl>
                                        <p:attrNameLst>
                                          <p:attrName>ppt_x</p:attrName>
                                        </p:attrNameLst>
                                      </p:cBhvr>
                                      <p:tavLst>
                                        <p:tav tm="0">
                                          <p:val>
                                            <p:strVal val="#ppt_x"/>
                                          </p:val>
                                        </p:tav>
                                        <p:tav tm="100000">
                                          <p:val>
                                            <p:strVal val="#ppt_x"/>
                                          </p:val>
                                        </p:tav>
                                      </p:tavLst>
                                    </p:anim>
                                    <p:anim calcmode="lin" valueType="num">
                                      <p:cBhvr>
                                        <p:cTn id="93" dur="1000" fill="hold"/>
                                        <p:tgtEl>
                                          <p:spTgt spid="3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7" grpId="0"/>
      <p:bldP spid="38"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0FAFA"/>
        </a:solidFill>
        <a:effectLst/>
      </p:bgPr>
    </p:bg>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5"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04667" y="0"/>
            <a:ext cx="3474720" cy="6858000"/>
          </a:xfrm>
          <a:prstGeom prst="rect">
            <a:avLst/>
          </a:prstGeom>
        </p:spPr>
      </p:pic>
      <p:pic>
        <p:nvPicPr>
          <p:cNvPr id="20" name="Picture 19"/>
          <p:cNvPicPr>
            <a:picLocks noChangeAspect="1"/>
          </p:cNvPicPr>
          <p:nvPr/>
        </p:nvPicPr>
        <p:blipFill>
          <a:blip r:embed="rId6"/>
          <a:stretch>
            <a:fillRect/>
          </a:stretch>
        </p:blipFill>
        <p:spPr>
          <a:xfrm>
            <a:off x="0" y="483531"/>
            <a:ext cx="5676769" cy="3039158"/>
          </a:xfrm>
          <a:prstGeom prst="rect">
            <a:avLst/>
          </a:prstGeom>
        </p:spPr>
      </p:pic>
      <p:grpSp>
        <p:nvGrpSpPr>
          <p:cNvPr id="21" name="Group 20"/>
          <p:cNvGrpSpPr/>
          <p:nvPr/>
        </p:nvGrpSpPr>
        <p:grpSpPr>
          <a:xfrm>
            <a:off x="3792511" y="2855380"/>
            <a:ext cx="7210269" cy="2995764"/>
            <a:chOff x="197374" y="173694"/>
            <a:chExt cx="11163353" cy="1588468"/>
          </a:xfrm>
        </p:grpSpPr>
        <p:sp>
          <p:nvSpPr>
            <p:cNvPr id="22" name="Rounded Rectangle 21"/>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443343" y="277089"/>
              <a:ext cx="10654148" cy="1485073"/>
            </a:xfrm>
            <a:prstGeom prst="rect">
              <a:avLst/>
            </a:prstGeom>
            <a:noFill/>
          </p:spPr>
          <p:txBody>
            <a:bodyPr wrap="square" rtlCol="0">
              <a:spAutoFit/>
            </a:bodyPr>
            <a:lstStyle/>
            <a:p>
              <a:pPr algn="just"/>
              <a:r>
                <a:rPr lang="en-US" sz="4400" b="1">
                  <a:solidFill>
                    <a:schemeClr val="accent6">
                      <a:lumMod val="50000"/>
                    </a:schemeClr>
                  </a:solidFill>
                  <a:latin typeface="Cambria" panose="02040503050406030204" pitchFamily="18" charset="0"/>
                  <a:ea typeface="Cambria" panose="02040503050406030204" pitchFamily="18" charset="0"/>
                </a:rPr>
                <a:t>- Học thuộc lòng 3 khổ thơ đầu.</a:t>
              </a:r>
            </a:p>
            <a:p>
              <a:pPr algn="just"/>
              <a:r>
                <a:rPr lang="en-US" sz="4400" b="1">
                  <a:solidFill>
                    <a:schemeClr val="accent6">
                      <a:lumMod val="50000"/>
                    </a:schemeClr>
                  </a:solidFill>
                  <a:latin typeface="Cambria" panose="02040503050406030204" pitchFamily="18" charset="0"/>
                  <a:ea typeface="Cambria" panose="02040503050406030204" pitchFamily="18" charset="0"/>
                </a:rPr>
                <a:t>- Chuẩn bị bài tiếp theo.</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12066099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Horizontal)">
                                      <p:cBhvr>
                                        <p:cTn id="7" dur="500"/>
                                        <p:tgtEl>
                                          <p:spTgt spid="3"/>
                                        </p:tgtEl>
                                      </p:cBhvr>
                                    </p:animEffect>
                                  </p:childTnLst>
                                </p:cTn>
                              </p:par>
                              <p:par>
                                <p:cTn id="8" presetID="22" presetClass="entr" presetSubtype="4" fill="hold" nodeType="withEffect">
                                  <p:stCondLst>
                                    <p:cond delay="300"/>
                                  </p:stCondLst>
                                  <p:childTnLst>
                                    <p:set>
                                      <p:cBhvr>
                                        <p:cTn id="9" dur="1" fill="hold">
                                          <p:stCondLst>
                                            <p:cond delay="0"/>
                                          </p:stCondLst>
                                        </p:cTn>
                                        <p:tgtEl>
                                          <p:spTgt spid="4"/>
                                        </p:tgtEl>
                                        <p:attrNameLst>
                                          <p:attrName>style.visibility</p:attrName>
                                        </p:attrNameLst>
                                      </p:cBhvr>
                                      <p:to>
                                        <p:strVal val="visible"/>
                                      </p:to>
                                    </p:set>
                                    <p:animEffect transition="in" filter="wipe(down)">
                                      <p:cBhvr>
                                        <p:cTn id="10" dur="500"/>
                                        <p:tgtEl>
                                          <p:spTgt spid="4"/>
                                        </p:tgtEl>
                                      </p:cBhvr>
                                    </p:animEffect>
                                  </p:childTnLst>
                                </p:cTn>
                              </p:par>
                              <p:par>
                                <p:cTn id="11" presetID="47" presetClass="entr" presetSubtype="0" fill="hold" nodeType="withEffect">
                                  <p:stCondLst>
                                    <p:cond delay="3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21"/>
                                        </p:tgtEl>
                                        <p:attrNameLst>
                                          <p:attrName>style.visibility</p:attrName>
                                        </p:attrNameLst>
                                      </p:cBhvr>
                                      <p:to>
                                        <p:strVal val="visible"/>
                                      </p:to>
                                    </p:set>
                                    <p:animEffect transition="in" filter="barn(inVertical)">
                                      <p:cBhvr>
                                        <p:cTn id="20"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3" name="图片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87244" y="3985469"/>
            <a:ext cx="3426823" cy="3426823"/>
          </a:xfrm>
          <a:prstGeom prst="rect">
            <a:avLst/>
          </a:prstGeom>
        </p:spPr>
      </p:pic>
      <p:sp>
        <p:nvSpPr>
          <p:cNvPr id="9" name="圆角矩形 1">
            <a:extLst>
              <a:ext uri="{FF2B5EF4-FFF2-40B4-BE49-F238E27FC236}">
                <a16:creationId xmlns:a16="http://schemas.microsoft.com/office/drawing/2014/main" xmlns="" id="{88C76DCA-B0BE-9D4D-AE74-9B1582ED390D}"/>
              </a:ext>
            </a:extLst>
          </p:cNvPr>
          <p:cNvSpPr/>
          <p:nvPr/>
        </p:nvSpPr>
        <p:spPr>
          <a:xfrm>
            <a:off x="1248697" y="1445342"/>
            <a:ext cx="9842090" cy="4178710"/>
          </a:xfrm>
          <a:prstGeom prst="roundRect">
            <a:avLst/>
          </a:prstGeom>
          <a:solidFill>
            <a:schemeClr val="bg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sp>
        <p:nvSpPr>
          <p:cNvPr id="10" name="圆角矩形 56">
            <a:extLst>
              <a:ext uri="{FF2B5EF4-FFF2-40B4-BE49-F238E27FC236}">
                <a16:creationId xmlns:a16="http://schemas.microsoft.com/office/drawing/2014/main" xmlns="" id="{D22807AB-AB9F-314B-8025-A79CD730A7BC}"/>
              </a:ext>
            </a:extLst>
          </p:cNvPr>
          <p:cNvSpPr/>
          <p:nvPr/>
        </p:nvSpPr>
        <p:spPr>
          <a:xfrm>
            <a:off x="1412149" y="1611102"/>
            <a:ext cx="9515116" cy="3870382"/>
          </a:xfrm>
          <a:prstGeom prst="roundRect">
            <a:avLst>
              <a:gd name="adj" fmla="val 13373"/>
            </a:avLst>
          </a:prstGeom>
          <a:noFill/>
          <a:ln w="6350">
            <a:solidFill>
              <a:srgbClr val="4E167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阿里巴巴普惠体"/>
              <a:cs typeface="+mn-cs"/>
            </a:endParaRPr>
          </a:p>
        </p:txBody>
      </p:sp>
      <p:pic>
        <p:nvPicPr>
          <p:cNvPr id="11" name="图片 4">
            <a:extLst>
              <a:ext uri="{FF2B5EF4-FFF2-40B4-BE49-F238E27FC236}">
                <a16:creationId xmlns:a16="http://schemas.microsoft.com/office/drawing/2014/main" xmlns="" id="{678BA657-4647-D440-85D5-F929B81597B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7261041" y="1716578"/>
            <a:ext cx="310781" cy="310781"/>
          </a:xfrm>
          <a:prstGeom prst="rect">
            <a:avLst/>
          </a:prstGeom>
        </p:spPr>
      </p:pic>
      <p:pic>
        <p:nvPicPr>
          <p:cNvPr id="12" name="图片 57">
            <a:extLst>
              <a:ext uri="{FF2B5EF4-FFF2-40B4-BE49-F238E27FC236}">
                <a16:creationId xmlns:a16="http://schemas.microsoft.com/office/drawing/2014/main" xmlns="" id="{2ECA8F83-3821-4F4D-A4D8-19CA7A2454C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733775" y="4465953"/>
            <a:ext cx="310781" cy="310781"/>
          </a:xfrm>
          <a:prstGeom prst="rect">
            <a:avLst/>
          </a:prstGeom>
        </p:spPr>
      </p:pic>
      <p:pic>
        <p:nvPicPr>
          <p:cNvPr id="13" name="图片 60">
            <a:extLst>
              <a:ext uri="{FF2B5EF4-FFF2-40B4-BE49-F238E27FC236}">
                <a16:creationId xmlns:a16="http://schemas.microsoft.com/office/drawing/2014/main" xmlns="" id="{BA96528F-BAEB-6746-B30C-F924B377D36C}"/>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095423" y="1716578"/>
            <a:ext cx="310781" cy="310781"/>
          </a:xfrm>
          <a:prstGeom prst="rect">
            <a:avLst/>
          </a:prstGeom>
        </p:spPr>
      </p:pic>
      <p:pic>
        <p:nvPicPr>
          <p:cNvPr id="14" name="图片 61">
            <a:extLst>
              <a:ext uri="{FF2B5EF4-FFF2-40B4-BE49-F238E27FC236}">
                <a16:creationId xmlns:a16="http://schemas.microsoft.com/office/drawing/2014/main" xmlns="" id="{034315AF-CBF1-9648-B904-B8DD19B0574B}"/>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744672" y="5002786"/>
            <a:ext cx="310781" cy="310781"/>
          </a:xfrm>
          <a:prstGeom prst="rect">
            <a:avLst/>
          </a:prstGeom>
        </p:spPr>
      </p:pic>
      <p:pic>
        <p:nvPicPr>
          <p:cNvPr id="15" name="图片 62">
            <a:extLst>
              <a:ext uri="{FF2B5EF4-FFF2-40B4-BE49-F238E27FC236}">
                <a16:creationId xmlns:a16="http://schemas.microsoft.com/office/drawing/2014/main" xmlns="" id="{319F1256-A90D-3946-9003-CA8C8519302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9934058" y="4855222"/>
            <a:ext cx="310781" cy="310781"/>
          </a:xfrm>
          <a:prstGeom prst="rect">
            <a:avLst/>
          </a:prstGeom>
        </p:spPr>
      </p:pic>
      <p:pic>
        <p:nvPicPr>
          <p:cNvPr id="16" name="图片 63">
            <a:extLst>
              <a:ext uri="{FF2B5EF4-FFF2-40B4-BE49-F238E27FC236}">
                <a16:creationId xmlns:a16="http://schemas.microsoft.com/office/drawing/2014/main" xmlns="" id="{16DA7A44-1CF9-5442-98B2-7D594AD4FF26}"/>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854284" y="4465952"/>
            <a:ext cx="310781" cy="310781"/>
          </a:xfrm>
          <a:prstGeom prst="rect">
            <a:avLst/>
          </a:prstGeom>
        </p:spPr>
      </p:pic>
      <p:pic>
        <p:nvPicPr>
          <p:cNvPr id="17" name="图片 64">
            <a:extLst>
              <a:ext uri="{FF2B5EF4-FFF2-40B4-BE49-F238E27FC236}">
                <a16:creationId xmlns:a16="http://schemas.microsoft.com/office/drawing/2014/main" xmlns="" id="{1C474A4B-66C5-6246-8015-F7CCBC6C972B}"/>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324774">
            <a:off x="382814" y="83853"/>
            <a:ext cx="1895218" cy="2483525"/>
          </a:xfrm>
          <a:prstGeom prst="rect">
            <a:avLst/>
          </a:prstGeom>
        </p:spPr>
      </p:pic>
      <p:pic>
        <p:nvPicPr>
          <p:cNvPr id="18" name="图片 16">
            <a:extLst>
              <a:ext uri="{FF2B5EF4-FFF2-40B4-BE49-F238E27FC236}">
                <a16:creationId xmlns:a16="http://schemas.microsoft.com/office/drawing/2014/main" xmlns="" id="{E712629F-2109-A741-A017-34236DF04BAB}"/>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flipH="1">
            <a:off x="9756270" y="890440"/>
            <a:ext cx="1497969" cy="1497969"/>
          </a:xfrm>
          <a:prstGeom prst="rect">
            <a:avLst/>
          </a:prstGeom>
        </p:spPr>
      </p:pic>
      <p:sp>
        <p:nvSpPr>
          <p:cNvPr id="20" name="TextBox 19"/>
          <p:cNvSpPr txBox="1"/>
          <p:nvPr/>
        </p:nvSpPr>
        <p:spPr>
          <a:xfrm>
            <a:off x="1715259" y="2403505"/>
            <a:ext cx="8908895" cy="1446550"/>
          </a:xfrm>
          <a:prstGeom prst="rect">
            <a:avLst/>
          </a:prstGeom>
          <a:noFill/>
        </p:spPr>
        <p:txBody>
          <a:bodyPr wrap="square" rtlCol="0">
            <a:spAutoFit/>
          </a:bodyPr>
          <a:lstStyle/>
          <a:p>
            <a:pPr algn="just"/>
            <a:r>
              <a:rPr lang="en-US" sz="4400" b="1">
                <a:solidFill>
                  <a:srgbClr val="0070C0"/>
                </a:solidFill>
                <a:latin typeface="Cambria" panose="02040503050406030204" pitchFamily="18" charset="0"/>
                <a:ea typeface="Cambria" panose="02040503050406030204" pitchFamily="18" charset="0"/>
              </a:rPr>
              <a:t>C</a:t>
            </a:r>
            <a:r>
              <a:rPr lang="vi-VN" sz="4400" b="1">
                <a:solidFill>
                  <a:srgbClr val="0070C0"/>
                </a:solidFill>
                <a:latin typeface="Cambria" panose="02040503050406030204" pitchFamily="18" charset="0"/>
                <a:ea typeface="Cambria" panose="02040503050406030204" pitchFamily="18" charset="0"/>
              </a:rPr>
              <a:t>hia sẻ một bài học cuộc sống mà em nhận được từ người thân. </a:t>
            </a:r>
            <a:endParaRPr lang="en-US" sz="85700" b="1">
              <a:solidFill>
                <a:srgbClr val="0070C0"/>
              </a:solidFill>
              <a:latin typeface="Cambria" panose="02040503050406030204" pitchFamily="18" charset="0"/>
              <a:ea typeface="Cambria" panose="02040503050406030204" pitchFamily="18" charset="0"/>
            </a:endParaRPr>
          </a:p>
        </p:txBody>
      </p:sp>
      <p:pic>
        <p:nvPicPr>
          <p:cNvPr id="21" name="Picture 20"/>
          <p:cNvPicPr>
            <a:picLocks noChangeAspect="1"/>
          </p:cNvPicPr>
          <p:nvPr/>
        </p:nvPicPr>
        <p:blipFill>
          <a:blip r:embed="rId7" cstate="print">
            <a:extLst>
              <a:ext uri="{BEBA8EAE-BF5A-486C-A8C5-ECC9F3942E4B}">
                <a14:imgProps xmlns:a14="http://schemas.microsoft.com/office/drawing/2010/main">
                  <a14:imgLayer r:embed="rId8">
                    <a14:imgEffect>
                      <a14:backgroundRemoval t="4306" b="95391" l="5571" r="96884"/>
                    </a14:imgEffect>
                  </a14:imgLayer>
                </a14:imgProps>
              </a:ext>
              <a:ext uri="{28A0092B-C50C-407E-A947-70E740481C1C}">
                <a14:useLocalDpi xmlns:a14="http://schemas.microsoft.com/office/drawing/2010/main" val="0"/>
              </a:ext>
            </a:extLst>
          </a:blip>
          <a:stretch>
            <a:fillRect/>
          </a:stretch>
        </p:blipFill>
        <p:spPr>
          <a:xfrm>
            <a:off x="0" y="3550857"/>
            <a:ext cx="4526772" cy="3525420"/>
          </a:xfrm>
          <a:prstGeom prst="rect">
            <a:avLst/>
          </a:prstGeom>
        </p:spPr>
      </p:pic>
    </p:spTree>
    <p:extLst>
      <p:ext uri="{BB962C8B-B14F-4D97-AF65-F5344CB8AC3E}">
        <p14:creationId xmlns:p14="http://schemas.microsoft.com/office/powerpoint/2010/main" val="13184142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3" presetClass="entr" presetSubtype="1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blinds(horizontal)">
                                      <p:cBhvr>
                                        <p:cTn id="12" dur="500"/>
                                        <p:tgtEl>
                                          <p:spTgt spid="11"/>
                                        </p:tgtEl>
                                      </p:cBhvr>
                                    </p:animEffect>
                                  </p:childTnLst>
                                </p:cTn>
                              </p:par>
                              <p:par>
                                <p:cTn id="13" presetID="3"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blinds(horizontal)">
                                      <p:cBhvr>
                                        <p:cTn id="15" dur="500"/>
                                        <p:tgtEl>
                                          <p:spTgt spid="12"/>
                                        </p:tgtEl>
                                      </p:cBhvr>
                                    </p:animEffect>
                                  </p:childTnLst>
                                </p:cTn>
                              </p:par>
                              <p:par>
                                <p:cTn id="16" presetID="3" presetClass="entr" presetSubtype="10" fill="hold" nodeType="with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blinds(horizontal)">
                                      <p:cBhvr>
                                        <p:cTn id="18" dur="500"/>
                                        <p:tgtEl>
                                          <p:spTgt spid="13"/>
                                        </p:tgtEl>
                                      </p:cBhvr>
                                    </p:animEffect>
                                  </p:childTnLst>
                                </p:cTn>
                              </p:par>
                              <p:par>
                                <p:cTn id="19" presetID="3" presetClass="entr" presetSubtype="10" fill="hold" nodeType="with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linds(horizontal)">
                                      <p:cBhvr>
                                        <p:cTn id="21" dur="500"/>
                                        <p:tgtEl>
                                          <p:spTgt spid="14"/>
                                        </p:tgtEl>
                                      </p:cBhvr>
                                    </p:animEffect>
                                  </p:childTnLst>
                                </p:cTn>
                              </p:par>
                              <p:par>
                                <p:cTn id="22" presetID="3" presetClass="entr" presetSubtype="10" fill="hold" nodeType="withEffect">
                                  <p:stCondLst>
                                    <p:cond delay="0"/>
                                  </p:stCondLst>
                                  <p:childTnLst>
                                    <p:set>
                                      <p:cBhvr>
                                        <p:cTn id="23" dur="1" fill="hold">
                                          <p:stCondLst>
                                            <p:cond delay="0"/>
                                          </p:stCondLst>
                                        </p:cTn>
                                        <p:tgtEl>
                                          <p:spTgt spid="15"/>
                                        </p:tgtEl>
                                        <p:attrNameLst>
                                          <p:attrName>style.visibility</p:attrName>
                                        </p:attrNameLst>
                                      </p:cBhvr>
                                      <p:to>
                                        <p:strVal val="visible"/>
                                      </p:to>
                                    </p:set>
                                    <p:animEffect transition="in" filter="blinds(horizontal)">
                                      <p:cBhvr>
                                        <p:cTn id="24" dur="500"/>
                                        <p:tgtEl>
                                          <p:spTgt spid="15"/>
                                        </p:tgtEl>
                                      </p:cBhvr>
                                    </p:animEffect>
                                  </p:childTnLst>
                                </p:cTn>
                              </p:par>
                              <p:par>
                                <p:cTn id="25" presetID="3" presetClass="entr" presetSubtype="10" fill="hold" nodeType="with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blinds(horizontal)">
                                      <p:cBhvr>
                                        <p:cTn id="27" dur="500"/>
                                        <p:tgtEl>
                                          <p:spTgt spid="16"/>
                                        </p:tgtEl>
                                      </p:cBhvr>
                                    </p:animEffect>
                                  </p:childTnLst>
                                </p:cTn>
                              </p:par>
                            </p:childTnLst>
                          </p:cTn>
                        </p:par>
                        <p:par>
                          <p:cTn id="28" fill="hold">
                            <p:stCondLst>
                              <p:cond delay="1000"/>
                            </p:stCondLst>
                            <p:childTnLst>
                              <p:par>
                                <p:cTn id="29" presetID="14" presetClass="entr" presetSubtype="10" fill="hold" grpId="0" nodeType="afterEffect">
                                  <p:stCondLst>
                                    <p:cond delay="0"/>
                                  </p:stCondLst>
                                  <p:childTnLst>
                                    <p:set>
                                      <p:cBhvr>
                                        <p:cTn id="30" dur="1" fill="hold">
                                          <p:stCondLst>
                                            <p:cond delay="0"/>
                                          </p:stCondLst>
                                        </p:cTn>
                                        <p:tgtEl>
                                          <p:spTgt spid="20"/>
                                        </p:tgtEl>
                                        <p:attrNameLst>
                                          <p:attrName>style.visibility</p:attrName>
                                        </p:attrNameLst>
                                      </p:cBhvr>
                                      <p:to>
                                        <p:strVal val="visible"/>
                                      </p:to>
                                    </p:set>
                                    <p:animEffect transition="in" filter="randombar(horizontal)">
                                      <p:cBhvr>
                                        <p:cTn id="3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594"/>
            <a:ext cx="12193057" cy="6858594"/>
          </a:xfrm>
          <a:prstGeom prst="rect">
            <a:avLst/>
          </a:prstGeom>
        </p:spPr>
      </p:pic>
      <p:pic>
        <p:nvPicPr>
          <p:cNvPr id="16"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798" y="3877203"/>
            <a:ext cx="3027790" cy="3027790"/>
          </a:xfrm>
          <a:prstGeom prst="rect">
            <a:avLst/>
          </a:prstGeom>
        </p:spPr>
      </p:pic>
      <p:pic>
        <p:nvPicPr>
          <p:cNvPr id="9" name="Picture 8">
            <a:extLst>
              <a:ext uri="{FF2B5EF4-FFF2-40B4-BE49-F238E27FC236}">
                <a16:creationId xmlns:a16="http://schemas.microsoft.com/office/drawing/2014/main" xmlns="" id="{416AA52A-2568-3B14-1382-2943F1A7FFD1}"/>
              </a:ext>
            </a:extLst>
          </p:cNvPr>
          <p:cNvPicPr>
            <a:picLocks noChangeAspect="1"/>
          </p:cNvPicPr>
          <p:nvPr/>
        </p:nvPicPr>
        <p:blipFill>
          <a:blip r:embed="rId4"/>
          <a:stretch>
            <a:fillRect/>
          </a:stretch>
        </p:blipFill>
        <p:spPr>
          <a:xfrm>
            <a:off x="105154" y="-594"/>
            <a:ext cx="1523956" cy="1508868"/>
          </a:xfrm>
          <a:prstGeom prst="rect">
            <a:avLst/>
          </a:prstGeom>
        </p:spPr>
      </p:pic>
      <p:pic>
        <p:nvPicPr>
          <p:cNvPr id="17" name="图片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grpSp>
        <p:nvGrpSpPr>
          <p:cNvPr id="27" name="Group 26"/>
          <p:cNvGrpSpPr/>
          <p:nvPr/>
        </p:nvGrpSpPr>
        <p:grpSpPr>
          <a:xfrm>
            <a:off x="0" y="810597"/>
            <a:ext cx="10142247" cy="5925516"/>
            <a:chOff x="0" y="810597"/>
            <a:chExt cx="10142247" cy="5925516"/>
          </a:xfrm>
        </p:grpSpPr>
        <p:pic>
          <p:nvPicPr>
            <p:cNvPr id="12" name="Picture 11"/>
            <p:cNvPicPr>
              <a:picLocks noChangeAspect="1"/>
            </p:cNvPicPr>
            <p:nvPr/>
          </p:nvPicPr>
          <p:blipFill rotWithShape="1">
            <a:blip r:embed="rId6"/>
            <a:srcRect l="16949" t="20749" r="26517" b="28944"/>
            <a:stretch/>
          </p:blipFill>
          <p:spPr>
            <a:xfrm>
              <a:off x="3897444" y="810597"/>
              <a:ext cx="2475848" cy="1748816"/>
            </a:xfrm>
            <a:prstGeom prst="rect">
              <a:avLst/>
            </a:prstGeom>
          </p:spPr>
        </p:pic>
        <p:pic>
          <p:nvPicPr>
            <p:cNvPr id="18" name="Picture 17"/>
            <p:cNvPicPr>
              <a:picLocks noChangeAspect="1"/>
            </p:cNvPicPr>
            <p:nvPr/>
          </p:nvPicPr>
          <p:blipFill>
            <a:blip r:embed="rId7"/>
            <a:stretch>
              <a:fillRect/>
            </a:stretch>
          </p:blipFill>
          <p:spPr>
            <a:xfrm>
              <a:off x="0" y="1876413"/>
              <a:ext cx="9839797" cy="4560203"/>
            </a:xfrm>
            <a:prstGeom prst="rect">
              <a:avLst/>
            </a:prstGeom>
          </p:spPr>
        </p:pic>
        <p:pic>
          <p:nvPicPr>
            <p:cNvPr id="22" name="Picture 21"/>
            <p:cNvPicPr>
              <a:picLocks noChangeAspect="1"/>
            </p:cNvPicPr>
            <p:nvPr/>
          </p:nvPicPr>
          <p:blipFill>
            <a:blip r:embed="rId8"/>
            <a:stretch>
              <a:fillRect/>
            </a:stretch>
          </p:blipFill>
          <p:spPr>
            <a:xfrm>
              <a:off x="6636743" y="5010795"/>
              <a:ext cx="3505504" cy="1725318"/>
            </a:xfrm>
            <a:prstGeom prst="rect">
              <a:avLst/>
            </a:prstGeom>
          </p:spPr>
        </p:pic>
      </p:grpSp>
    </p:spTree>
    <p:extLst>
      <p:ext uri="{BB962C8B-B14F-4D97-AF65-F5344CB8AC3E}">
        <p14:creationId xmlns:p14="http://schemas.microsoft.com/office/powerpoint/2010/main" val="23826784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30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par>
                          <p:cTn id="10" fill="hold">
                            <p:stCondLst>
                              <p:cond delay="1300"/>
                            </p:stCondLst>
                            <p:childTnLst>
                              <p:par>
                                <p:cTn id="11" presetID="53" presetClass="entr" presetSubtype="16" fill="hold" nodeType="afterEffect">
                                  <p:stCondLst>
                                    <p:cond delay="0"/>
                                  </p:stCondLst>
                                  <p:childTnLst>
                                    <p:set>
                                      <p:cBhvr>
                                        <p:cTn id="12" dur="1" fill="hold">
                                          <p:stCondLst>
                                            <p:cond delay="0"/>
                                          </p:stCondLst>
                                        </p:cTn>
                                        <p:tgtEl>
                                          <p:spTgt spid="27"/>
                                        </p:tgtEl>
                                        <p:attrNameLst>
                                          <p:attrName>style.visibility</p:attrName>
                                        </p:attrNameLst>
                                      </p:cBhvr>
                                      <p:to>
                                        <p:strVal val="visible"/>
                                      </p:to>
                                    </p:set>
                                    <p:anim calcmode="lin" valueType="num">
                                      <p:cBhvr>
                                        <p:cTn id="13" dur="500" fill="hold"/>
                                        <p:tgtEl>
                                          <p:spTgt spid="27"/>
                                        </p:tgtEl>
                                        <p:attrNameLst>
                                          <p:attrName>ppt_w</p:attrName>
                                        </p:attrNameLst>
                                      </p:cBhvr>
                                      <p:tavLst>
                                        <p:tav tm="0">
                                          <p:val>
                                            <p:fltVal val="0"/>
                                          </p:val>
                                        </p:tav>
                                        <p:tav tm="100000">
                                          <p:val>
                                            <p:strVal val="#ppt_w"/>
                                          </p:val>
                                        </p:tav>
                                      </p:tavLst>
                                    </p:anim>
                                    <p:anim calcmode="lin" valueType="num">
                                      <p:cBhvr>
                                        <p:cTn id="14" dur="500" fill="hold"/>
                                        <p:tgtEl>
                                          <p:spTgt spid="27"/>
                                        </p:tgtEl>
                                        <p:attrNameLst>
                                          <p:attrName>ppt_h</p:attrName>
                                        </p:attrNameLst>
                                      </p:cBhvr>
                                      <p:tavLst>
                                        <p:tav tm="0">
                                          <p:val>
                                            <p:fltVal val="0"/>
                                          </p:val>
                                        </p:tav>
                                        <p:tav tm="100000">
                                          <p:val>
                                            <p:strVal val="#ppt_h"/>
                                          </p:val>
                                        </p:tav>
                                      </p:tavLst>
                                    </p:anim>
                                    <p:animEffect transition="in" filter="fade">
                                      <p:cBhvr>
                                        <p:cTn id="1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7" name="Picture 6"/>
          <p:cNvPicPr>
            <a:picLocks noChangeAspect="1"/>
          </p:cNvPicPr>
          <p:nvPr/>
        </p:nvPicPr>
        <p:blipFill>
          <a:blip r:embed="rId7"/>
          <a:stretch>
            <a:fillRect/>
          </a:stretch>
        </p:blipFill>
        <p:spPr>
          <a:xfrm>
            <a:off x="859872" y="1959430"/>
            <a:ext cx="8923268" cy="2982168"/>
          </a:xfrm>
          <a:prstGeom prst="rect">
            <a:avLst/>
          </a:prstGeom>
        </p:spPr>
      </p:pic>
    </p:spTree>
    <p:extLst>
      <p:ext uri="{BB962C8B-B14F-4D97-AF65-F5344CB8AC3E}">
        <p14:creationId xmlns:p14="http://schemas.microsoft.com/office/powerpoint/2010/main" val="31468683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randombar(horizont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sp>
        <p:nvSpPr>
          <p:cNvPr id="4" name="TextBox 3"/>
          <p:cNvSpPr txBox="1"/>
          <p:nvPr/>
        </p:nvSpPr>
        <p:spPr>
          <a:xfrm>
            <a:off x="367796" y="277252"/>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6" name="TextBox 5"/>
          <p:cNvSpPr txBox="1"/>
          <p:nvPr/>
        </p:nvSpPr>
        <p:spPr>
          <a:xfrm>
            <a:off x="367796" y="1875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7" name="TextBox 6"/>
          <p:cNvSpPr txBox="1"/>
          <p:nvPr/>
        </p:nvSpPr>
        <p:spPr>
          <a:xfrm>
            <a:off x="367796" y="3453859"/>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8" name="TextBox 7"/>
          <p:cNvSpPr txBox="1"/>
          <p:nvPr/>
        </p:nvSpPr>
        <p:spPr>
          <a:xfrm>
            <a:off x="367796" y="5034344"/>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0" name="Picture 9"/>
          <p:cNvPicPr>
            <a:picLocks noChangeAspect="1"/>
          </p:cNvPicPr>
          <p:nvPr/>
        </p:nvPicPr>
        <p:blipFill>
          <a:blip r:embed="rId5"/>
          <a:stretch>
            <a:fillRect/>
          </a:stretch>
        </p:blipFill>
        <p:spPr>
          <a:xfrm>
            <a:off x="7209084" y="2893470"/>
            <a:ext cx="4983973" cy="3232031"/>
          </a:xfrm>
          <a:prstGeom prst="rect">
            <a:avLst/>
          </a:prstGeom>
        </p:spPr>
      </p:pic>
    </p:spTree>
    <p:extLst>
      <p:ext uri="{BB962C8B-B14F-4D97-AF65-F5344CB8AC3E}">
        <p14:creationId xmlns:p14="http://schemas.microsoft.com/office/powerpoint/2010/main" val="152245941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randombar(horizontal)">
                                      <p:cBhvr>
                                        <p:cTn id="13" dur="500"/>
                                        <p:tgtEl>
                                          <p:spTgt spid="7"/>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par>
                                <p:cTn id="17" presetID="42" presetClass="entr" presetSubtype="0"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barn(inVertical)">
                                      <p:cBhvr>
                                        <p:cTn id="26"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sp>
        <p:nvSpPr>
          <p:cNvPr id="14" name="Rectangle 13"/>
          <p:cNvSpPr/>
          <p:nvPr/>
        </p:nvSpPr>
        <p:spPr>
          <a:xfrm>
            <a:off x="809469" y="4962258"/>
            <a:ext cx="6805538" cy="1559116"/>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p:cNvSpPr/>
          <p:nvPr/>
        </p:nvSpPr>
        <p:spPr>
          <a:xfrm>
            <a:off x="824459" y="3391592"/>
            <a:ext cx="6805538" cy="1559116"/>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809469" y="1833359"/>
            <a:ext cx="6805538" cy="1559116"/>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809469" y="320637"/>
            <a:ext cx="6805538" cy="1559116"/>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p:cNvPicPr>
            <a:picLocks noChangeAspect="1"/>
          </p:cNvPicPr>
          <p:nvPr/>
        </p:nvPicPr>
        <p:blipFill>
          <a:blip r:embed="rId3"/>
          <a:stretch>
            <a:fillRect/>
          </a:stretch>
        </p:blipFill>
        <p:spPr>
          <a:xfrm>
            <a:off x="7180291" y="-138083"/>
            <a:ext cx="4052897" cy="1878293"/>
          </a:xfrm>
          <a:prstGeom prst="rect">
            <a:avLst/>
          </a:prstGeom>
        </p:spPr>
      </p:pic>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5" name="Picture 4"/>
          <p:cNvPicPr>
            <a:picLocks noChangeAspect="1"/>
          </p:cNvPicPr>
          <p:nvPr/>
        </p:nvPicPr>
        <p:blipFill>
          <a:blip r:embed="rId5"/>
          <a:stretch>
            <a:fillRect/>
          </a:stretch>
        </p:blipFill>
        <p:spPr>
          <a:xfrm>
            <a:off x="6915635" y="2782440"/>
            <a:ext cx="5700254" cy="3231160"/>
          </a:xfrm>
          <a:prstGeom prst="rect">
            <a:avLst/>
          </a:prstGeom>
        </p:spPr>
      </p:pic>
      <p:sp>
        <p:nvSpPr>
          <p:cNvPr id="10" name="TextBox 9">
            <a:extLst>
              <a:ext uri="{FF2B5EF4-FFF2-40B4-BE49-F238E27FC236}">
                <a16:creationId xmlns:a16="http://schemas.microsoft.com/office/drawing/2014/main" xmlns="" id="{E0412602-506B-A9B6-20BE-99398A8C21CA}"/>
              </a:ext>
            </a:extLst>
          </p:cNvPr>
          <p:cNvSpPr txBox="1"/>
          <p:nvPr/>
        </p:nvSpPr>
        <p:spPr>
          <a:xfrm>
            <a:off x="886815" y="320350"/>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15" name="TextBox 14">
            <a:extLst>
              <a:ext uri="{FF2B5EF4-FFF2-40B4-BE49-F238E27FC236}">
                <a16:creationId xmlns:a16="http://schemas.microsoft.com/office/drawing/2014/main" xmlns="" id="{F8D22B37-4AB1-1F03-B085-9ECF8C1D23F0}"/>
              </a:ext>
            </a:extLst>
          </p:cNvPr>
          <p:cNvSpPr txBox="1"/>
          <p:nvPr/>
        </p:nvSpPr>
        <p:spPr>
          <a:xfrm>
            <a:off x="886815" y="1919055"/>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16" name="TextBox 15">
            <a:extLst>
              <a:ext uri="{FF2B5EF4-FFF2-40B4-BE49-F238E27FC236}">
                <a16:creationId xmlns:a16="http://schemas.microsoft.com/office/drawing/2014/main" xmlns="" id="{01E02DA4-69F8-CBCC-3204-3BB1F1F2D1EE}"/>
              </a:ext>
            </a:extLst>
          </p:cNvPr>
          <p:cNvSpPr txBox="1"/>
          <p:nvPr/>
        </p:nvSpPr>
        <p:spPr>
          <a:xfrm>
            <a:off x="886815" y="3496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17" name="TextBox 16">
            <a:extLst>
              <a:ext uri="{FF2B5EF4-FFF2-40B4-BE49-F238E27FC236}">
                <a16:creationId xmlns:a16="http://schemas.microsoft.com/office/drawing/2014/main" xmlns="" id="{0CF20254-DBAB-D792-852D-EE6CE679A65B}"/>
              </a:ext>
            </a:extLst>
          </p:cNvPr>
          <p:cNvSpPr txBox="1"/>
          <p:nvPr/>
        </p:nvSpPr>
        <p:spPr>
          <a:xfrm>
            <a:off x="886815" y="5077442"/>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spTree>
    <p:extLst>
      <p:ext uri="{BB962C8B-B14F-4D97-AF65-F5344CB8AC3E}">
        <p14:creationId xmlns:p14="http://schemas.microsoft.com/office/powerpoint/2010/main" val="203962990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barn(inVertical)">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barn(inVertical)">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par>
                    <p:cTn id="30" fill="hold">
                      <p:stCondLst>
                        <p:cond delay="indefinite"/>
                      </p:stCondLst>
                      <p:childTnLst>
                        <p:par>
                          <p:cTn id="31" fill="hold">
                            <p:stCondLst>
                              <p:cond delay="0"/>
                            </p:stCondLst>
                            <p:childTnLst>
                              <p:par>
                                <p:cTn id="32" presetID="14" presetClass="entr" presetSubtype="1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randombar(horizontal)">
                                      <p:cBhvr>
                                        <p:cTn id="34" dur="500"/>
                                        <p:tgtEl>
                                          <p:spTgt spid="10"/>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randombar(horizontal)">
                                      <p:cBhvr>
                                        <p:cTn id="37" dur="500"/>
                                        <p:tgtEl>
                                          <p:spTgt spid="15"/>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randombar(horizontal)">
                                      <p:cBhvr>
                                        <p:cTn id="40" dur="500"/>
                                        <p:tgtEl>
                                          <p:spTgt spid="16"/>
                                        </p:tgtEl>
                                      </p:cBhvr>
                                    </p:animEffect>
                                  </p:childTnLst>
                                </p:cTn>
                              </p:par>
                              <p:par>
                                <p:cTn id="41" presetID="14" presetClass="entr" presetSubtype="1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randombar(horizontal)">
                                      <p:cBhvr>
                                        <p:cTn id="4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3" grpId="0" animBg="1"/>
      <p:bldP spid="12" grpId="0" animBg="1"/>
      <p:bldP spid="11" grpId="0" animBg="1"/>
      <p:bldP spid="10" grpId="0"/>
      <p:bldP spid="15" grpId="0"/>
      <p:bldP spid="16" grpId="0"/>
      <p:bldP spid="1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图片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3474720" cy="6858000"/>
          </a:xfrm>
          <a:prstGeom prst="rect">
            <a:avLst/>
          </a:prstGeom>
        </p:spPr>
      </p:pic>
      <p:pic>
        <p:nvPicPr>
          <p:cNvPr id="5" name="Picture 4"/>
          <p:cNvPicPr>
            <a:picLocks noChangeAspect="1"/>
          </p:cNvPicPr>
          <p:nvPr/>
        </p:nvPicPr>
        <p:blipFill>
          <a:blip r:embed="rId5" cstate="print">
            <a:extLst>
              <a:ext uri="{BEBA8EAE-BF5A-486C-A8C5-ECC9F3942E4B}">
                <a14:imgProps xmlns:a14="http://schemas.microsoft.com/office/drawing/2010/main">
                  <a14:imgLayer r:embed="rId6">
                    <a14:imgEffect>
                      <a14:backgroundRemoval t="0" b="100000" l="0" r="99476">
                        <a14:foregroundMark x1="34817" y1="4712" x2="24346" y2="12827"/>
                        <a14:foregroundMark x1="34424" y1="6414" x2="39398" y2="11780"/>
                        <a14:foregroundMark x1="59948" y1="46859" x2="50262" y2="58115"/>
                        <a14:foregroundMark x1="62173" y1="44764" x2="66361" y2="56152"/>
                      </a14:backgroundRemoval>
                    </a14:imgEffect>
                  </a14:imgLayer>
                </a14:imgProps>
              </a:ext>
              <a:ext uri="{28A0092B-C50C-407E-A947-70E740481C1C}">
                <a14:useLocalDpi xmlns:a14="http://schemas.microsoft.com/office/drawing/2010/main" val="0"/>
              </a:ext>
            </a:extLst>
          </a:blip>
          <a:stretch>
            <a:fillRect/>
          </a:stretch>
        </p:blipFill>
        <p:spPr>
          <a:xfrm>
            <a:off x="5453972" y="0"/>
            <a:ext cx="6858000" cy="6858000"/>
          </a:xfrm>
          <a:prstGeom prst="rect">
            <a:avLst/>
          </a:prstGeom>
        </p:spPr>
      </p:pic>
      <p:pic>
        <p:nvPicPr>
          <p:cNvPr id="8" name="Picture 7"/>
          <p:cNvPicPr>
            <a:picLocks noChangeAspect="1"/>
          </p:cNvPicPr>
          <p:nvPr/>
        </p:nvPicPr>
        <p:blipFill>
          <a:blip r:embed="rId7"/>
          <a:stretch>
            <a:fillRect/>
          </a:stretch>
        </p:blipFill>
        <p:spPr>
          <a:xfrm>
            <a:off x="0" y="2023673"/>
            <a:ext cx="11765729" cy="2512988"/>
          </a:xfrm>
          <a:prstGeom prst="rect">
            <a:avLst/>
          </a:prstGeom>
        </p:spPr>
      </p:pic>
    </p:spTree>
    <p:extLst>
      <p:ext uri="{BB962C8B-B14F-4D97-AF65-F5344CB8AC3E}">
        <p14:creationId xmlns:p14="http://schemas.microsoft.com/office/powerpoint/2010/main" val="357062331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Horizontal)">
                                      <p:cBhvr>
                                        <p:cTn id="7" dur="500"/>
                                        <p:tgtEl>
                                          <p:spTgt spid="2"/>
                                        </p:tgtEl>
                                      </p:cBhvr>
                                    </p:animEffect>
                                  </p:childTnLst>
                                </p:cTn>
                              </p:par>
                              <p:par>
                                <p:cTn id="8" presetID="22" presetClass="entr" presetSubtype="4" fill="hold" nodeType="withEffect">
                                  <p:stCondLst>
                                    <p:cond delay="30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47" presetClass="entr" presetSubtype="0" fill="hold" nodeType="withEffect">
                                  <p:stCondLst>
                                    <p:cond delay="30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barn(inVertical)">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594"/>
            <a:ext cx="12193057" cy="6858594"/>
          </a:xfrm>
          <a:prstGeom prst="rect">
            <a:avLst/>
          </a:prstGeom>
        </p:spPr>
      </p:pic>
      <p:pic>
        <p:nvPicPr>
          <p:cNvPr id="3" name="Picture 2"/>
          <p:cNvPicPr>
            <a:picLocks noChangeAspect="1"/>
          </p:cNvPicPr>
          <p:nvPr/>
        </p:nvPicPr>
        <p:blipFill>
          <a:blip r:embed="rId3"/>
          <a:stretch>
            <a:fillRect/>
          </a:stretch>
        </p:blipFill>
        <p:spPr>
          <a:xfrm>
            <a:off x="7180291" y="-138083"/>
            <a:ext cx="4052897" cy="1878293"/>
          </a:xfrm>
          <a:prstGeom prst="rect">
            <a:avLst/>
          </a:prstGeom>
        </p:spPr>
      </p:pic>
      <p:pic>
        <p:nvPicPr>
          <p:cNvPr id="9" name="Picture 8"/>
          <p:cNvPicPr>
            <a:picLocks noChangeAspect="1"/>
          </p:cNvPicPr>
          <p:nvPr/>
        </p:nvPicPr>
        <p:blipFill>
          <a:blip r:embed="rId4"/>
          <a:stretch>
            <a:fillRect/>
          </a:stretch>
        </p:blipFill>
        <p:spPr>
          <a:xfrm>
            <a:off x="6570366" y="6236358"/>
            <a:ext cx="2222444" cy="924140"/>
          </a:xfrm>
          <a:prstGeom prst="rect">
            <a:avLst/>
          </a:prstGeom>
        </p:spPr>
      </p:pic>
      <p:pic>
        <p:nvPicPr>
          <p:cNvPr id="11" name="Picture 10"/>
          <p:cNvPicPr>
            <a:picLocks noChangeAspect="1"/>
          </p:cNvPicPr>
          <p:nvPr/>
        </p:nvPicPr>
        <p:blipFill>
          <a:blip r:embed="rId5"/>
          <a:stretch>
            <a:fillRect/>
          </a:stretch>
        </p:blipFill>
        <p:spPr>
          <a:xfrm>
            <a:off x="5709985" y="3457623"/>
            <a:ext cx="7071973" cy="1566808"/>
          </a:xfrm>
          <a:prstGeom prst="rect">
            <a:avLst/>
          </a:prstGeom>
        </p:spPr>
      </p:pic>
      <p:sp>
        <p:nvSpPr>
          <p:cNvPr id="5" name="TextBox 4">
            <a:extLst>
              <a:ext uri="{FF2B5EF4-FFF2-40B4-BE49-F238E27FC236}">
                <a16:creationId xmlns:a16="http://schemas.microsoft.com/office/drawing/2014/main" xmlns="" id="{C2A9B679-789F-1804-A19A-B7D3090842D6}"/>
              </a:ext>
            </a:extLst>
          </p:cNvPr>
          <p:cNvSpPr txBox="1"/>
          <p:nvPr/>
        </p:nvSpPr>
        <p:spPr>
          <a:xfrm>
            <a:off x="367796" y="277252"/>
            <a:ext cx="9024712"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ong làm mật, yêu hoa</a:t>
            </a:r>
          </a:p>
          <a:p>
            <a:pPr>
              <a:lnSpc>
                <a:spcPct val="85000"/>
              </a:lnSpc>
            </a:pPr>
            <a:r>
              <a:rPr lang="vi-VN" sz="2800" dirty="0">
                <a:solidFill>
                  <a:srgbClr val="002060"/>
                </a:solidFill>
                <a:latin typeface="Cambria" panose="02040503050406030204" pitchFamily="18" charset="0"/>
                <a:ea typeface="Cambria" panose="02040503050406030204" pitchFamily="18" charset="0"/>
              </a:rPr>
              <a:t>Con cá bơi, yêu nước; con chim ca, yêu trời</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Con người muốn sống, con ơi</a:t>
            </a:r>
          </a:p>
          <a:p>
            <a:pPr>
              <a:lnSpc>
                <a:spcPct val="85000"/>
              </a:lnSpc>
            </a:pPr>
            <a:r>
              <a:rPr lang="vi-VN" sz="2800" dirty="0">
                <a:solidFill>
                  <a:srgbClr val="002060"/>
                </a:solidFill>
                <a:latin typeface="Cambria" panose="02040503050406030204" pitchFamily="18" charset="0"/>
                <a:ea typeface="Cambria" panose="02040503050406030204" pitchFamily="18" charset="0"/>
              </a:rPr>
              <a:t>Phải yêu đồng chí, yêu người anh em.</a:t>
            </a:r>
          </a:p>
        </p:txBody>
      </p:sp>
      <p:sp>
        <p:nvSpPr>
          <p:cNvPr id="10" name="TextBox 9">
            <a:extLst>
              <a:ext uri="{FF2B5EF4-FFF2-40B4-BE49-F238E27FC236}">
                <a16:creationId xmlns:a16="http://schemas.microsoft.com/office/drawing/2014/main" xmlns="" id="{E696B3FD-0840-996D-4FD8-D56DAAB1F702}"/>
              </a:ext>
            </a:extLst>
          </p:cNvPr>
          <p:cNvSpPr txBox="1"/>
          <p:nvPr/>
        </p:nvSpPr>
        <p:spPr>
          <a:xfrm>
            <a:off x="367796" y="1875957"/>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ngôi sao, chẳng sáng đêm</a:t>
            </a:r>
          </a:p>
          <a:p>
            <a:pPr>
              <a:lnSpc>
                <a:spcPct val="85000"/>
              </a:lnSpc>
            </a:pPr>
            <a:r>
              <a:rPr lang="vi-VN" sz="2800" dirty="0">
                <a:solidFill>
                  <a:srgbClr val="002060"/>
                </a:solidFill>
                <a:latin typeface="Cambria" panose="02040503050406030204" pitchFamily="18" charset="0"/>
                <a:ea typeface="Cambria" panose="02040503050406030204" pitchFamily="18" charset="0"/>
              </a:rPr>
              <a:t>Một thân lúa chín, chẳng nên mùa vàng.</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Một người – đâu phải nhân gian?</a:t>
            </a:r>
          </a:p>
          <a:p>
            <a:pPr>
              <a:lnSpc>
                <a:spcPct val="85000"/>
              </a:lnSpc>
            </a:pPr>
            <a:r>
              <a:rPr lang="vi-VN" sz="2800" dirty="0">
                <a:solidFill>
                  <a:srgbClr val="002060"/>
                </a:solidFill>
                <a:latin typeface="Cambria" panose="02040503050406030204" pitchFamily="18" charset="0"/>
                <a:ea typeface="Cambria" panose="02040503050406030204" pitchFamily="18" charset="0"/>
              </a:rPr>
              <a:t>Sống chăng, một đốm lửa tàn mà thôi!</a:t>
            </a:r>
          </a:p>
        </p:txBody>
      </p:sp>
      <p:sp>
        <p:nvSpPr>
          <p:cNvPr id="12" name="TextBox 11">
            <a:extLst>
              <a:ext uri="{FF2B5EF4-FFF2-40B4-BE49-F238E27FC236}">
                <a16:creationId xmlns:a16="http://schemas.microsoft.com/office/drawing/2014/main" xmlns="" id="{5DF34833-FB57-1728-0987-AAC3346F0292}"/>
              </a:ext>
            </a:extLst>
          </p:cNvPr>
          <p:cNvSpPr txBox="1"/>
          <p:nvPr/>
        </p:nvSpPr>
        <p:spPr>
          <a:xfrm>
            <a:off x="367796" y="3453859"/>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Núi cao bởi có đất bồi</a:t>
            </a:r>
          </a:p>
          <a:p>
            <a:pPr>
              <a:lnSpc>
                <a:spcPct val="85000"/>
              </a:lnSpc>
            </a:pPr>
            <a:r>
              <a:rPr lang="vi-VN" sz="2800" dirty="0">
                <a:solidFill>
                  <a:srgbClr val="002060"/>
                </a:solidFill>
                <a:latin typeface="Cambria" panose="02040503050406030204" pitchFamily="18" charset="0"/>
                <a:ea typeface="Cambria" panose="02040503050406030204" pitchFamily="18" charset="0"/>
              </a:rPr>
              <a:t>Núi chê đất thấp, núi ngồi ở đâu?</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Muôn dòng sông đổ biển sâu</a:t>
            </a:r>
          </a:p>
          <a:p>
            <a:pPr>
              <a:lnSpc>
                <a:spcPct val="85000"/>
              </a:lnSpc>
            </a:pPr>
            <a:r>
              <a:rPr lang="vi-VN" sz="2800" dirty="0">
                <a:solidFill>
                  <a:srgbClr val="002060"/>
                </a:solidFill>
                <a:latin typeface="Cambria" panose="02040503050406030204" pitchFamily="18" charset="0"/>
                <a:ea typeface="Cambria" panose="02040503050406030204" pitchFamily="18" charset="0"/>
              </a:rPr>
              <a:t>Biển chê sông nhỏ, biển đâu nước còn?</a:t>
            </a:r>
          </a:p>
        </p:txBody>
      </p:sp>
      <p:sp>
        <p:nvSpPr>
          <p:cNvPr id="13" name="TextBox 12">
            <a:extLst>
              <a:ext uri="{FF2B5EF4-FFF2-40B4-BE49-F238E27FC236}">
                <a16:creationId xmlns:a16="http://schemas.microsoft.com/office/drawing/2014/main" xmlns="" id="{1BE3492C-C93D-3E7E-8E33-AC7C6DC3E7C9}"/>
              </a:ext>
            </a:extLst>
          </p:cNvPr>
          <p:cNvSpPr txBox="1"/>
          <p:nvPr/>
        </p:nvSpPr>
        <p:spPr>
          <a:xfrm>
            <a:off x="367796" y="5034344"/>
            <a:ext cx="7059296" cy="1557349"/>
          </a:xfrm>
          <a:prstGeom prst="rect">
            <a:avLst/>
          </a:prstGeom>
          <a:noFill/>
        </p:spPr>
        <p:txBody>
          <a:bodyPr wrap="square" rtlCol="0">
            <a:spAutoFit/>
          </a:bodyPr>
          <a:lstStyle/>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Tre già yêu lấy măng non</a:t>
            </a:r>
          </a:p>
          <a:p>
            <a:pPr>
              <a:lnSpc>
                <a:spcPct val="85000"/>
              </a:lnSpc>
            </a:pPr>
            <a:r>
              <a:rPr lang="vi-VN" sz="2800" dirty="0">
                <a:solidFill>
                  <a:srgbClr val="002060"/>
                </a:solidFill>
                <a:latin typeface="Cambria" panose="02040503050406030204" pitchFamily="18" charset="0"/>
                <a:ea typeface="Cambria" panose="02040503050406030204" pitchFamily="18" charset="0"/>
              </a:rPr>
              <a:t>Chắt chiu như mẹ yêu con tháng ngày</a:t>
            </a:r>
          </a:p>
          <a:p>
            <a:pPr>
              <a:lnSpc>
                <a:spcPct val="85000"/>
              </a:lnSpc>
            </a:pPr>
            <a:r>
              <a:rPr lang="en-US" sz="2800" dirty="0">
                <a:solidFill>
                  <a:srgbClr val="002060"/>
                </a:solidFill>
                <a:latin typeface="Cambria" panose="02040503050406030204" pitchFamily="18" charset="0"/>
                <a:ea typeface="Cambria" panose="02040503050406030204" pitchFamily="18" charset="0"/>
              </a:rPr>
              <a:t>	</a:t>
            </a:r>
            <a:r>
              <a:rPr lang="vi-VN" sz="2800" dirty="0">
                <a:solidFill>
                  <a:srgbClr val="002060"/>
                </a:solidFill>
                <a:latin typeface="Cambria" panose="02040503050406030204" pitchFamily="18" charset="0"/>
                <a:ea typeface="Cambria" panose="02040503050406030204" pitchFamily="18" charset="0"/>
              </a:rPr>
              <a:t>Mai sau con lớn hơn thầy</a:t>
            </a:r>
          </a:p>
          <a:p>
            <a:pPr>
              <a:lnSpc>
                <a:spcPct val="85000"/>
              </a:lnSpc>
            </a:pPr>
            <a:r>
              <a:rPr lang="vi-VN" sz="2800" dirty="0">
                <a:solidFill>
                  <a:srgbClr val="002060"/>
                </a:solidFill>
                <a:latin typeface="Cambria" panose="02040503050406030204" pitchFamily="18" charset="0"/>
                <a:ea typeface="Cambria" panose="02040503050406030204" pitchFamily="18" charset="0"/>
              </a:rPr>
              <a:t>Các con ôm cả hai tay đất tròn.</a:t>
            </a:r>
          </a:p>
        </p:txBody>
      </p:sp>
    </p:spTree>
    <p:extLst>
      <p:ext uri="{BB962C8B-B14F-4D97-AF65-F5344CB8AC3E}">
        <p14:creationId xmlns:p14="http://schemas.microsoft.com/office/powerpoint/2010/main" val="278843062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randombar(horizontal)">
                                      <p:cBhvr>
                                        <p:cTn id="14" dur="500"/>
                                        <p:tgtEl>
                                          <p:spTgt spid="5"/>
                                        </p:tgtEl>
                                      </p:cBhvr>
                                    </p:animEffect>
                                  </p:childTnLst>
                                </p:cTn>
                              </p:par>
                              <p:par>
                                <p:cTn id="15" presetID="14" presetClass="entr" presetSubtype="1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randombar(horizontal)">
                                      <p:cBhvr>
                                        <p:cTn id="17" dur="500"/>
                                        <p:tgtEl>
                                          <p:spTgt spid="10"/>
                                        </p:tgtEl>
                                      </p:cBhvr>
                                    </p:animEffect>
                                  </p:childTnLst>
                                </p:cTn>
                              </p:par>
                              <p:par>
                                <p:cTn id="18" presetID="14" presetClass="entr" presetSubtype="10" fill="hold" grpId="0" nodeType="with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randombar(horizontal)">
                                      <p:cBhvr>
                                        <p:cTn id="20" dur="500"/>
                                        <p:tgtEl>
                                          <p:spTgt spid="12"/>
                                        </p:tgtEl>
                                      </p:cBhvr>
                                    </p:animEffect>
                                  </p:childTnLst>
                                </p:cTn>
                              </p:par>
                              <p:par>
                                <p:cTn id="21" presetID="14" presetClass="entr" presetSubtype="1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0" grpId="0"/>
      <p:bldP spid="12" grpId="0"/>
      <p:bldP spid="13" grpId="0"/>
    </p:bld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295</TotalTime>
  <Words>512</Words>
  <Application>Microsoft Office PowerPoint</Application>
  <PresentationFormat>Widescreen</PresentationFormat>
  <Paragraphs>160</Paragraphs>
  <Slides>26</Slides>
  <Notes>6</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26</vt:i4>
      </vt:variant>
    </vt:vector>
  </HeadingPairs>
  <TitlesOfParts>
    <vt:vector size="38" baseType="lpstr">
      <vt:lpstr>Arial</vt:lpstr>
      <vt:lpstr>Arial Black</vt:lpstr>
      <vt:lpstr>Calibri</vt:lpstr>
      <vt:lpstr>Cambria</vt:lpstr>
      <vt:lpstr>等线</vt:lpstr>
      <vt:lpstr>等线</vt:lpstr>
      <vt:lpstr>UTM Avo</vt:lpstr>
      <vt:lpstr>UTM Futura Extra</vt:lpstr>
      <vt:lpstr>思源黑体 CN Bold</vt:lpstr>
      <vt:lpstr>思源黑体 CN Regular</vt:lpstr>
      <vt:lpstr>阿里巴巴普惠体</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 NGỌC</dc:creator>
  <cp:keywords>MĂNGNON</cp:keywords>
  <cp:lastModifiedBy>HuyenPC</cp:lastModifiedBy>
  <cp:revision>39</cp:revision>
  <dcterms:created xsi:type="dcterms:W3CDTF">2023-12-11T15:54:47Z</dcterms:created>
  <dcterms:modified xsi:type="dcterms:W3CDTF">2025-04-11T10:45:37Z</dcterms:modified>
</cp:coreProperties>
</file>