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3"/>
    <p:sldId id="273" r:id="rId4"/>
    <p:sldId id="258" r:id="rId5"/>
    <p:sldId id="259" r:id="rId6"/>
    <p:sldId id="260" r:id="rId7"/>
    <p:sldId id="261" r:id="rId8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Chốt mối quan hệ các đơn vị đo khối lượng.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Chốt khái niệm góc vuông, góc nhọn, góc tù.</a:t>
            </a:r>
            <a:endParaRPr lang="en-US"/>
          </a:p>
          <a:p>
            <a:r>
              <a:rPr lang="en-US"/>
              <a:t>Mở rộng: Sắp xếp thứ tự các góc vuông, nhọn, tù theo thứ tự từ bé đến lớn và ngược lại.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Chốt: GV có thể gọi một số HS trả lời các cầu hỏi: “Góc BAC là góc tù, góc nhọn hay góc vuông? Vì sao?, Góc EDG có số đo góc là bao nhiêu?  Vậy góc EDC là góc gì?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Mở rộng: GV yêu cầu học sinh lấy ví dụ các vật có dạng hình tròn, hình thoi, hình bình hành, hình chữ nhật trong thực tế.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/>
              <a:t>Chốt cách tìm phân số của một số: Ta lấy số đó nhân với phân số.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store with shelves of liquor and a car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9" name="Picture 18" descr="A cartoon of a child pointing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29" y="1342544"/>
            <a:ext cx="5930563" cy="5930563"/>
          </a:xfrm>
          <a:prstGeom prst="rect">
            <a:avLst/>
          </a:prstGeom>
        </p:spPr>
      </p:pic>
      <p:sp>
        <p:nvSpPr>
          <p:cNvPr id="29" name="Rectangle: Rounded Corners 28"/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398" y="411430"/>
            <a:ext cx="3944454" cy="1158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402" y="1246181"/>
            <a:ext cx="1938696" cy="1603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698" y="1787575"/>
            <a:ext cx="7895762" cy="2031536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866765" y="3818890"/>
            <a:ext cx="4363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1- Trang 26)</a:t>
            </a:r>
            <a:endParaRPr lang="en-US" sz="4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85775"/>
            <a:ext cx="6286500" cy="2228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951" y="2934385"/>
            <a:ext cx="11439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hãy chỉ ra các cặp đường thẳng song song, các cặp đường thẳng vuông góc.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257550" y="819150"/>
            <a:ext cx="10763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24375" y="866775"/>
            <a:ext cx="1133475" cy="1419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67050" y="1562100"/>
            <a:ext cx="2419350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019550" y="2019300"/>
            <a:ext cx="2428875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1499" y="3534460"/>
            <a:ext cx="10563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2 cặp đường thẳng song song: cặp đường thẳng màu đỏ, cặp đường thẳng màu đen; có 1 cặp đường thẳng vuông góc: đường thẳng màu xanh và đường thẳng màu đỏ</a:t>
            </a:r>
            <a:endParaRPr lang="vi-VN" sz="24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752475"/>
            <a:ext cx="6286500" cy="2228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320040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Rô-bốt đã vẽ những dạng hình phẳng nào trong bức tranh?</a:t>
            </a:r>
            <a:endParaRPr lang="vi-VN" sz="28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274" y="3944035"/>
            <a:ext cx="10563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tròn, hình thoi, hình bình hành, hình chữ nhật</a:t>
            </a:r>
            <a:endParaRPr lang="vi-VN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34" y="1602349"/>
            <a:ext cx="9602032" cy="31580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95783" y="396980"/>
            <a:ext cx="10828969" cy="1576457"/>
            <a:chOff x="890133" y="539870"/>
            <a:chExt cx="10828969" cy="1576457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16"/>
                <p:cNvSpPr txBox="1"/>
                <p:nvPr/>
              </p:nvSpPr>
              <p:spPr>
                <a:xfrm>
                  <a:off x="1537852" y="539870"/>
                  <a:ext cx="10181250" cy="1576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vi-VN" sz="28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charset="0"/>
                    </a:rPr>
                    <a:t>Bác Năm thu hoạch được 1 tấn 250 kg cam. Số cam đó được chia thành cam loại I và cam loại II. Biết rằng số cam loại I chiếm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r>
                    <a:rPr kumimoji="0" lang="vi-VN" sz="28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charset="0"/>
                    </a:rPr>
                    <a:t> tổng số cam thu hoạch. Tính số ki-lô-gam cam mỗi loại.</a:t>
                  </a:r>
                  <a:endPara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endParaRPr>
                </a:p>
              </p:txBody>
            </p:sp>
          </mc:Choice>
          <mc:Fallback>
            <p:sp>
              <p:nvSpPr>
                <p:cNvPr id="10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2" y="539870"/>
                  <a:ext cx="10181250" cy="1576457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reeform 2"/>
          <p:cNvSpPr/>
          <p:nvPr/>
        </p:nvSpPr>
        <p:spPr>
          <a:xfrm>
            <a:off x="381000" y="2581275"/>
            <a:ext cx="3219450" cy="3390900"/>
          </a:xfrm>
          <a:custGeom>
            <a:avLst/>
            <a:gdLst/>
            <a:ahLst/>
            <a:cxnLst/>
            <a:rect l="l" t="t" r="r" b="b"/>
            <a:pathLst>
              <a:path w="7931277" h="8229600">
                <a:moveTo>
                  <a:pt x="0" y="0"/>
                </a:moveTo>
                <a:lnTo>
                  <a:pt x="7931277" y="0"/>
                </a:lnTo>
                <a:lnTo>
                  <a:pt x="793127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438525" y="2333625"/>
                <a:ext cx="8020050" cy="3300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250 kg = 1 250 kg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-gam cam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1 250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375 (kg)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-gam cam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1 250 – 375 = 875 (kg)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I: 375 kg;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II: 875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5" y="2333625"/>
                <a:ext cx="8020050" cy="3300006"/>
              </a:xfrm>
              <a:prstGeom prst="rect">
                <a:avLst/>
              </a:prstGeom>
              <a:blipFill rotWithShape="1">
                <a:blip r:embed="rId4"/>
                <a:stretch>
                  <a:fillRect b="1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5140" y="2305050"/>
            <a:ext cx="103924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ghi nhớ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mối quan hệ các đơn vị đo khối lượng. 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4665" y="3181350"/>
            <a:ext cx="110877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en-US" altLang="nb-NO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8: Ôn tập hình học và đo lường (Tiết 2 - tr 27)</a:t>
            </a:r>
            <a:endParaRPr lang="en-US" altLang="nb-NO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518647"/>
            <a:ext cx="8991600" cy="11723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91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663372" y="69269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26004" y="286175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707953"/>
            <a:ext cx="9539836" cy="1715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Xác định được góc tù, góc nhọn và góc vuông. Sử dụng được thước đo góc để đo các góc 60</a:t>
            </a:r>
            <a:r>
              <a:rPr 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0 ,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90</a:t>
            </a:r>
            <a:r>
              <a:rPr 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0 ,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120</a:t>
            </a:r>
            <a:r>
              <a:rPr 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0</a:t>
            </a:r>
            <a:endParaRPr lang="en-US" sz="3200" b="1" baseline="30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en-US" sz="3200" b="1" baseline="30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en-US" sz="3200" b="1" baseline="30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6004" y="3970739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46077" y="5068654"/>
            <a:ext cx="8768583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Vận dụng được kiến thức hình học, đo lường vào các bài toán thực tiễn.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4"/>
          <p:cNvSpPr/>
          <p:nvPr/>
        </p:nvSpPr>
        <p:spPr>
          <a:xfrm>
            <a:off x="1994667" y="1941508"/>
            <a:ext cx="9539836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Biết đổi các đơn vị đo khối lượng.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53004" y="188131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en-US"/>
          </a:p>
        </p:txBody>
      </p:sp>
      <p:sp>
        <p:nvSpPr>
          <p:cNvPr id="5" name="Rectangle 21"/>
          <p:cNvSpPr/>
          <p:nvPr/>
        </p:nvSpPr>
        <p:spPr>
          <a:xfrm>
            <a:off x="1900687" y="3860249"/>
            <a:ext cx="8768583" cy="1076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Hiểu, xác định và vẽ được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các đường thẳng song song, vuông góc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26004" y="5019124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0" y="1597826"/>
            <a:ext cx="11223709" cy="20240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Đ-K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480" y="1625641"/>
            <a:ext cx="11223709" cy="19874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11280"/>
            <a:ext cx="10828969" cy="769441"/>
            <a:chOff x="890133" y="539870"/>
            <a:chExt cx="10828969" cy="769441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Số</a:t>
              </a:r>
              <a:r>
                <a:rPr 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5301" y="1619250"/>
            <a:ext cx="11401424" cy="741581"/>
            <a:chOff x="495301" y="1619250"/>
            <a:chExt cx="11401424" cy="741581"/>
          </a:xfrm>
        </p:grpSpPr>
        <p:sp>
          <p:nvSpPr>
            <p:cNvPr id="13" name="TextBox 12"/>
            <p:cNvSpPr txBox="1"/>
            <p:nvPr/>
          </p:nvSpPr>
          <p:spPr>
            <a:xfrm>
              <a:off x="495301" y="1619250"/>
              <a:ext cx="472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a) 6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kg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0650" y="1676400"/>
              <a:ext cx="3152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 kg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29651" y="1714500"/>
              <a:ext cx="326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  kg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2562225" y="171450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6448425" y="177165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10163174" y="1790700"/>
              <a:ext cx="923925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8151" y="2867025"/>
            <a:ext cx="11496674" cy="741581"/>
            <a:chOff x="438151" y="2695575"/>
            <a:chExt cx="11496674" cy="741581"/>
          </a:xfrm>
        </p:grpSpPr>
        <p:sp>
          <p:nvSpPr>
            <p:cNvPr id="14" name="TextBox 13"/>
            <p:cNvSpPr txBox="1"/>
            <p:nvPr/>
          </p:nvSpPr>
          <p:spPr>
            <a:xfrm>
              <a:off x="438151" y="2790825"/>
              <a:ext cx="3438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1600" y="2733675"/>
              <a:ext cx="321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5376" y="2695575"/>
              <a:ext cx="321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9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2514600" y="287655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6724650" y="2809875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9972675" y="2790825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7" name="Rectangle: Rounded Corners 26"/>
          <p:cNvSpPr/>
          <p:nvPr/>
        </p:nvSpPr>
        <p:spPr>
          <a:xfrm>
            <a:off x="2562225" y="1704975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6410325" y="1743075"/>
            <a:ext cx="85725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10115550" y="1790700"/>
            <a:ext cx="9906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2514600" y="3048000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6705599" y="2971799"/>
            <a:ext cx="752475" cy="523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9972675" y="2952750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49655" y="4171950"/>
            <a:ext cx="10611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đơn vị đo khối lượng liền kề gấp, kém nhau bao nhiêu lần?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65505" y="5043805"/>
            <a:ext cx="101765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Hai đơn vị đo khối lượng liền kề gấp kém nhau 10 lần. Đơn vị lớn gấp 10 lần đơn vị bé hơn tiếp liền. Đơn vị bé bằng 1/10 đơn vị lớn hơn tiếp liền.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4" grpId="0"/>
      <p:bldP spid="4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11280"/>
            <a:ext cx="10828969" cy="769441"/>
            <a:chOff x="890133" y="539870"/>
            <a:chExt cx="10828969" cy="769441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các góc như hình vẽ dưới đây.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050" y="1257779"/>
            <a:ext cx="8220074" cy="2624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051" y="4314825"/>
            <a:ext cx="10734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562475" y="47910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6991350" y="481012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9315450" y="4819650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4572000" y="47910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6991350" y="4819650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9315450" y="48291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247650"/>
            <a:ext cx="11471036" cy="6253423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410054"/>
            <a:ext cx="8220074" cy="2624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0099" y="3219450"/>
            <a:ext cx="1081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b) Dùng thước đo góc để kiểm tra xem các góc có số đo bằng 60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, 90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, 120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và nêu tên.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99" y="469582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BAC VÀ YOX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9" y="467677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NMP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SQR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5749" y="551497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EDG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75188"/>
            <a:ext cx="10790869" cy="668148"/>
            <a:chOff x="890133" y="603778"/>
            <a:chExt cx="10790869" cy="668148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499752" y="625595"/>
              <a:ext cx="1018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Rô-bốt đã vẽ một bức tranh như hình dưới đây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362075"/>
            <a:ext cx="6286500" cy="2228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7725" y="4181475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hãy chỉ ra các cặp đường thẳng song song, các cặp đường thẳng vuông góc.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Rô-bốt đã vẽ những dạng hình phẳng nào trong bức tranh?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1953</Words>
  <Application>WPS Presentation</Application>
  <PresentationFormat>Widescreen</PresentationFormat>
  <Paragraphs>120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SimSun</vt:lpstr>
      <vt:lpstr>Wingdings</vt:lpstr>
      <vt:lpstr>Aptos</vt:lpstr>
      <vt:lpstr>Times New Roman</vt:lpstr>
      <vt:lpstr>Cambria</vt:lpstr>
      <vt:lpstr>Calibri</vt:lpstr>
      <vt:lpstr>iCiel Pony</vt:lpstr>
      <vt:lpstr>Wide Latin</vt:lpstr>
      <vt:lpstr>Cambria Math</vt:lpstr>
      <vt:lpstr>Tahoma</vt:lpstr>
      <vt:lpstr>UTM Scriptina KT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HOẠT ĐỘNG NỐI TIẾP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</cp:revision>
  <dcterms:created xsi:type="dcterms:W3CDTF">2024-09-02T08:19:00Z</dcterms:created>
  <dcterms:modified xsi:type="dcterms:W3CDTF">2024-09-02T09:39:06Z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2B604F38ECB04482BD92465AD6E7F992_11</vt:lpwstr>
  </property>
  <property fmtid="{D5CDD505-2E9C-101B-9397-08002B2CF9AE}" pid="3" name="KSOProductBuildVer">
    <vt:lpwstr>1033-12.2.0.17562</vt:lpwstr>
  </property>
</Properties>
</file>