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1" r:id="rId7"/>
    <p:sldMasterId id="2147483746" r:id="rId8"/>
  </p:sldMasterIdLst>
  <p:notesMasterIdLst>
    <p:notesMasterId r:id="rId46"/>
  </p:notesMasterIdLst>
  <p:sldIdLst>
    <p:sldId id="311" r:id="rId9"/>
    <p:sldId id="334" r:id="rId10"/>
    <p:sldId id="260" r:id="rId11"/>
    <p:sldId id="310" r:id="rId12"/>
    <p:sldId id="337" r:id="rId13"/>
    <p:sldId id="393" r:id="rId14"/>
    <p:sldId id="394" r:id="rId15"/>
    <p:sldId id="397" r:id="rId16"/>
    <p:sldId id="398" r:id="rId17"/>
    <p:sldId id="396" r:id="rId18"/>
    <p:sldId id="435" r:id="rId19"/>
    <p:sldId id="436" r:id="rId20"/>
    <p:sldId id="437" r:id="rId21"/>
    <p:sldId id="395" r:id="rId22"/>
    <p:sldId id="460" r:id="rId23"/>
    <p:sldId id="461" r:id="rId24"/>
    <p:sldId id="462" r:id="rId25"/>
    <p:sldId id="463" r:id="rId26"/>
    <p:sldId id="399" r:id="rId27"/>
    <p:sldId id="400" r:id="rId28"/>
    <p:sldId id="464" r:id="rId29"/>
    <p:sldId id="465" r:id="rId30"/>
    <p:sldId id="466" r:id="rId31"/>
    <p:sldId id="401" r:id="rId32"/>
    <p:sldId id="454" r:id="rId33"/>
    <p:sldId id="292" r:id="rId34"/>
    <p:sldId id="443" r:id="rId35"/>
    <p:sldId id="447" r:id="rId36"/>
    <p:sldId id="459" r:id="rId37"/>
    <p:sldId id="456" r:id="rId38"/>
    <p:sldId id="264" r:id="rId39"/>
    <p:sldId id="261" r:id="rId40"/>
    <p:sldId id="455" r:id="rId41"/>
    <p:sldId id="453" r:id="rId42"/>
    <p:sldId id="262" r:id="rId43"/>
    <p:sldId id="458" r:id="rId44"/>
    <p:sldId id="4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87" autoAdjust="0"/>
  </p:normalViewPr>
  <p:slideViewPr>
    <p:cSldViewPr snapToGrid="0">
      <p:cViewPr varScale="1">
        <p:scale>
          <a:sx n="35" d="100"/>
          <a:sy n="35" d="100"/>
        </p:scale>
        <p:origin x="60" y="4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3</a:t>
            </a:fld>
            <a:endParaRPr lang="en-US"/>
          </a:p>
        </p:txBody>
      </p:sp>
    </p:spTree>
    <p:extLst>
      <p:ext uri="{BB962C8B-B14F-4D97-AF65-F5344CB8AC3E}">
        <p14:creationId xmlns:p14="http://schemas.microsoft.com/office/powerpoint/2010/main" val="121471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444444"/>
                </a:solidFill>
                <a:effectLst/>
                <a:latin typeface="Arial" panose="020B0604020202020204" pitchFamily="34" charset="0"/>
              </a:rPr>
              <a:t>GV: </a:t>
            </a:r>
            <a:r>
              <a:rPr lang="en-US" b="0" i="0" dirty="0" err="1">
                <a:solidFill>
                  <a:srgbClr val="444444"/>
                </a:solidFill>
                <a:effectLst/>
                <a:latin typeface="Arial" panose="020B0604020202020204" pitchFamily="34" charset="0"/>
              </a:rPr>
              <a:t>liên</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hệ</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thực</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tiễn</a:t>
            </a:r>
            <a:r>
              <a:rPr lang="en-US" b="0" i="0" dirty="0">
                <a:solidFill>
                  <a:srgbClr val="444444"/>
                </a:solidFill>
                <a:effectLst/>
                <a:latin typeface="Arial" panose="020B0604020202020204" pitchFamily="34" charset="0"/>
              </a:rPr>
              <a:t> GD BVMT</a:t>
            </a:r>
          </a:p>
          <a:p>
            <a:pPr algn="just"/>
            <a:r>
              <a:rPr lang="vi-VN" b="0" i="0" dirty="0">
                <a:solidFill>
                  <a:srgbClr val="444444"/>
                </a:solidFill>
                <a:effectLst/>
                <a:latin typeface="Arial" panose="020B0604020202020204" pitchFamily="34" charset="0"/>
              </a:rPr>
              <a:t>- 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ags" Target="../tags/tag1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8.xml"/><Relationship Id="rId1" Type="http://schemas.openxmlformats.org/officeDocument/2006/relationships/tags" Target="../tags/tag19.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8.xml"/><Relationship Id="rId1" Type="http://schemas.openxmlformats.org/officeDocument/2006/relationships/tags" Target="../tags/tag2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8.xml"/><Relationship Id="rId1" Type="http://schemas.openxmlformats.org/officeDocument/2006/relationships/tags" Target="../tags/tag2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8.xml"/><Relationship Id="rId1" Type="http://schemas.openxmlformats.org/officeDocument/2006/relationships/tags" Target="../tags/tag2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81ED-9DBB-44B5-0D99-0759445CE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5CE5-8541-31A6-10F2-971F7AFDD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8756E-5771-1660-ABF4-CB037984C3D4}"/>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5" name="Footer Placeholder 4">
            <a:extLst>
              <a:ext uri="{FF2B5EF4-FFF2-40B4-BE49-F238E27FC236}">
                <a16:creationId xmlns:a16="http://schemas.microsoft.com/office/drawing/2014/main" id="{94F3AFBE-60BD-E019-0342-63241C1D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E113C-1265-A7F3-BE31-E5DECE8BC3C0}"/>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4173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90BE-ADA2-5766-DA96-5B0857C96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599AA-A251-5070-6BB2-597FC88B6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E30B0-9BA1-1AD1-2517-9633A5457B27}"/>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5" name="Footer Placeholder 4">
            <a:extLst>
              <a:ext uri="{FF2B5EF4-FFF2-40B4-BE49-F238E27FC236}">
                <a16:creationId xmlns:a16="http://schemas.microsoft.com/office/drawing/2014/main" id="{EA0E47D1-54C7-DF0A-9AA4-1EBE9C990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0F4B5-7322-D323-1070-4815869FA76C}"/>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7586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2421C-43A6-B967-FEC1-6B10D5EDE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00484-9793-B850-45D5-A81D47A25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B6CD9-7AA9-CED0-625A-0E8B988DC75A}"/>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5" name="Footer Placeholder 4">
            <a:extLst>
              <a:ext uri="{FF2B5EF4-FFF2-40B4-BE49-F238E27FC236}">
                <a16:creationId xmlns:a16="http://schemas.microsoft.com/office/drawing/2014/main" id="{A7FB5A89-AF99-6D07-FA57-06C3BFF8D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C2BBA-C411-4478-05BA-65E08323010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06503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5051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9567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12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2134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035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318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1325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65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7EC6-A26D-7151-115A-2B48C691D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A0A7-F44A-6568-F324-752D18E3C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E06C-C947-B8E7-EC14-E46201BA0717}"/>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5" name="Footer Placeholder 4">
            <a:extLst>
              <a:ext uri="{FF2B5EF4-FFF2-40B4-BE49-F238E27FC236}">
                <a16:creationId xmlns:a16="http://schemas.microsoft.com/office/drawing/2014/main" id="{1D5C4265-AD66-9185-5BCA-8B09F2E45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EE3F0-12AA-644A-FDFF-36E3359C2A5D}"/>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5156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27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6775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5361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9812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90820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091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300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6347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9B29-246A-49DF-DCB7-0D1193221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EDB7A1-24D3-603D-C29F-6B477E575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A602A-C5C9-72EF-33C5-72FAE1105A01}"/>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5" name="Footer Placeholder 4">
            <a:extLst>
              <a:ext uri="{FF2B5EF4-FFF2-40B4-BE49-F238E27FC236}">
                <a16:creationId xmlns:a16="http://schemas.microsoft.com/office/drawing/2014/main" id="{880E2748-F560-AFBF-DACC-3107FCDE4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2C432-85BC-E3F8-3035-3796DD934A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4230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992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65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5332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4587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8349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4353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8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99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768-C37D-79F1-C32C-8F0372A1D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B1F71-5A9C-5E25-DB87-16F29EC82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10D278-6D1E-D1C1-72F3-D7F408477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8D528-6036-1BEE-1FE7-0EEDF907EBB1}"/>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6" name="Footer Placeholder 5">
            <a:extLst>
              <a:ext uri="{FF2B5EF4-FFF2-40B4-BE49-F238E27FC236}">
                <a16:creationId xmlns:a16="http://schemas.microsoft.com/office/drawing/2014/main" id="{80DD1253-E672-88E0-C50C-A5F0BD6E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691BB-0E44-9D75-5655-A5F030208D4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78348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9032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50053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106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5483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3094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69759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14090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50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686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3B2-ABBA-16C2-94AA-56357E5B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AD5DE6-FDFB-0528-6141-80102502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9A206-0D35-8AB0-D686-7E3A9BFB1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71BDF-D732-E80B-5F4D-CAF9FB3D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94F3E-E2AB-191B-F2A2-33B9795B5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A936C-DA93-634B-79EB-AFAA935386DD}"/>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8" name="Footer Placeholder 7">
            <a:extLst>
              <a:ext uri="{FF2B5EF4-FFF2-40B4-BE49-F238E27FC236}">
                <a16:creationId xmlns:a16="http://schemas.microsoft.com/office/drawing/2014/main" id="{5EF38842-D0DA-3CD9-7FF4-FF4BEED27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721341-6920-6070-2E41-5BD6D187A2D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55433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056251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8790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704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2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98925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0522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601662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7038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424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6950-6E41-E988-2697-864229BD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65073-B82B-664A-BF40-482D7B1E7B57}"/>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4" name="Footer Placeholder 3">
            <a:extLst>
              <a:ext uri="{FF2B5EF4-FFF2-40B4-BE49-F238E27FC236}">
                <a16:creationId xmlns:a16="http://schemas.microsoft.com/office/drawing/2014/main" id="{56CAC9A2-D24E-12C9-349F-81ABA2E33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23907-A76A-0824-C0B7-DC43CDC727F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4235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353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07161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49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04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9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4/19/2025</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15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20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947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3F1DB7-41BA-3A8E-11E4-904DB4A7FABC}"/>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3" name="Footer Placeholder 2">
            <a:extLst>
              <a:ext uri="{FF2B5EF4-FFF2-40B4-BE49-F238E27FC236}">
                <a16:creationId xmlns:a16="http://schemas.microsoft.com/office/drawing/2014/main" id="{FFD9CB53-EECD-57A6-857F-E240F3D17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6F92-087B-115A-F0F2-C2061474D4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340273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29124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5049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796993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318093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6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7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4/19/2025</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3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5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E2F5-F794-593A-C2E7-623E3F8CE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7E4AC-5FEC-38CE-FDD9-819E21CC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7936C-A78C-5D29-DDF2-54BF5F8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317E6-4C6F-6F1E-F9E9-EA7DD19EE754}"/>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6" name="Footer Placeholder 5">
            <a:extLst>
              <a:ext uri="{FF2B5EF4-FFF2-40B4-BE49-F238E27FC236}">
                <a16:creationId xmlns:a16="http://schemas.microsoft.com/office/drawing/2014/main" id="{C47FBC26-0928-1768-3D24-4BEE499D7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858B-0384-04F8-71F5-32E2A7D3EDD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00031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6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063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988278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2330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763788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678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06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342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4/19/2025</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93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0401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770F-AF17-2ED2-A7D3-D125608B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E093A6-B2C7-5877-8748-BCB8EB97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87D1C-EC2C-385F-7EEF-3D7F6BBBF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30B49-DCE4-94F9-21A7-01DE3FBC0615}"/>
              </a:ext>
            </a:extLst>
          </p:cNvPr>
          <p:cNvSpPr>
            <a:spLocks noGrp="1"/>
          </p:cNvSpPr>
          <p:nvPr>
            <p:ph type="dt" sz="half" idx="10"/>
          </p:nvPr>
        </p:nvSpPr>
        <p:spPr/>
        <p:txBody>
          <a:bodyPr/>
          <a:lstStyle/>
          <a:p>
            <a:fld id="{495046FB-3D38-4BCC-A779-93B6DE008C39}" type="datetimeFigureOut">
              <a:rPr lang="en-US" smtClean="0"/>
              <a:t>4/19/2025</a:t>
            </a:fld>
            <a:endParaRPr lang="en-US"/>
          </a:p>
        </p:txBody>
      </p:sp>
      <p:sp>
        <p:nvSpPr>
          <p:cNvPr id="6" name="Footer Placeholder 5">
            <a:extLst>
              <a:ext uri="{FF2B5EF4-FFF2-40B4-BE49-F238E27FC236}">
                <a16:creationId xmlns:a16="http://schemas.microsoft.com/office/drawing/2014/main" id="{E0CA1DD6-9999-1623-0AC4-F485685C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406CB-53FF-2149-E6D2-874AAACB9C54}"/>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35023116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2299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043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0330397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3953855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160116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2.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ags" Target="../tags/tag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ags" Target="../tags/tag10.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ags" Target="../tags/tag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ags" Target="../tags/tag1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ags" Target="../tags/tag1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8.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ags" Target="../tags/tag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03644-0E1D-6DBF-84FD-18C16C826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9E9DA-5561-37FA-FE22-70ABE53E9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B798B-1562-2B05-8B47-7EC0C6F51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046FB-3D38-4BCC-A779-93B6DE008C39}" type="datetimeFigureOut">
              <a:rPr lang="en-US" smtClean="0"/>
              <a:t>4/19/2025</a:t>
            </a:fld>
            <a:endParaRPr lang="en-US"/>
          </a:p>
        </p:txBody>
      </p:sp>
      <p:sp>
        <p:nvSpPr>
          <p:cNvPr id="5" name="Footer Placeholder 4">
            <a:extLst>
              <a:ext uri="{FF2B5EF4-FFF2-40B4-BE49-F238E27FC236}">
                <a16:creationId xmlns:a16="http://schemas.microsoft.com/office/drawing/2014/main" id="{EB929946-2C73-D092-DB02-508B184F2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F69246-0499-9F78-74E2-CD9B5D6C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B7A6-4DFD-4C54-A6EE-9A3E6A2D56C7}" type="slidenum">
              <a:rPr lang="en-US" smtClean="0"/>
              <a:t>‹#›</a:t>
            </a:fld>
            <a:endParaRPr lang="en-US"/>
          </a:p>
        </p:txBody>
      </p:sp>
      <p:pic>
        <p:nvPicPr>
          <p:cNvPr id="8" name="Picture 7" descr="A circular sign with white and black text&#10;&#10;Description automatically generated">
            <a:extLst>
              <a:ext uri="{FF2B5EF4-FFF2-40B4-BE49-F238E27FC236}">
                <a16:creationId xmlns:a16="http://schemas.microsoft.com/office/drawing/2014/main" id="{8A79A3D1-A4FA-5CB1-5A24-DD3338BA7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C1BC2ACE-AC61-CD03-C84A-9A29D94F16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7222" y="0"/>
            <a:ext cx="1817701" cy="1817701"/>
          </a:xfrm>
          <a:prstGeom prst="rect">
            <a:avLst/>
          </a:prstGeom>
        </p:spPr>
      </p:pic>
    </p:spTree>
    <p:extLst>
      <p:ext uri="{BB962C8B-B14F-4D97-AF65-F5344CB8AC3E}">
        <p14:creationId xmlns:p14="http://schemas.microsoft.com/office/powerpoint/2010/main" val="24080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64073F0-14D9-A60F-4C7E-7CEABF65747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894D71BB-8A99-33C6-494C-1FB5977FF2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02251" y="-3368842"/>
            <a:ext cx="1817701" cy="1817701"/>
          </a:xfrm>
          <a:prstGeom prst="rect">
            <a:avLst/>
          </a:prstGeom>
        </p:spPr>
      </p:pic>
    </p:spTree>
    <p:extLst>
      <p:ext uri="{BB962C8B-B14F-4D97-AF65-F5344CB8AC3E}">
        <p14:creationId xmlns:p14="http://schemas.microsoft.com/office/powerpoint/2010/main" val="86335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circular sign with white and black text&#10;&#10;Description automatically generated">
            <a:extLst>
              <a:ext uri="{FF2B5EF4-FFF2-40B4-BE49-F238E27FC236}">
                <a16:creationId xmlns:a16="http://schemas.microsoft.com/office/drawing/2014/main" id="{91126829-7AFE-0AE9-DB1E-6BE810334A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spTree>
    <p:extLst>
      <p:ext uri="{BB962C8B-B14F-4D97-AF65-F5344CB8AC3E}">
        <p14:creationId xmlns:p14="http://schemas.microsoft.com/office/powerpoint/2010/main" val="3514879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4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E3BE8A5-1A5E-7FF9-B7BA-D1769E96D1E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3503604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0901592A-FDC5-A81E-4339-CD6CFE0EEFD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188018695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36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42457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8.xml"/><Relationship Id="rId1" Type="http://schemas.openxmlformats.org/officeDocument/2006/relationships/tags" Target="../tags/tag23.xml"/><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8.xml"/><Relationship Id="rId1" Type="http://schemas.openxmlformats.org/officeDocument/2006/relationships/tags" Target="../tags/tag24.xml"/><Relationship Id="rId5" Type="http://schemas.openxmlformats.org/officeDocument/2006/relationships/image" Target="../media/image44.jp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5.xml"/><Relationship Id="rId1" Type="http://schemas.openxmlformats.org/officeDocument/2006/relationships/tags" Target="../tags/tag25.xml"/><Relationship Id="rId5" Type="http://schemas.openxmlformats.org/officeDocument/2006/relationships/image" Target="../media/image46.jp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3.png"/><Relationship Id="rId2" Type="http://schemas.openxmlformats.org/officeDocument/2006/relationships/image" Target="../media/image53.png"/><Relationship Id="rId1" Type="http://schemas.openxmlformats.org/officeDocument/2006/relationships/slideLayout" Target="../slideLayouts/slideLayout63.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slide" Target="slide3.xml"/><Relationship Id="rId1" Type="http://schemas.openxmlformats.org/officeDocument/2006/relationships/slideLayout" Target="../slideLayouts/slideLayout50.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5.xml"/><Relationship Id="rId6" Type="http://schemas.microsoft.com/office/2007/relationships/hdphoto" Target="../media/hdphoto3.wdp"/><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5.xml"/><Relationship Id="rId1" Type="http://schemas.openxmlformats.org/officeDocument/2006/relationships/tags" Target="../tags/tag26.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f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ags" Target="../tags/tag27.xml"/><Relationship Id="rId5" Type="http://schemas.openxmlformats.org/officeDocument/2006/relationships/image" Target="../media/image76.jpg"/><Relationship Id="rId4" Type="http://schemas.openxmlformats.org/officeDocument/2006/relationships/image" Target="../media/image75.jp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gif"/><Relationship Id="rId10" Type="http://schemas.openxmlformats.org/officeDocument/2006/relationships/image" Target="../media/image27.png"/><Relationship Id="rId4" Type="http://schemas.openxmlformats.org/officeDocument/2006/relationships/image" Target="../media/image21.gif"/><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7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82.gif"/><Relationship Id="rId3" Type="http://schemas.openxmlformats.org/officeDocument/2006/relationships/audio" Target="../media/media1.wav"/><Relationship Id="rId7" Type="http://schemas.openxmlformats.org/officeDocument/2006/relationships/image" Target="../media/image81.gif"/><Relationship Id="rId12" Type="http://schemas.openxmlformats.org/officeDocument/2006/relationships/image" Target="../media/image86.png"/><Relationship Id="rId2" Type="http://schemas.microsoft.com/office/2007/relationships/media" Target="../media/media1.wav"/><Relationship Id="rId1" Type="http://schemas.openxmlformats.org/officeDocument/2006/relationships/tags" Target="../tags/tag28.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g"/><Relationship Id="rId10" Type="http://schemas.openxmlformats.org/officeDocument/2006/relationships/image" Target="../media/image84.gif"/><Relationship Id="rId4" Type="http://schemas.openxmlformats.org/officeDocument/2006/relationships/slideLayout" Target="../slideLayouts/slideLayout86.xml"/><Relationship Id="rId9" Type="http://schemas.openxmlformats.org/officeDocument/2006/relationships/image" Target="../media/image83.gif"/></Relationships>
</file>

<file path=ppt/slides/_rels/slide32.xml.rels><?xml version="1.0" encoding="UTF-8" standalone="yes"?>
<Relationships xmlns="http://schemas.openxmlformats.org/package/2006/relationships"><Relationship Id="rId8" Type="http://schemas.openxmlformats.org/officeDocument/2006/relationships/image" Target="../media/image87.gif"/><Relationship Id="rId13" Type="http://schemas.openxmlformats.org/officeDocument/2006/relationships/image" Target="../media/image90.gif"/><Relationship Id="rId3" Type="http://schemas.openxmlformats.org/officeDocument/2006/relationships/audio" Target="../media/audio1.wav"/><Relationship Id="rId7" Type="http://schemas.openxmlformats.org/officeDocument/2006/relationships/image" Target="../media/image80.png"/><Relationship Id="rId12" Type="http://schemas.openxmlformats.org/officeDocument/2006/relationships/image" Target="../media/image89.gif"/><Relationship Id="rId17" Type="http://schemas.openxmlformats.org/officeDocument/2006/relationships/image" Target="../media/image92.gif"/><Relationship Id="rId2" Type="http://schemas.openxmlformats.org/officeDocument/2006/relationships/slideLayout" Target="../slideLayouts/slideLayout86.xml"/><Relationship Id="rId16" Type="http://schemas.openxmlformats.org/officeDocument/2006/relationships/image" Target="../media/image85.png"/><Relationship Id="rId1" Type="http://schemas.openxmlformats.org/officeDocument/2006/relationships/tags" Target="../tags/tag29.xml"/><Relationship Id="rId6" Type="http://schemas.openxmlformats.org/officeDocument/2006/relationships/image" Target="../media/image79.jpg"/><Relationship Id="rId11" Type="http://schemas.openxmlformats.org/officeDocument/2006/relationships/image" Target="../media/image81.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82.gif"/><Relationship Id="rId4" Type="http://schemas.openxmlformats.org/officeDocument/2006/relationships/audio" Target="../media/audio2.wav"/><Relationship Id="rId9" Type="http://schemas.openxmlformats.org/officeDocument/2006/relationships/image" Target="../media/image88.gif"/><Relationship Id="rId14"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87.gif"/><Relationship Id="rId13" Type="http://schemas.openxmlformats.org/officeDocument/2006/relationships/image" Target="../media/image88.gif"/><Relationship Id="rId3" Type="http://schemas.openxmlformats.org/officeDocument/2006/relationships/audio" Target="../media/audio1.wav"/><Relationship Id="rId7" Type="http://schemas.openxmlformats.org/officeDocument/2006/relationships/image" Target="../media/image80.png"/><Relationship Id="rId12" Type="http://schemas.openxmlformats.org/officeDocument/2006/relationships/image" Target="../media/image90.gif"/><Relationship Id="rId17" Type="http://schemas.openxmlformats.org/officeDocument/2006/relationships/image" Target="../media/image93.gif"/><Relationship Id="rId2" Type="http://schemas.openxmlformats.org/officeDocument/2006/relationships/slideLayout" Target="../slideLayouts/slideLayout86.xml"/><Relationship Id="rId16" Type="http://schemas.openxmlformats.org/officeDocument/2006/relationships/image" Target="../media/image85.png"/><Relationship Id="rId1" Type="http://schemas.openxmlformats.org/officeDocument/2006/relationships/tags" Target="../tags/tag30.xml"/><Relationship Id="rId6" Type="http://schemas.openxmlformats.org/officeDocument/2006/relationships/image" Target="../media/image79.jpg"/><Relationship Id="rId11" Type="http://schemas.openxmlformats.org/officeDocument/2006/relationships/image" Target="../media/image89.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81.gif"/><Relationship Id="rId4" Type="http://schemas.openxmlformats.org/officeDocument/2006/relationships/audio" Target="../media/audio2.wav"/><Relationship Id="rId9" Type="http://schemas.openxmlformats.org/officeDocument/2006/relationships/image" Target="../media/image82.gif"/><Relationship Id="rId14"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0.gif"/><Relationship Id="rId18" Type="http://schemas.openxmlformats.org/officeDocument/2006/relationships/image" Target="../media/image94.gif"/><Relationship Id="rId3" Type="http://schemas.openxmlformats.org/officeDocument/2006/relationships/audio" Target="../media/audio1.wav"/><Relationship Id="rId7" Type="http://schemas.openxmlformats.org/officeDocument/2006/relationships/image" Target="../media/image79.jpg"/><Relationship Id="rId12" Type="http://schemas.openxmlformats.org/officeDocument/2006/relationships/image" Target="../media/image89.gif"/><Relationship Id="rId17" Type="http://schemas.openxmlformats.org/officeDocument/2006/relationships/image" Target="../media/image85.png"/><Relationship Id="rId2" Type="http://schemas.openxmlformats.org/officeDocument/2006/relationships/slideLayout" Target="../slideLayouts/slideLayout86.xml"/><Relationship Id="rId16" Type="http://schemas.microsoft.com/office/2007/relationships/hdphoto" Target="../media/hdphoto4.wdp"/><Relationship Id="rId1" Type="http://schemas.openxmlformats.org/officeDocument/2006/relationships/tags" Target="../tags/tag31.xml"/><Relationship Id="rId6" Type="http://schemas.openxmlformats.org/officeDocument/2006/relationships/audio" Target="../media/audio3.wav"/><Relationship Id="rId11" Type="http://schemas.openxmlformats.org/officeDocument/2006/relationships/image" Target="../media/image81.gif"/><Relationship Id="rId5" Type="http://schemas.openxmlformats.org/officeDocument/2006/relationships/audio" Target="../media/audio2.wav"/><Relationship Id="rId15" Type="http://schemas.openxmlformats.org/officeDocument/2006/relationships/image" Target="../media/image91.png"/><Relationship Id="rId10" Type="http://schemas.openxmlformats.org/officeDocument/2006/relationships/image" Target="../media/image82.gif"/><Relationship Id="rId4" Type="http://schemas.openxmlformats.org/officeDocument/2006/relationships/audio" Target="../media/audio4.wav"/><Relationship Id="rId9" Type="http://schemas.openxmlformats.org/officeDocument/2006/relationships/image" Target="../media/image87.gif"/><Relationship Id="rId14" Type="http://schemas.openxmlformats.org/officeDocument/2006/relationships/image" Target="../media/image88.gif"/></Relationships>
</file>

<file path=ppt/slides/_rels/slide35.xml.rels><?xml version="1.0" encoding="UTF-8" standalone="yes"?>
<Relationships xmlns="http://schemas.openxmlformats.org/package/2006/relationships"><Relationship Id="rId8" Type="http://schemas.openxmlformats.org/officeDocument/2006/relationships/image" Target="../media/image87.gif"/><Relationship Id="rId13" Type="http://schemas.openxmlformats.org/officeDocument/2006/relationships/image" Target="../media/image89.gif"/><Relationship Id="rId1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81.gif"/><Relationship Id="rId17" Type="http://schemas.openxmlformats.org/officeDocument/2006/relationships/image" Target="../media/image91.png"/><Relationship Id="rId2" Type="http://schemas.openxmlformats.org/officeDocument/2006/relationships/slideLayout" Target="../slideLayouts/slideLayout86.xml"/><Relationship Id="rId16" Type="http://schemas.openxmlformats.org/officeDocument/2006/relationships/image" Target="../media/image85.png"/><Relationship Id="rId1" Type="http://schemas.openxmlformats.org/officeDocument/2006/relationships/tags" Target="../tags/tag32.xml"/><Relationship Id="rId6" Type="http://schemas.openxmlformats.org/officeDocument/2006/relationships/image" Target="../media/image79.jpg"/><Relationship Id="rId11" Type="http://schemas.openxmlformats.org/officeDocument/2006/relationships/image" Target="../media/image82.gif"/><Relationship Id="rId5" Type="http://schemas.openxmlformats.org/officeDocument/2006/relationships/audio" Target="../media/audio3.wav"/><Relationship Id="rId15" Type="http://schemas.openxmlformats.org/officeDocument/2006/relationships/image" Target="../media/image92.gif"/><Relationship Id="rId10" Type="http://schemas.openxmlformats.org/officeDocument/2006/relationships/image" Target="../media/image88.gif"/><Relationship Id="rId4" Type="http://schemas.openxmlformats.org/officeDocument/2006/relationships/audio" Target="../media/audio1.wav"/><Relationship Id="rId9" Type="http://schemas.openxmlformats.org/officeDocument/2006/relationships/image" Target="../media/image95.gif"/><Relationship Id="rId14" Type="http://schemas.openxmlformats.org/officeDocument/2006/relationships/image" Target="../media/image90.gif"/></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97.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6.xml"/><Relationship Id="rId5" Type="http://schemas.openxmlformats.org/officeDocument/2006/relationships/image" Target="../media/image9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2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sv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9.png"/><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5" name="Picture 4">
            <a:extLst>
              <a:ext uri="{FF2B5EF4-FFF2-40B4-BE49-F238E27FC236}">
                <a16:creationId xmlns:a16="http://schemas.microsoft.com/office/drawing/2014/main" id="{38E58C90-4F2B-6FB4-88BC-098D1B397E85}"/>
              </a:ext>
            </a:extLst>
          </p:cNvPr>
          <p:cNvPicPr>
            <a:picLocks noChangeAspect="1"/>
          </p:cNvPicPr>
          <p:nvPr/>
        </p:nvPicPr>
        <p:blipFill>
          <a:blip r:embed="rId3"/>
          <a:stretch>
            <a:fillRect/>
          </a:stretch>
        </p:blipFill>
        <p:spPr>
          <a:xfrm>
            <a:off x="1653597" y="1959477"/>
            <a:ext cx="9004572" cy="2383743"/>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
        <p:nvSpPr>
          <p:cNvPr id="6" name="Oval 5"/>
          <p:cNvSpPr/>
          <p:nvPr/>
        </p:nvSpPr>
        <p:spPr>
          <a:xfrm>
            <a:off x="-2189782" y="-18123"/>
            <a:ext cx="1847850" cy="1977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D51E3-341E-845B-4FE6-9F3048AF69AA}"/>
              </a:ext>
            </a:extLst>
          </p:cNvPr>
          <p:cNvPicPr>
            <a:picLocks noChangeAspect="1"/>
          </p:cNvPicPr>
          <p:nvPr/>
        </p:nvPicPr>
        <p:blipFill>
          <a:blip r:embed="rId2"/>
          <a:stretch>
            <a:fillRect/>
          </a:stretch>
        </p:blipFill>
        <p:spPr>
          <a:xfrm>
            <a:off x="0" y="77329"/>
            <a:ext cx="4403324" cy="6556300"/>
          </a:xfrm>
          <a:prstGeom prst="rect">
            <a:avLst/>
          </a:prstGeom>
        </p:spPr>
      </p:pic>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19043" y="284758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4687408" y="639193"/>
            <a:ext cx="6846023" cy="1793289"/>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44746" y="1568104"/>
              <a:ext cx="4352561" cy="876041"/>
            </a:xfrm>
            <a:prstGeom prst="rect">
              <a:avLst/>
            </a:prstGeom>
            <a:noFill/>
          </p:spPr>
          <p:txBody>
            <a:bodyPr wrap="square" rtlCol="0">
              <a:spAutoFit/>
            </a:bodyPr>
            <a:lstStyle/>
            <a:p>
              <a:pPr marL="0" marR="0" algn="ctr">
                <a:spcBef>
                  <a:spcPts val="240"/>
                </a:spcBef>
                <a:spcAft>
                  <a:spcPts val="240"/>
                </a:spcAft>
              </a:pPr>
              <a:r>
                <a:rPr lang="en-SG" sz="2400" b="1" i="1" dirty="0" err="1">
                  <a:solidFill>
                    <a:srgbClr val="000000"/>
                  </a:solidFill>
                  <a:effectLst/>
                  <a:latin typeface="Cambria" panose="02040503050406030204" pitchFamily="18" charset="0"/>
                  <a:ea typeface="Cambria" panose="02040503050406030204" pitchFamily="18" charset="0"/>
                </a:rPr>
                <a:t>Trên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phần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đất</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liền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của</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nước</a:t>
              </a:r>
              <a:r>
                <a:rPr lang="en-SG" sz="2400" b="1" i="1" dirty="0">
                  <a:solidFill>
                    <a:srgbClr val="000000"/>
                  </a:solidFill>
                  <a:effectLst/>
                  <a:latin typeface="Cambria" panose="02040503050406030204" pitchFamily="18" charset="0"/>
                  <a:ea typeface="Cambria" panose="02040503050406030204" pitchFamily="18" charset="0"/>
                </a:rPr>
                <a:t> ta,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chiếm</a:t>
              </a:r>
              <a:r>
                <a:rPr lang="en-SG" sz="2400" b="1" i="1" dirty="0">
                  <a:solidFill>
                    <a:srgbClr val="000000"/>
                  </a:solidFill>
                  <a:effectLst/>
                  <a:latin typeface="Cambria" panose="02040503050406030204" pitchFamily="18" charset="0"/>
                  <a:ea typeface="Cambria" panose="02040503050406030204" pitchFamily="18" charset="0"/>
                </a:rPr>
                <a:t> ¾ </a:t>
              </a:r>
              <a:r>
                <a:rPr lang="en-SG" sz="2400" b="1" i="1" dirty="0" err="1">
                  <a:solidFill>
                    <a:srgbClr val="000000"/>
                  </a:solidFill>
                  <a:effectLst/>
                  <a:latin typeface="Cambria" panose="02040503050406030204" pitchFamily="18" charset="0"/>
                  <a:ea typeface="Cambria" panose="02040503050406030204" pitchFamily="18" charset="0"/>
                </a:rPr>
                <a:t>diện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tích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lãnh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thổ</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chủ</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yếu</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là</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thấp</a:t>
              </a:r>
              <a:r>
                <a:rPr lang="en-SG" sz="2400" b="1"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01F9AC63-51A0-BCC1-13E3-D12F1A2AF1EB}"/>
              </a:ext>
            </a:extLst>
          </p:cNvPr>
          <p:cNvGrpSpPr/>
          <p:nvPr/>
        </p:nvGrpSpPr>
        <p:grpSpPr>
          <a:xfrm flipH="1">
            <a:off x="4536488" y="2618911"/>
            <a:ext cx="5230287" cy="1473694"/>
            <a:chOff x="1395977" y="1070949"/>
            <a:chExt cx="4531941" cy="1890493"/>
          </a:xfrm>
        </p:grpSpPr>
        <p:pic>
          <p:nvPicPr>
            <p:cNvPr id="8" name="Picture 2">
              <a:extLst>
                <a:ext uri="{FF2B5EF4-FFF2-40B4-BE49-F238E27FC236}">
                  <a16:creationId xmlns:a16="http://schemas.microsoft.com/office/drawing/2014/main" id="{525194D8-0F01-27BD-38A3-F3E989C9F0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9" name="TextBox 8">
              <a:extLst>
                <a:ext uri="{FF2B5EF4-FFF2-40B4-BE49-F238E27FC236}">
                  <a16:creationId xmlns:a16="http://schemas.microsoft.com/office/drawing/2014/main" id="{72BAB8E6-E2CD-684E-76B9-4AD607F4EC7C}"/>
                </a:ext>
              </a:extLst>
            </p:cNvPr>
            <p:cNvSpPr txBox="1"/>
            <p:nvPr/>
          </p:nvSpPr>
          <p:spPr>
            <a:xfrm>
              <a:off x="1466366" y="1441870"/>
              <a:ext cx="4352561" cy="1066025"/>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Các dãy núi có hướng chính là tây bắc – đông nam và vòng cung.</a:t>
              </a:r>
            </a:p>
          </p:txBody>
        </p:sp>
      </p:grpSp>
      <p:grpSp>
        <p:nvGrpSpPr>
          <p:cNvPr id="10" name="Group 9">
            <a:extLst>
              <a:ext uri="{FF2B5EF4-FFF2-40B4-BE49-F238E27FC236}">
                <a16:creationId xmlns:a16="http://schemas.microsoft.com/office/drawing/2014/main" id="{FB265F08-98A1-70BD-E71D-6A16BDE0AB8C}"/>
              </a:ext>
            </a:extLst>
          </p:cNvPr>
          <p:cNvGrpSpPr/>
          <p:nvPr/>
        </p:nvGrpSpPr>
        <p:grpSpPr>
          <a:xfrm flipH="1">
            <a:off x="4776184" y="4252403"/>
            <a:ext cx="5230287" cy="1721591"/>
            <a:chOff x="1395977" y="1070949"/>
            <a:chExt cx="4531941" cy="1890493"/>
          </a:xfrm>
        </p:grpSpPr>
        <p:pic>
          <p:nvPicPr>
            <p:cNvPr id="11" name="Picture 2">
              <a:extLst>
                <a:ext uri="{FF2B5EF4-FFF2-40B4-BE49-F238E27FC236}">
                  <a16:creationId xmlns:a16="http://schemas.microsoft.com/office/drawing/2014/main" id="{3D918202-DCC6-A47D-D5E6-F5EE6FFFB6D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2" name="TextBox 11">
              <a:extLst>
                <a:ext uri="{FF2B5EF4-FFF2-40B4-BE49-F238E27FC236}">
                  <a16:creationId xmlns:a16="http://schemas.microsoft.com/office/drawing/2014/main" id="{B6871AA6-AD6F-7E2B-5952-40468FB00285}"/>
                </a:ext>
              </a:extLst>
            </p:cNvPr>
            <p:cNvSpPr txBox="1"/>
            <p:nvPr/>
          </p:nvSpPr>
          <p:spPr>
            <a:xfrm>
              <a:off x="1456933" y="1362025"/>
              <a:ext cx="4352561" cy="1318091"/>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Đồng bằng chiếm ¼ diện tích lãnh thổ, địa hình thấp và tương đối bằng phẳng</a:t>
              </a:r>
            </a:p>
          </p:txBody>
        </p:sp>
      </p:grpSp>
      <p:sp>
        <p:nvSpPr>
          <p:cNvPr id="13" name="Oval 12"/>
          <p:cNvSpPr/>
          <p:nvPr/>
        </p:nvSpPr>
        <p:spPr>
          <a:xfrm>
            <a:off x="-2613279" y="-43888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15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2485660" y="1684206"/>
            <a:ext cx="83031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Vòng cung núi đá vôi Bắc Sơn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p:cNvSpPr/>
          <p:nvPr/>
        </p:nvSpPr>
        <p:spPr>
          <a:xfrm>
            <a:off x="-2539608" y="-37329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118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2232103" y="6234309"/>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Hoàng Liên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Sơn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Oval 8"/>
          <p:cNvSpPr/>
          <p:nvPr/>
        </p:nvSpPr>
        <p:spPr>
          <a:xfrm>
            <a:off x="-2539609" y="-331870"/>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971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55" presetClass="exit" presetSubtype="0" fill="hold" nodeType="afterEffect">
                                  <p:stCondLst>
                                    <p:cond delay="0"/>
                                  </p:stCondLst>
                                  <p:childTnLst>
                                    <p:anim calcmode="lin" valueType="num">
                                      <p:cBhvr>
                                        <p:cTn id="15" dur="2000"/>
                                        <p:tgtEl>
                                          <p:spTgt spid="6"/>
                                        </p:tgtEl>
                                        <p:attrNameLst>
                                          <p:attrName>ppt_w</p:attrName>
                                        </p:attrNameLst>
                                      </p:cBhvr>
                                      <p:tavLst>
                                        <p:tav tm="0">
                                          <p:val>
                                            <p:strVal val="ppt_w"/>
                                          </p:val>
                                        </p:tav>
                                        <p:tav tm="100000">
                                          <p:val>
                                            <p:strVal val="ppt_w*0.70"/>
                                          </p:val>
                                        </p:tav>
                                      </p:tavLst>
                                    </p:anim>
                                    <p:anim calcmode="lin" valueType="num">
                                      <p:cBhvr>
                                        <p:cTn id="16" dur="2000"/>
                                        <p:tgtEl>
                                          <p:spTgt spid="6"/>
                                        </p:tgtEl>
                                        <p:attrNameLst>
                                          <p:attrName>ppt_h</p:attrName>
                                        </p:attrNameLst>
                                      </p:cBhvr>
                                      <p:tavLst>
                                        <p:tav tm="0">
                                          <p:val>
                                            <p:strVal val="ppt_h"/>
                                          </p:val>
                                        </p:tav>
                                        <p:tav tm="100000">
                                          <p:val>
                                            <p:strVal val="ppt_h"/>
                                          </p:val>
                                        </p:tav>
                                      </p:tavLst>
                                    </p:anim>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Đỉnh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Fansipan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Oval 6"/>
          <p:cNvSpPr/>
          <p:nvPr/>
        </p:nvSpPr>
        <p:spPr>
          <a:xfrm>
            <a:off x="-2539608" y="-42895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2185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9" presetClass="exit" presetSubtype="0" fill="hold" nodeType="afterEffect">
                                  <p:stCondLst>
                                    <p:cond delay="0"/>
                                  </p:stCondLst>
                                  <p:childTnLst>
                                    <p:animEffect transition="out" filter="dissolv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500"/>
                            </p:stCondLst>
                            <p:childTnLst>
                              <p:par>
                                <p:cTn id="26" presetID="4" presetClass="exit" presetSubtype="32" fill="hold" nodeType="afterEffect">
                                  <p:stCondLst>
                                    <p:cond delay="0"/>
                                  </p:stCondLst>
                                  <p:childTnLst>
                                    <p:animEffect transition="out" filter="box(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888DE6-A86D-0748-2121-5D8BCA6DF788}"/>
              </a:ext>
            </a:extLst>
          </p:cNvPr>
          <p:cNvGrpSpPr/>
          <p:nvPr/>
        </p:nvGrpSpPr>
        <p:grpSpPr>
          <a:xfrm>
            <a:off x="2256325" y="0"/>
            <a:ext cx="7047473" cy="1589103"/>
            <a:chOff x="2256325" y="0"/>
            <a:chExt cx="7047473" cy="1589103"/>
          </a:xfrm>
        </p:grpSpPr>
        <p:sp>
          <p:nvSpPr>
            <p:cNvPr id="3" name="Freeform 3">
              <a:extLst>
                <a:ext uri="{FF2B5EF4-FFF2-40B4-BE49-F238E27FC236}">
                  <a16:creationId xmlns:a16="http://schemas.microsoft.com/office/drawing/2014/main"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a16="http://schemas.microsoft.com/office/drawing/2014/main" id="{4F595A53-BE5E-7C03-5EB2-24E6D191C365}"/>
              </a:ext>
            </a:extLst>
          </p:cNvPr>
          <p:cNvGraphicFramePr>
            <a:graphicFrameLocks noGrp="1"/>
          </p:cNvGraphicFramePr>
          <p:nvPr>
            <p:extLst>
              <p:ext uri="{D42A27DB-BD31-4B8C-83A1-F6EECF244321}">
                <p14:modId xmlns:p14="http://schemas.microsoft.com/office/powerpoint/2010/main" val="3140928726"/>
              </p:ext>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a16="http://schemas.microsoft.com/office/drawing/2014/main" val="3210799970"/>
                    </a:ext>
                  </a:extLst>
                </a:gridCol>
                <a:gridCol w="4296793">
                  <a:extLst>
                    <a:ext uri="{9D8B030D-6E8A-4147-A177-3AD203B41FA5}">
                      <a16:colId xmlns:a16="http://schemas.microsoft.com/office/drawing/2014/main" val="695659046"/>
                    </a:ext>
                  </a:extLst>
                </a:gridCol>
                <a:gridCol w="4208016">
                  <a:extLst>
                    <a:ext uri="{9D8B030D-6E8A-4147-A177-3AD203B41FA5}">
                      <a16:colId xmlns:a16="http://schemas.microsoft.com/office/drawing/2014/main"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987660"/>
                  </a:ext>
                </a:extLst>
              </a:tr>
            </a:tbl>
          </a:graphicData>
        </a:graphic>
      </p:graphicFrame>
      <p:sp>
        <p:nvSpPr>
          <p:cNvPr id="12" name="TextBox 11">
            <a:extLst>
              <a:ext uri="{FF2B5EF4-FFF2-40B4-BE49-F238E27FC236}">
                <a16:creationId xmlns:a16="http://schemas.microsoft.com/office/drawing/2014/main"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
        <p:nvSpPr>
          <p:cNvPr id="10" name="Oval 9"/>
          <p:cNvSpPr/>
          <p:nvPr/>
        </p:nvSpPr>
        <p:spPr>
          <a:xfrm>
            <a:off x="-2539608" y="-10840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3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áy thủy điện Hòa Bình – Wikipedia tiếng Việt">
            <a:extLst>
              <a:ext uri="{FF2B5EF4-FFF2-40B4-BE49-F238E27FC236}">
                <a16:creationId xmlns:a16="http://schemas.microsoft.com/office/drawing/2014/main" id="{A02AD370-BCAF-29BF-5337-2EE1CE9D86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12192000" cy="7075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7958758-78A9-3C27-6B64-7BA9A9C2F828}"/>
              </a:ext>
            </a:extLst>
          </p:cNvPr>
          <p:cNvSpPr/>
          <p:nvPr/>
        </p:nvSpPr>
        <p:spPr>
          <a:xfrm>
            <a:off x="4691742" y="6193971"/>
            <a:ext cx="4071257"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Đập</a:t>
            </a:r>
            <a:r>
              <a:rPr lang="en-US" sz="2800" b="1" dirty="0">
                <a:solidFill>
                  <a:srgbClr val="FF0000"/>
                </a:solidFill>
              </a:rPr>
              <a:t> </a:t>
            </a:r>
            <a:r>
              <a:rPr lang="en-US" sz="2800" b="1" dirty="0" err="1">
                <a:solidFill>
                  <a:srgbClr val="FF0000"/>
                </a:solidFill>
              </a:rPr>
              <a:t>thuỷ</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Hoà</a:t>
            </a:r>
            <a:r>
              <a:rPr lang="en-US" sz="2800" b="1" dirty="0">
                <a:solidFill>
                  <a:srgbClr val="FF0000"/>
                </a:solidFill>
              </a:rPr>
              <a:t> Bình</a:t>
            </a:r>
          </a:p>
        </p:txBody>
      </p:sp>
      <p:sp>
        <p:nvSpPr>
          <p:cNvPr id="4" name="Oval 3"/>
          <p:cNvSpPr/>
          <p:nvPr/>
        </p:nvSpPr>
        <p:spPr>
          <a:xfrm>
            <a:off x="-2539608" y="-39086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91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ũ lụt nghiêm trọng ở Nga, ít nhất 14 người thiệt mạng">
            <a:extLst>
              <a:ext uri="{FF2B5EF4-FFF2-40B4-BE49-F238E27FC236}">
                <a16:creationId xmlns:a16="http://schemas.microsoft.com/office/drawing/2014/main" id="{3B852E65-73BE-ED8A-3124-928BCEBB6B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311744" cy="7077735"/>
          </a:xfrm>
          <a:prstGeom prst="rect">
            <a:avLst/>
          </a:prstGeom>
          <a:noFill/>
          <a:ln>
            <a:noFill/>
          </a:ln>
        </p:spPr>
      </p:pic>
      <p:sp>
        <p:nvSpPr>
          <p:cNvPr id="3" name="Rectangle: Rounded Corners 2">
            <a:extLst>
              <a:ext uri="{FF2B5EF4-FFF2-40B4-BE49-F238E27FC236}">
                <a16:creationId xmlns:a16="http://schemas.microsoft.com/office/drawing/2014/main" id="{F5DB26FD-4746-1894-731D-F9C74EE7160C}"/>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rPr>
              <a:t>Ngập lụt</a:t>
            </a:r>
            <a:endParaRPr lang="en-US" sz="2800" b="1" dirty="0">
              <a:solidFill>
                <a:srgbClr val="FF0000"/>
              </a:solidFill>
            </a:endParaRPr>
          </a:p>
        </p:txBody>
      </p:sp>
      <p:sp>
        <p:nvSpPr>
          <p:cNvPr id="4" name="Oval 3"/>
          <p:cNvSpPr/>
          <p:nvPr/>
        </p:nvSpPr>
        <p:spPr>
          <a:xfrm>
            <a:off x="-2539609" y="-390862"/>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658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ạn hán và cách phòng chống">
            <a:extLst>
              <a:ext uri="{FF2B5EF4-FFF2-40B4-BE49-F238E27FC236}">
                <a16:creationId xmlns:a16="http://schemas.microsoft.com/office/drawing/2014/main" id="{49C072F2-2735-9121-F328-11CCEC6BB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1519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26B2C1E-553C-0296-2944-06A21BEC672A}"/>
              </a:ext>
            </a:extLst>
          </p:cNvPr>
          <p:cNvSpPr/>
          <p:nvPr/>
        </p:nvSpPr>
        <p:spPr>
          <a:xfrm>
            <a:off x="5562599" y="6085113"/>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Hạn</a:t>
            </a:r>
            <a:r>
              <a:rPr lang="en-US" sz="2800" b="1" dirty="0">
                <a:solidFill>
                  <a:srgbClr val="FF0000"/>
                </a:solidFill>
              </a:rPr>
              <a:t> </a:t>
            </a:r>
            <a:r>
              <a:rPr lang="en-US" sz="2800" b="1" dirty="0" err="1">
                <a:solidFill>
                  <a:srgbClr val="FF0000"/>
                </a:solidFill>
              </a:rPr>
              <a:t>hán</a:t>
            </a:r>
            <a:endParaRPr lang="en-US" sz="2800" b="1" dirty="0">
              <a:solidFill>
                <a:srgbClr val="FF0000"/>
              </a:solidFill>
            </a:endParaRPr>
          </a:p>
        </p:txBody>
      </p:sp>
      <p:sp>
        <p:nvSpPr>
          <p:cNvPr id="4" name="Oval 3"/>
          <p:cNvSpPr/>
          <p:nvPr/>
        </p:nvSpPr>
        <p:spPr>
          <a:xfrm>
            <a:off x="-2539608" y="-47935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004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n tức, hình ảnh, video clip mới nhất về Bão trên biển Đông">
            <a:extLst>
              <a:ext uri="{FF2B5EF4-FFF2-40B4-BE49-F238E27FC236}">
                <a16:creationId xmlns:a16="http://schemas.microsoft.com/office/drawing/2014/main" id="{E818B449-B381-175D-BDAE-8DCF1E39D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097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71B0CF5-D085-1FA1-D0D8-747643226CEF}"/>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Bão</a:t>
            </a:r>
            <a:endParaRPr lang="en-US" sz="2800" b="1" dirty="0">
              <a:solidFill>
                <a:srgbClr val="FF0000"/>
              </a:solidFill>
            </a:endParaRPr>
          </a:p>
        </p:txBody>
      </p:sp>
      <p:sp>
        <p:nvSpPr>
          <p:cNvPr id="4" name="Oval 3"/>
          <p:cNvSpPr/>
          <p:nvPr/>
        </p:nvSpPr>
        <p:spPr>
          <a:xfrm>
            <a:off x="-2539608" y="-27287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84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2025445"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1033486"/>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Khoáng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sản</a:t>
              </a:r>
              <a:endParaRPr lang="en-US" sz="24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3378D37-6886-169C-35C3-F3F85D002549}"/>
              </a:ext>
            </a:extLst>
          </p:cNvPr>
          <p:cNvGrpSpPr/>
          <p:nvPr/>
        </p:nvGrpSpPr>
        <p:grpSpPr>
          <a:xfrm>
            <a:off x="2153266" y="138008"/>
            <a:ext cx="10038734" cy="1641631"/>
            <a:chOff x="2153266" y="138008"/>
            <a:chExt cx="10038734" cy="1641631"/>
          </a:xfrm>
        </p:grpSpPr>
        <p:sp>
          <p:nvSpPr>
            <p:cNvPr id="12" name="Freeform 5">
              <a:extLst>
                <a:ext uri="{FF2B5EF4-FFF2-40B4-BE49-F238E27FC236}">
                  <a16:creationId xmlns:a16="http://schemas.microsoft.com/office/drawing/2014/main" id="{B21FC623-69A1-E7AD-B9BD-F3E67E171E26}"/>
                </a:ext>
              </a:extLst>
            </p:cNvPr>
            <p:cNvSpPr/>
            <p:nvPr/>
          </p:nvSpPr>
          <p:spPr>
            <a:xfrm>
              <a:off x="2153266" y="138008"/>
              <a:ext cx="10038734" cy="1641631"/>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2">
              <a:extLst>
                <a:ext uri="{FF2B5EF4-FFF2-40B4-BE49-F238E27FC236}">
                  <a16:creationId xmlns:a16="http://schemas.microsoft.com/office/drawing/2014/main" id="{54EAFA02-20E4-8ACC-691A-9DBF90C5113A}"/>
                </a:ext>
              </a:extLst>
            </p:cNvPr>
            <p:cNvSpPr txBox="1"/>
            <p:nvPr/>
          </p:nvSpPr>
          <p:spPr>
            <a:xfrm>
              <a:off x="3618271" y="304800"/>
              <a:ext cx="8298426" cy="1107996"/>
            </a:xfrm>
            <a:prstGeom prst="rect">
              <a:avLst/>
            </a:prstGeom>
            <a:noFill/>
          </p:spPr>
          <p:txBody>
            <a:bodyPr wrap="square" rtlCol="0">
              <a:spAutoFit/>
            </a:bodyPr>
            <a:lstStyle/>
            <a:p>
              <a:pPr algn="l"/>
              <a:r>
                <a:rPr lang="vi-VN" sz="2200" b="1" i="0" dirty="0">
                  <a:solidFill>
                    <a:srgbClr val="002060"/>
                  </a:solidFill>
                  <a:effectLst/>
                  <a:latin typeface="Cambria" panose="02040503050406030204" pitchFamily="18" charset="0"/>
                  <a:ea typeface="Cambria" panose="02040503050406030204" pitchFamily="18" charset="0"/>
                </a:rPr>
                <a:t>Đọc thông tin và quan sát hình 1, </a:t>
              </a:r>
              <a:r>
                <a:rPr lang="en-US" sz="2200" b="1" i="0" dirty="0">
                  <a:solidFill>
                    <a:srgbClr val="002060"/>
                  </a:solidFill>
                  <a:effectLst/>
                  <a:latin typeface="Cambria" panose="02040503050406030204" pitchFamily="18" charset="0"/>
                  <a:ea typeface="Cambria" panose="02040503050406030204" pitchFamily="18" charset="0"/>
                </a:rPr>
                <a:t>2</a:t>
              </a:r>
              <a:r>
                <a:rPr lang="vi-VN" sz="2200" b="1" i="0" dirty="0">
                  <a:solidFill>
                    <a:srgbClr val="002060"/>
                  </a:solidFill>
                  <a:effectLst/>
                  <a:latin typeface="Cambria" panose="02040503050406030204" pitchFamily="18" charset="0"/>
                  <a:ea typeface="Cambria" panose="02040503050406030204" pitchFamily="18" charset="0"/>
                </a:rPr>
                <a:t> em hãy:</a:t>
              </a:r>
            </a:p>
            <a:p>
              <a:pPr algn="l"/>
              <a:r>
                <a:rPr lang="vi-VN" sz="2200" b="0" i="0" dirty="0">
                  <a:solidFill>
                    <a:srgbClr val="002060"/>
                  </a:solidFill>
                  <a:effectLst/>
                  <a:latin typeface="Cambria" panose="02040503050406030204" pitchFamily="18" charset="0"/>
                  <a:ea typeface="Cambria" panose="02040503050406030204" pitchFamily="18" charset="0"/>
                </a:rPr>
                <a:t>- Kể tên và xác định trên lược đồ một số khoáng sản ở nước ta. </a:t>
              </a:r>
            </a:p>
            <a:p>
              <a:pPr algn="l"/>
              <a:r>
                <a:rPr lang="vi-VN" sz="2200" b="0" i="0" dirty="0">
                  <a:solidFill>
                    <a:srgbClr val="002060"/>
                  </a:solidFill>
                  <a:effectLst/>
                  <a:latin typeface="Cambria" panose="02040503050406030204" pitchFamily="18" charset="0"/>
                  <a:ea typeface="Cambria" panose="02040503050406030204" pitchFamily="18" charset="0"/>
                </a:rPr>
                <a:t>- Nêu vai trò của tài nguyên khoáng sản đối với sự phát triển kinh tế </a:t>
              </a:r>
            </a:p>
          </p:txBody>
        </p:sp>
      </p:grpSp>
      <p:pic>
        <p:nvPicPr>
          <p:cNvPr id="16" name="Picture 15">
            <a:extLst>
              <a:ext uri="{FF2B5EF4-FFF2-40B4-BE49-F238E27FC236}">
                <a16:creationId xmlns:a16="http://schemas.microsoft.com/office/drawing/2014/main" id="{56A54AD8-D8DE-846C-5A55-7031E4EED1AF}"/>
              </a:ext>
            </a:extLst>
          </p:cNvPr>
          <p:cNvPicPr>
            <a:picLocks noChangeAspect="1"/>
          </p:cNvPicPr>
          <p:nvPr/>
        </p:nvPicPr>
        <p:blipFill>
          <a:blip r:embed="rId6"/>
          <a:stretch>
            <a:fillRect/>
          </a:stretch>
        </p:blipFill>
        <p:spPr>
          <a:xfrm>
            <a:off x="4859747" y="1977359"/>
            <a:ext cx="6562725" cy="4181475"/>
          </a:xfrm>
          <a:prstGeom prst="rect">
            <a:avLst/>
          </a:prstGeom>
        </p:spPr>
      </p:pic>
      <p:pic>
        <p:nvPicPr>
          <p:cNvPr id="17" name="Picture 16">
            <a:extLst>
              <a:ext uri="{FF2B5EF4-FFF2-40B4-BE49-F238E27FC236}">
                <a16:creationId xmlns:a16="http://schemas.microsoft.com/office/drawing/2014/main" id="{CCDC8E8C-7268-0FDF-DF82-1D8CE28E5C42}"/>
              </a:ext>
            </a:extLst>
          </p:cNvPr>
          <p:cNvPicPr>
            <a:picLocks noChangeAspect="1"/>
          </p:cNvPicPr>
          <p:nvPr/>
        </p:nvPicPr>
        <p:blipFill>
          <a:blip r:embed="rId7"/>
          <a:stretch>
            <a:fillRect/>
          </a:stretch>
        </p:blipFill>
        <p:spPr>
          <a:xfrm>
            <a:off x="1199535" y="1961743"/>
            <a:ext cx="3264309" cy="4569639"/>
          </a:xfrm>
          <a:prstGeom prst="rect">
            <a:avLst/>
          </a:prstGeom>
        </p:spPr>
      </p:pic>
      <p:sp>
        <p:nvSpPr>
          <p:cNvPr id="10" name="Oval 9"/>
          <p:cNvSpPr/>
          <p:nvPr/>
        </p:nvSpPr>
        <p:spPr>
          <a:xfrm>
            <a:off x="-2673787" y="-41892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Vietnamese girl and boy in red costume Free Vector">
            <a:hlinkClick r:id="rId2"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900216"/>
            <a:ext cx="3181962" cy="2957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3182295-30AD-CB70-3DE2-69F0F196B6C5}"/>
              </a:ext>
            </a:extLst>
          </p:cNvPr>
          <p:cNvPicPr>
            <a:picLocks noChangeAspect="1"/>
          </p:cNvPicPr>
          <p:nvPr/>
        </p:nvPicPr>
        <p:blipFill rotWithShape="1">
          <a:blip r:embed="rId5">
            <a:extLst>
              <a:ext uri="{28A0092B-C50C-407E-A947-70E740481C1C}">
                <a14:useLocalDpi xmlns:a14="http://schemas.microsoft.com/office/drawing/2010/main" val="0"/>
              </a:ext>
            </a:extLst>
          </a:blip>
          <a:srcRect l="87273" t="29246" r="-694" b="52545"/>
          <a:stretch/>
        </p:blipFill>
        <p:spPr>
          <a:xfrm>
            <a:off x="2383422" y="321315"/>
            <a:ext cx="9590864" cy="1594571"/>
          </a:xfrm>
          <a:prstGeom prst="rect">
            <a:avLst/>
          </a:prstGeom>
        </p:spPr>
      </p:pic>
      <p:sp>
        <p:nvSpPr>
          <p:cNvPr id="18" name="Text Box 8">
            <a:extLst>
              <a:ext uri="{FF2B5EF4-FFF2-40B4-BE49-F238E27FC236}">
                <a16:creationId xmlns:a16="http://schemas.microsoft.com/office/drawing/2014/main" id="{EAAB613B-7967-10D7-1CB8-FE0963815992}"/>
              </a:ext>
            </a:extLst>
          </p:cNvPr>
          <p:cNvSpPr txBox="1">
            <a:spLocks noChangeArrowheads="1"/>
          </p:cNvSpPr>
          <p:nvPr/>
        </p:nvSpPr>
        <p:spPr bwMode="auto">
          <a:xfrm>
            <a:off x="2970441" y="561100"/>
            <a:ext cx="8078560" cy="1077218"/>
          </a:xfrm>
          <a:prstGeom prst="rect">
            <a:avLst/>
          </a:prstGeom>
          <a:no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lvl="0" indent="457200" algn="ctr">
              <a:defRPr/>
            </a:pPr>
            <a:r>
              <a:rPr lang="en-US" sz="3200" b="1" dirty="0" err="1">
                <a:solidFill>
                  <a:srgbClr val="002060"/>
                </a:solidFill>
                <a:cs typeface="Arial" panose="020B0604020202020204" pitchFamily="34" charset="0"/>
              </a:rPr>
              <a:t>Nêu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các</a:t>
            </a:r>
            <a:r>
              <a:rPr lang="en-US" sz="3200" b="1" dirty="0">
                <a:solidFill>
                  <a:srgbClr val="002060"/>
                </a:solidFill>
                <a:cs typeface="Arial" panose="020B0604020202020204" pitchFamily="34" charset="0"/>
              </a:rPr>
              <a:t> chi </a:t>
            </a:r>
            <a:r>
              <a:rPr lang="en-US" sz="3200" b="1" dirty="0" err="1">
                <a:solidFill>
                  <a:srgbClr val="002060"/>
                </a:solidFill>
                <a:cs typeface="Arial" panose="020B0604020202020204" pitchFamily="34" charset="0"/>
              </a:rPr>
              <a:t>tiết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trong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bài</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hát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đề</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cập</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đến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nhiên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Việt</a:t>
            </a:r>
            <a:r>
              <a:rPr lang="en-US" sz="3200" b="1" dirty="0">
                <a:solidFill>
                  <a:srgbClr val="002060"/>
                </a:solidFill>
                <a:cs typeface="Arial" panose="020B0604020202020204" pitchFamily="34" charset="0"/>
              </a:rPr>
              <a:t> Nam.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id="{FD75026F-C4FC-00DE-CB7A-3F04B287D480}"/>
              </a:ext>
            </a:extLst>
          </p:cNvPr>
          <p:cNvSpPr/>
          <p:nvPr/>
        </p:nvSpPr>
        <p:spPr>
          <a:xfrm>
            <a:off x="3494315" y="1676401"/>
            <a:ext cx="7979228" cy="5279572"/>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0">
            <a:extLst>
              <a:ext uri="{FF2B5EF4-FFF2-40B4-BE49-F238E27FC236}">
                <a16:creationId xmlns:a16="http://schemas.microsoft.com/office/drawing/2014/main" id="{C10E21AA-9FCE-E088-89C2-7A9AA65B761E}"/>
              </a:ext>
            </a:extLst>
          </p:cNvPr>
          <p:cNvSpPr txBox="1"/>
          <p:nvPr/>
        </p:nvSpPr>
        <p:spPr>
          <a:xfrm>
            <a:off x="5040087" y="3782785"/>
            <a:ext cx="5682342" cy="286232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Mặt biển xanh xa tít chân trời.</a:t>
            </a:r>
          </a:p>
          <a:p>
            <a:pPr algn="just"/>
            <a:r>
              <a:rPr lang="vi-VN" sz="2000" b="1" dirty="0">
                <a:solidFill>
                  <a:srgbClr val="FF0000"/>
                </a:solidFill>
                <a:latin typeface="Cambria" panose="02040503050406030204" pitchFamily="18" charset="0"/>
                <a:ea typeface="Cambria" panose="02040503050406030204" pitchFamily="18" charset="0"/>
              </a:rPr>
              <a:t>+ Buồm vươn cánh vượt sóng ra ngoài khơi.</a:t>
            </a:r>
          </a:p>
          <a:p>
            <a:pPr algn="just"/>
            <a:r>
              <a:rPr lang="vi-VN" sz="2000" b="1" dirty="0">
                <a:solidFill>
                  <a:srgbClr val="FF0000"/>
                </a:solidFill>
                <a:latin typeface="Cambria" panose="02040503050406030204" pitchFamily="18" charset="0"/>
                <a:ea typeface="Cambria" panose="02040503050406030204" pitchFamily="18" charset="0"/>
              </a:rPr>
              <a:t>+ Rừng dừa xanh xa tít chân trời.</a:t>
            </a:r>
          </a:p>
          <a:p>
            <a:pPr algn="just"/>
            <a:r>
              <a:rPr lang="vi-VN" sz="2000" b="1" dirty="0">
                <a:solidFill>
                  <a:srgbClr val="FF0000"/>
                </a:solidFill>
                <a:latin typeface="Cambria" panose="02040503050406030204" pitchFamily="18" charset="0"/>
                <a:ea typeface="Cambria" panose="02040503050406030204" pitchFamily="18" charset="0"/>
              </a:rPr>
              <a:t>+ Mía ngọt chè xanh bông trắng lưng đồi.</a:t>
            </a:r>
          </a:p>
          <a:p>
            <a:pPr algn="just"/>
            <a:r>
              <a:rPr lang="vi-VN" sz="2000" b="1" dirty="0">
                <a:solidFill>
                  <a:srgbClr val="FF0000"/>
                </a:solidFill>
                <a:latin typeface="Cambria" panose="02040503050406030204" pitchFamily="18" charset="0"/>
                <a:ea typeface="Cambria" panose="02040503050406030204" pitchFamily="18" charset="0"/>
              </a:rPr>
              <a:t>+ Đồng xanh lúa dập dờn biển cả.</a:t>
            </a:r>
          </a:p>
          <a:p>
            <a:pPr algn="just"/>
            <a:r>
              <a:rPr lang="vi-VN" sz="2000" b="1" dirty="0">
                <a:solidFill>
                  <a:srgbClr val="FF0000"/>
                </a:solidFill>
                <a:latin typeface="Cambria" panose="02040503050406030204" pitchFamily="18" charset="0"/>
                <a:ea typeface="Cambria" panose="02040503050406030204" pitchFamily="18" charset="0"/>
              </a:rPr>
              <a:t>+ Đồng xanh lúa thẳng cánh bay cò bay.</a:t>
            </a:r>
          </a:p>
          <a:p>
            <a:pPr algn="just"/>
            <a:r>
              <a:rPr lang="vi-VN" sz="2000" b="1" dirty="0">
                <a:solidFill>
                  <a:srgbClr val="FF0000"/>
                </a:solidFill>
                <a:latin typeface="Cambria" panose="02040503050406030204" pitchFamily="18" charset="0"/>
                <a:ea typeface="Cambria" panose="02040503050406030204" pitchFamily="18" charset="0"/>
              </a:rPr>
              <a:t>+ Xanh xanh luỹ tre.</a:t>
            </a:r>
          </a:p>
          <a:p>
            <a:pPr algn="just"/>
            <a:r>
              <a:rPr lang="vi-VN" sz="2000" b="1" dirty="0">
                <a:solidFill>
                  <a:srgbClr val="FF0000"/>
                </a:solidFill>
                <a:latin typeface="Cambria" panose="02040503050406030204" pitchFamily="18" charset="0"/>
                <a:ea typeface="Cambria" panose="02040503050406030204" pitchFamily="18" charset="0"/>
              </a:rPr>
              <a:t>+ Suối đổ về sông qua những nương chè.</a:t>
            </a:r>
          </a:p>
          <a:p>
            <a:pPr algn="just"/>
            <a:r>
              <a:rPr lang="vi-VN" sz="2000" b="1" dirty="0">
                <a:solidFill>
                  <a:srgbClr val="FF0000"/>
                </a:solidFill>
                <a:latin typeface="Cambria" panose="02040503050406030204" pitchFamily="18" charset="0"/>
                <a:ea typeface="Cambria" panose="02040503050406030204" pitchFamily="18" charset="0"/>
              </a:rPr>
              <a:t>+ Dòng sông cuốn rộn về biển cả. </a:t>
            </a:r>
          </a:p>
        </p:txBody>
      </p:sp>
    </p:spTree>
    <p:extLst>
      <p:ext uri="{BB962C8B-B14F-4D97-AF65-F5344CB8AC3E}">
        <p14:creationId xmlns:p14="http://schemas.microsoft.com/office/powerpoint/2010/main" val="20272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8"/>
                                        </p:tgtEl>
                                        <p:attrNameLst>
                                          <p:attrName>ppt_y</p:attrName>
                                        </p:attrNameLst>
                                      </p:cBhvr>
                                      <p:tavLst>
                                        <p:tav tm="0">
                                          <p:val>
                                            <p:strVal val="#ppt_y"/>
                                          </p:val>
                                        </p:tav>
                                        <p:tav tm="100000">
                                          <p:val>
                                            <p:strVal val="#ppt_y"/>
                                          </p:val>
                                        </p:tav>
                                      </p:tavLst>
                                    </p:anim>
                                    <p:anim calcmode="lin" valueType="num">
                                      <p:cBhvr>
                                        <p:cTn id="1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down)">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wipe(down)">
                                      <p:cBhvr>
                                        <p:cTn id="31" dur="500"/>
                                        <p:tgtEl>
                                          <p:spTgt spid="2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down)">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wipe(down)">
                                      <p:cBhvr>
                                        <p:cTn id="41" dur="500"/>
                                        <p:tgtEl>
                                          <p:spTgt spid="2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xEl>
                                              <p:pRg st="4" end="4"/>
                                            </p:txEl>
                                          </p:spTgt>
                                        </p:tgtEl>
                                        <p:attrNameLst>
                                          <p:attrName>style.visibility</p:attrName>
                                        </p:attrNameLst>
                                      </p:cBhvr>
                                      <p:to>
                                        <p:strVal val="visible"/>
                                      </p:to>
                                    </p:set>
                                    <p:animEffect transition="in" filter="wipe(down)">
                                      <p:cBhvr>
                                        <p:cTn id="46" dur="500"/>
                                        <p:tgtEl>
                                          <p:spTgt spid="21">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xEl>
                                              <p:pRg st="5" end="5"/>
                                            </p:txEl>
                                          </p:spTgt>
                                        </p:tgtEl>
                                        <p:attrNameLst>
                                          <p:attrName>style.visibility</p:attrName>
                                        </p:attrNameLst>
                                      </p:cBhvr>
                                      <p:to>
                                        <p:strVal val="visible"/>
                                      </p:to>
                                    </p:set>
                                    <p:animEffect transition="in" filter="wipe(down)">
                                      <p:cBhvr>
                                        <p:cTn id="51" dur="500"/>
                                        <p:tgtEl>
                                          <p:spTgt spid="2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xEl>
                                              <p:pRg st="6" end="6"/>
                                            </p:txEl>
                                          </p:spTgt>
                                        </p:tgtEl>
                                        <p:attrNameLst>
                                          <p:attrName>style.visibility</p:attrName>
                                        </p:attrNameLst>
                                      </p:cBhvr>
                                      <p:to>
                                        <p:strVal val="visible"/>
                                      </p:to>
                                    </p:set>
                                    <p:animEffect transition="in" filter="wipe(down)">
                                      <p:cBhvr>
                                        <p:cTn id="56" dur="500"/>
                                        <p:tgtEl>
                                          <p:spTgt spid="21">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xEl>
                                              <p:pRg st="7" end="7"/>
                                            </p:txEl>
                                          </p:spTgt>
                                        </p:tgtEl>
                                        <p:attrNameLst>
                                          <p:attrName>style.visibility</p:attrName>
                                        </p:attrNameLst>
                                      </p:cBhvr>
                                      <p:to>
                                        <p:strVal val="visible"/>
                                      </p:to>
                                    </p:set>
                                    <p:animEffect transition="in" filter="wipe(down)">
                                      <p:cBhvr>
                                        <p:cTn id="61" dur="500"/>
                                        <p:tgtEl>
                                          <p:spTgt spid="21">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1">
                                            <p:txEl>
                                              <p:pRg st="8" end="8"/>
                                            </p:txEl>
                                          </p:spTgt>
                                        </p:tgtEl>
                                        <p:attrNameLst>
                                          <p:attrName>style.visibility</p:attrName>
                                        </p:attrNameLst>
                                      </p:cBhvr>
                                      <p:to>
                                        <p:strVal val="visible"/>
                                      </p:to>
                                    </p:set>
                                    <p:animEffect transition="in" filter="wipe(down)">
                                      <p:cBhvr>
                                        <p:cTn id="66"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AC0978-AAC5-7A8C-B875-66026F9B4AF4}"/>
              </a:ext>
            </a:extLst>
          </p:cNvPr>
          <p:cNvPicPr>
            <a:picLocks noChangeAspect="1"/>
          </p:cNvPicPr>
          <p:nvPr/>
        </p:nvPicPr>
        <p:blipFill>
          <a:blip r:embed="rId2"/>
          <a:stretch>
            <a:fillRect/>
          </a:stretch>
        </p:blipFill>
        <p:spPr>
          <a:xfrm>
            <a:off x="732241" y="-167268"/>
            <a:ext cx="4709554" cy="4725822"/>
          </a:xfrm>
          <a:prstGeom prst="rect">
            <a:avLst/>
          </a:prstGeom>
        </p:spPr>
      </p:pic>
      <p:sp>
        <p:nvSpPr>
          <p:cNvPr id="2" name="Oval 1">
            <a:extLst>
              <a:ext uri="{FF2B5EF4-FFF2-40B4-BE49-F238E27FC236}">
                <a16:creationId xmlns:a16="http://schemas.microsoft.com/office/drawing/2014/main" id="{27BDA5AB-ADBD-A18E-1B7A-B42ED982F431}"/>
              </a:ext>
            </a:extLst>
          </p:cNvPr>
          <p:cNvSpPr/>
          <p:nvPr/>
        </p:nvSpPr>
        <p:spPr>
          <a:xfrm>
            <a:off x="1014760" y="1"/>
            <a:ext cx="3635299" cy="2107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5E9C5B4-4C21-2ACC-3DCF-04D0FB60B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201450" y="3492693"/>
            <a:ext cx="2372957" cy="3615933"/>
          </a:xfrm>
          <a:prstGeom prst="rect">
            <a:avLst/>
          </a:prstGeom>
        </p:spPr>
      </p:pic>
      <p:grpSp>
        <p:nvGrpSpPr>
          <p:cNvPr id="14" name="Group 13">
            <a:extLst>
              <a:ext uri="{FF2B5EF4-FFF2-40B4-BE49-F238E27FC236}">
                <a16:creationId xmlns:a16="http://schemas.microsoft.com/office/drawing/2014/main" id="{9FBD4109-952D-EAB3-B4B6-EA72266F7FCD}"/>
              </a:ext>
            </a:extLst>
          </p:cNvPr>
          <p:cNvGrpSpPr/>
          <p:nvPr/>
        </p:nvGrpSpPr>
        <p:grpSpPr>
          <a:xfrm flipH="1">
            <a:off x="5456901" y="510514"/>
            <a:ext cx="6361472" cy="3144767"/>
            <a:chOff x="1395977" y="1070949"/>
            <a:chExt cx="4531941" cy="1890493"/>
          </a:xfrm>
        </p:grpSpPr>
        <p:pic>
          <p:nvPicPr>
            <p:cNvPr id="15" name="Picture 2">
              <a:extLst>
                <a:ext uri="{FF2B5EF4-FFF2-40B4-BE49-F238E27FC236}">
                  <a16:creationId xmlns:a16="http://schemas.microsoft.com/office/drawing/2014/main" id="{A339B50F-A4D6-F969-F2FB-C152B63BA0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6" name="TextBox 15">
              <a:extLst>
                <a:ext uri="{FF2B5EF4-FFF2-40B4-BE49-F238E27FC236}">
                  <a16:creationId xmlns:a16="http://schemas.microsoft.com/office/drawing/2014/main" id="{21855BC0-002A-CE8D-6AC7-935F38E73318}"/>
                </a:ext>
              </a:extLst>
            </p:cNvPr>
            <p:cNvSpPr txBox="1"/>
            <p:nvPr/>
          </p:nvSpPr>
          <p:spPr>
            <a:xfrm>
              <a:off x="1578094" y="1320749"/>
              <a:ext cx="4285490" cy="1342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Việt Nam có nguồn khoáng sản phong phú với nhiều loại.</a:t>
              </a:r>
              <a:endParaRPr kumimoji="0" lang="en-US"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loại khoáng sản có trữ lượng đáng kể ở nước ta là: </a:t>
              </a:r>
              <a:r>
                <a:rPr kumimoji="0" lang="vi-VN" sz="27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than, dầu mỏ, khí tự nhiên, sắt, bô-xít,...</a:t>
              </a:r>
            </a:p>
          </p:txBody>
        </p:sp>
      </p:grpSp>
      <p:pic>
        <p:nvPicPr>
          <p:cNvPr id="18" name="Picture 17">
            <a:extLst>
              <a:ext uri="{FF2B5EF4-FFF2-40B4-BE49-F238E27FC236}">
                <a16:creationId xmlns:a16="http://schemas.microsoft.com/office/drawing/2014/main" id="{2A5B7DE6-9826-9DA1-23B8-54A813F191F3}"/>
              </a:ext>
            </a:extLst>
          </p:cNvPr>
          <p:cNvPicPr>
            <a:picLocks noChangeAspect="1"/>
          </p:cNvPicPr>
          <p:nvPr/>
        </p:nvPicPr>
        <p:blipFill>
          <a:blip r:embed="rId7"/>
          <a:stretch>
            <a:fillRect/>
          </a:stretch>
        </p:blipFill>
        <p:spPr>
          <a:xfrm>
            <a:off x="323385" y="4124954"/>
            <a:ext cx="3713588" cy="3256805"/>
          </a:xfrm>
          <a:prstGeom prst="rect">
            <a:avLst/>
          </a:prstGeom>
        </p:spPr>
      </p:pic>
      <p:sp>
        <p:nvSpPr>
          <p:cNvPr id="19" name="Oval 18">
            <a:extLst>
              <a:ext uri="{FF2B5EF4-FFF2-40B4-BE49-F238E27FC236}">
                <a16:creationId xmlns:a16="http://schemas.microsoft.com/office/drawing/2014/main" id="{4D6E1E59-C9B2-2EB1-0EDB-A3CDE7B81113}"/>
              </a:ext>
            </a:extLst>
          </p:cNvPr>
          <p:cNvSpPr/>
          <p:nvPr/>
        </p:nvSpPr>
        <p:spPr>
          <a:xfrm>
            <a:off x="1694985" y="4750419"/>
            <a:ext cx="2274850" cy="26874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7020" y="-33764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id="{FF46026A-C868-0E20-58EF-0D5445E5B2A3}"/>
              </a:ext>
            </a:extLst>
          </p:cNvPr>
          <p:cNvSpPr txBox="1"/>
          <p:nvPr/>
        </p:nvSpPr>
        <p:spPr>
          <a:xfrm>
            <a:off x="1208314" y="5040086"/>
            <a:ext cx="4669972" cy="584775"/>
          </a:xfrm>
          <a:prstGeom prst="rect">
            <a:avLst/>
          </a:prstGeom>
          <a:noFill/>
        </p:spPr>
        <p:txBody>
          <a:bodyPr wrap="square" rtlCol="0">
            <a:spAutoFit/>
          </a:bodyPr>
          <a:lstStyle/>
          <a:p>
            <a:r>
              <a:rPr lang="en-SG" sz="3200" b="1" i="1" dirty="0">
                <a:solidFill>
                  <a:srgbClr val="000000"/>
                </a:solidFill>
                <a:effectLst/>
                <a:latin typeface="Cambria" panose="02040503050406030204" pitchFamily="18" charset="0"/>
                <a:ea typeface="Cambria" panose="02040503050406030204" pitchFamily="18" charset="0"/>
              </a:rPr>
              <a:t>Than </a:t>
            </a:r>
            <a:r>
              <a:rPr lang="en-SG" sz="3200" b="1" i="1" dirty="0" err="1">
                <a:solidFill>
                  <a:srgbClr val="000000"/>
                </a:solidFill>
                <a:effectLst/>
                <a:latin typeface="Cambria" panose="02040503050406030204" pitchFamily="18" charset="0"/>
                <a:ea typeface="Cambria" panose="02040503050406030204" pitchFamily="18" charset="0"/>
              </a:rPr>
              <a:t>đá</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Quảng</a:t>
            </a:r>
            <a:r>
              <a:rPr lang="en-SG" sz="3200" b="1" i="1" dirty="0">
                <a:solidFill>
                  <a:srgbClr val="000000"/>
                </a:solidFill>
                <a:effectLst/>
                <a:latin typeface="Cambria" panose="02040503050406030204" pitchFamily="18" charset="0"/>
                <a:ea typeface="Cambria" panose="02040503050406030204" pitchFamily="18" charset="0"/>
              </a:rPr>
              <a:t> Ninh)</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id="{C186A716-3B14-6B0A-9BA6-3D4A1A9CBA08}"/>
              </a:ext>
            </a:extLst>
          </p:cNvPr>
          <p:cNvSpPr txBox="1"/>
          <p:nvPr/>
        </p:nvSpPr>
        <p:spPr>
          <a:xfrm>
            <a:off x="7032171" y="5040086"/>
            <a:ext cx="4669972" cy="584775"/>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Dầu</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mỏ</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Biển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Đông</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8" name="Oval 7"/>
          <p:cNvSpPr/>
          <p:nvPr/>
        </p:nvSpPr>
        <p:spPr>
          <a:xfrm>
            <a:off x="-2539608" y="-43504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6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id="{B85B117B-767B-D54D-0D3D-91DD1CB1A92F}"/>
              </a:ext>
            </a:extLst>
          </p:cNvPr>
          <p:cNvSpPr txBox="1"/>
          <p:nvPr/>
        </p:nvSpPr>
        <p:spPr>
          <a:xfrm>
            <a:off x="1872343" y="5094515"/>
            <a:ext cx="4669972" cy="584775"/>
          </a:xfrm>
          <a:prstGeom prst="rect">
            <a:avLst/>
          </a:prstGeom>
          <a:noFill/>
        </p:spPr>
        <p:txBody>
          <a:bodyPr wrap="square" rtlCol="0">
            <a:spAutoFit/>
          </a:bodyPr>
          <a:lstStyle/>
          <a:p>
            <a:r>
              <a:rPr lang="en-SG" sz="3200" b="1" i="1" dirty="0" err="1">
                <a:solidFill>
                  <a:srgbClr val="000000"/>
                </a:solidFill>
                <a:latin typeface="Cambria" panose="02040503050406030204" pitchFamily="18" charset="0"/>
                <a:ea typeface="Cambria" panose="02040503050406030204" pitchFamily="18" charset="0"/>
              </a:rPr>
              <a:t>Apatit</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Lào</a:t>
            </a:r>
            <a:r>
              <a:rPr lang="en-SG" sz="3200" b="1" i="1" dirty="0">
                <a:solidFill>
                  <a:srgbClr val="000000"/>
                </a:solidFill>
                <a:latin typeface="Cambria" panose="02040503050406030204" pitchFamily="18" charset="0"/>
                <a:ea typeface="Cambria" panose="02040503050406030204" pitchFamily="18" charset="0"/>
              </a:rPr>
              <a:t> Cai)</a:t>
            </a:r>
            <a:endParaRPr lang="en-US" sz="3200" b="1" dirty="0">
              <a:latin typeface="Cambria" panose="02040503050406030204" pitchFamily="18" charset="0"/>
              <a:ea typeface="Cambria" panose="02040503050406030204" pitchFamily="18" charset="0"/>
            </a:endParaRPr>
          </a:p>
        </p:txBody>
      </p:sp>
      <p:pic>
        <p:nvPicPr>
          <p:cNvPr id="4" name="Picture 3" descr="Titani – Wikipedia tiếng Việt">
            <a:extLst>
              <a:ext uri="{FF2B5EF4-FFF2-40B4-BE49-F238E27FC236}">
                <a16:creationId xmlns:a16="http://schemas.microsoft.com/office/drawing/2014/main"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id="{D136B442-A8FE-27CD-066D-B6009E77DC29}"/>
              </a:ext>
            </a:extLst>
          </p:cNvPr>
          <p:cNvSpPr txBox="1"/>
          <p:nvPr/>
        </p:nvSpPr>
        <p:spPr>
          <a:xfrm>
            <a:off x="7728857" y="5029201"/>
            <a:ext cx="3886200" cy="1077218"/>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Titan (Thái Nguyên, Vũng Tàu)....</a:t>
            </a:r>
            <a:endParaRPr lang="en-US" sz="3200" b="1" dirty="0">
              <a:latin typeface="Cambria" panose="02040503050406030204" pitchFamily="18" charset="0"/>
              <a:ea typeface="Cambria" panose="02040503050406030204" pitchFamily="18" charset="0"/>
            </a:endParaRPr>
          </a:p>
        </p:txBody>
      </p:sp>
      <p:sp>
        <p:nvSpPr>
          <p:cNvPr id="6" name="Oval 5"/>
          <p:cNvSpPr/>
          <p:nvPr/>
        </p:nvSpPr>
        <p:spPr>
          <a:xfrm>
            <a:off x="-2642847" y="-32931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1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id="{4BE13D4E-B20A-EBAC-D557-5B44DABFFEAC}"/>
              </a:ext>
            </a:extLst>
          </p:cNvPr>
          <p:cNvSpPr txBox="1"/>
          <p:nvPr/>
        </p:nvSpPr>
        <p:spPr>
          <a:xfrm>
            <a:off x="566057" y="5094515"/>
            <a:ext cx="5061857" cy="1077218"/>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Quặng</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sắt</a:t>
            </a:r>
            <a:r>
              <a:rPr lang="en-SG" sz="3200" b="1" i="1" dirty="0">
                <a:solidFill>
                  <a:srgbClr val="000000"/>
                </a:solidFill>
                <a:latin typeface="Cambria" panose="02040503050406030204" pitchFamily="18" charset="0"/>
                <a:ea typeface="Cambria" panose="02040503050406030204" pitchFamily="18" charset="0"/>
              </a:rPr>
              <a:t> (Thái </a:t>
            </a:r>
            <a:r>
              <a:rPr lang="en-SG" sz="3200" b="1" i="1" dirty="0" err="1">
                <a:solidFill>
                  <a:srgbClr val="000000"/>
                </a:solidFill>
                <a:latin typeface="Cambria" panose="02040503050406030204" pitchFamily="18" charset="0"/>
                <a:ea typeface="Cambria" panose="02040503050406030204" pitchFamily="18" charset="0"/>
              </a:rPr>
              <a:t>Nguyên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Bái</a:t>
            </a:r>
            <a:r>
              <a:rPr lang="en-SG" sz="3200" b="1" i="1" dirty="0">
                <a:solidFill>
                  <a:srgbClr val="000000"/>
                </a:solidFill>
                <a:latin typeface="Cambria" panose="02040503050406030204" pitchFamily="18" charset="0"/>
                <a:ea typeface="Cambria" panose="02040503050406030204" pitchFamily="18" charset="0"/>
              </a:rPr>
              <a:t>, Hà </a:t>
            </a:r>
            <a:r>
              <a:rPr lang="en-SG" sz="3200" b="1" i="1" dirty="0" err="1">
                <a:solidFill>
                  <a:srgbClr val="000000"/>
                </a:solidFill>
                <a:latin typeface="Cambria" panose="02040503050406030204" pitchFamily="18" charset="0"/>
                <a:ea typeface="Cambria" panose="02040503050406030204" pitchFamily="18" charset="0"/>
              </a:rPr>
              <a:t>Tĩnh</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id="{4ABA60DF-C067-0938-35D4-80A9A8D6A4EA}"/>
              </a:ext>
            </a:extLst>
          </p:cNvPr>
          <p:cNvSpPr txBox="1"/>
          <p:nvPr/>
        </p:nvSpPr>
        <p:spPr>
          <a:xfrm>
            <a:off x="6564086" y="4985658"/>
            <a:ext cx="5061857" cy="584775"/>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Bô-xít (Tây Nguyên)</a:t>
            </a:r>
            <a:endParaRPr lang="en-US" sz="3200" b="1" dirty="0">
              <a:latin typeface="Cambria" panose="02040503050406030204" pitchFamily="18" charset="0"/>
              <a:ea typeface="Cambria" panose="02040503050406030204" pitchFamily="18" charset="0"/>
            </a:endParaRPr>
          </a:p>
        </p:txBody>
      </p:sp>
      <p:sp>
        <p:nvSpPr>
          <p:cNvPr id="6" name="Oval 5"/>
          <p:cNvSpPr/>
          <p:nvPr/>
        </p:nvSpPr>
        <p:spPr>
          <a:xfrm>
            <a:off x="-2064774" y="-505486"/>
            <a:ext cx="2064774"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3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DF2D66A-82BB-9AE4-9477-35362662D0A2}"/>
              </a:ext>
            </a:extLst>
          </p:cNvPr>
          <p:cNvSpPr/>
          <p:nvPr/>
        </p:nvSpPr>
        <p:spPr>
          <a:xfrm>
            <a:off x="283030" y="0"/>
            <a:ext cx="11527970" cy="6379029"/>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D1F5DED5-9EC8-AD67-59B4-0B59D3C48280}"/>
              </a:ext>
            </a:extLst>
          </p:cNvPr>
          <p:cNvSpPr txBox="1"/>
          <p:nvPr/>
        </p:nvSpPr>
        <p:spPr>
          <a:xfrm>
            <a:off x="957942" y="2481943"/>
            <a:ext cx="10319657" cy="3913892"/>
          </a:xfrm>
          <a:prstGeom prst="rect">
            <a:avLst/>
          </a:prstGeom>
          <a:noFill/>
        </p:spPr>
        <p:txBody>
          <a:bodyPr wrap="square" rtlCol="0">
            <a:spAutoFit/>
          </a:bodyPr>
          <a:lstStyle/>
          <a:p>
            <a:pPr marL="0" marR="0" algn="just">
              <a:lnSpc>
                <a:spcPct val="150000"/>
              </a:lnSpc>
              <a:spcBef>
                <a:spcPts val="240"/>
              </a:spcBef>
              <a:spcAft>
                <a:spcPts val="240"/>
              </a:spcAft>
            </a:pP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Vai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trò</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tài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khoáng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triển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tế</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ngành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nghiệp</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than,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mỏ</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khí</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phục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vụ</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nhiệt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bô-xít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khẩu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400" dirty="0">
              <a:solidFill>
                <a:srgbClr val="FF0000"/>
              </a:solidFill>
              <a:latin typeface="Cambria" panose="02040503050406030204" pitchFamily="18" charset="0"/>
              <a:ea typeface="Cambria" panose="02040503050406030204" pitchFamily="18" charset="0"/>
            </a:endParaRPr>
          </a:p>
        </p:txBody>
      </p:sp>
      <p:sp>
        <p:nvSpPr>
          <p:cNvPr id="4" name="Oval 3"/>
          <p:cNvSpPr/>
          <p:nvPr/>
        </p:nvSpPr>
        <p:spPr>
          <a:xfrm>
            <a:off x="-2539608" y="-27287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3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sản</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C00000"/>
              </a:solidFill>
              <a:effectLst/>
              <a:uLnTx/>
              <a:uFillTx/>
              <a:latin typeface=".VnTime" panose="020B7200000000000000" pitchFamily="34" charset="0"/>
              <a:ea typeface="+mn-ea"/>
              <a:cs typeface="+mn-cs"/>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kiệm</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099"/>
            <a:ext cx="12268200" cy="6896099"/>
          </a:xfrm>
          <a:prstGeom prst="rect">
            <a:avLst/>
          </a:prstGeom>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3" presetClass="exit" presetSubtype="10" fill="hold" nodeType="with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6" presetClass="emph" presetSubtype="0" fill="hold" nodeType="afterEffect">
                                  <p:stCondLst>
                                    <p:cond delay="0"/>
                                  </p:stCondLst>
                                  <p:childTnLst>
                                    <p:animScale>
                                      <p:cBhvr>
                                        <p:cTn id="27"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3156857"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574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1501F460-A965-AD1B-03CF-35EB78B3C245}"/>
              </a:ext>
            </a:extLst>
          </p:cNvPr>
          <p:cNvSpPr txBox="1"/>
          <p:nvPr/>
        </p:nvSpPr>
        <p:spPr>
          <a:xfrm>
            <a:off x="620486" y="1926771"/>
            <a:ext cx="10776857" cy="2800767"/>
          </a:xfrm>
          <a:prstGeom prst="rect">
            <a:avLst/>
          </a:prstGeom>
          <a:noFill/>
        </p:spPr>
        <p:txBody>
          <a:bodyPr wrap="square" rtlCol="0">
            <a:spAutoFit/>
          </a:bodyPr>
          <a:lstStyle/>
          <a:p>
            <a:pPr algn="just"/>
            <a:r>
              <a:rPr lang="en-US" sz="4400" b="1" i="1" u="none" strike="noStrike" dirty="0">
                <a:solidFill>
                  <a:srgbClr val="002060"/>
                </a:solidFill>
                <a:effectLst/>
                <a:latin typeface="Cambria" panose="02040503050406030204" pitchFamily="18" charset="0"/>
                <a:ea typeface="Cambria" panose="02040503050406030204" pitchFamily="18" charset="0"/>
              </a:rPr>
              <a:t>   </a:t>
            </a:r>
            <a:r>
              <a:rPr lang="vi-VN" sz="4400" b="1" i="1" u="none" strike="noStrike" dirty="0">
                <a:solidFill>
                  <a:srgbClr val="002060"/>
                </a:solidFill>
                <a:effectLst/>
                <a:latin typeface="Cambria" panose="02040503050406030204" pitchFamily="18" charset="0"/>
                <a:ea typeface="Cambria" panose="02040503050406030204" pitchFamily="18" charset="0"/>
              </a:rPr>
              <a:t>Một số khoáng sản có trữ lượng lớn ở nước ta là dầu mỏ và khí tự nhiên, b</a:t>
            </a:r>
            <a:r>
              <a:rPr lang="en-US" sz="4400" b="1" i="1" dirty="0">
                <a:solidFill>
                  <a:srgbClr val="002060"/>
                </a:solidFill>
                <a:latin typeface="Cambria" panose="02040503050406030204" pitchFamily="18" charset="0"/>
                <a:ea typeface="Cambria" panose="02040503050406030204" pitchFamily="18" charset="0"/>
              </a:rPr>
              <a:t>ô</a:t>
            </a:r>
            <a:r>
              <a:rPr lang="vi-VN" sz="4400" b="1" i="1" u="none" strike="noStrike" dirty="0">
                <a:solidFill>
                  <a:srgbClr val="002060"/>
                </a:solidFill>
                <a:effectLst/>
                <a:latin typeface="Cambria" panose="02040503050406030204" pitchFamily="18" charset="0"/>
                <a:ea typeface="Cambria" panose="02040503050406030204" pitchFamily="18" charset="0"/>
              </a:rPr>
              <a:t>-xít (bauxite), đá vôi, than đá, a-pa-tít (apatite), sắt, ti-tan (titanium),...</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43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a16="http://schemas.microsoft.com/office/drawing/2014/main"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a16="http://schemas.microsoft.com/office/drawing/2014/main" id="{ED11DDFC-624A-4FB6-6D93-3EC3A9EADE58}"/>
              </a:ext>
            </a:extLst>
          </p:cNvPr>
          <p:cNvPicPr>
            <a:picLocks noChangeAspect="1"/>
          </p:cNvPicPr>
          <p:nvPr/>
        </p:nvPicPr>
        <p:blipFill>
          <a:blip r:embed="rId4"/>
          <a:srcRect/>
          <a:stretch>
            <a:fillRect/>
          </a:stretch>
        </p:blipFill>
        <p:spPr>
          <a:xfrm>
            <a:off x="5743574" y="156719"/>
            <a:ext cx="1953335" cy="1220834"/>
          </a:xfrm>
          <a:prstGeom prst="rect">
            <a:avLst/>
          </a:prstGeom>
        </p:spPr>
      </p:pic>
      <p:pic>
        <p:nvPicPr>
          <p:cNvPr id="9" name="Picture 3">
            <a:extLst>
              <a:ext uri="{FF2B5EF4-FFF2-40B4-BE49-F238E27FC236}">
                <a16:creationId xmlns:a16="http://schemas.microsoft.com/office/drawing/2014/main" id="{6DCD3007-D832-D396-7474-772D97EC42F8}"/>
              </a:ext>
            </a:extLst>
          </p:cNvPr>
          <p:cNvPicPr>
            <a:picLocks noChangeAspect="1"/>
          </p:cNvPicPr>
          <p:nvPr/>
        </p:nvPicPr>
        <p:blipFill>
          <a:blip r:embed="rId5"/>
          <a:srcRect/>
          <a:stretch>
            <a:fillRect/>
          </a:stretch>
        </p:blipFill>
        <p:spPr>
          <a:xfrm rot="20270379">
            <a:off x="161668" y="-19050"/>
            <a:ext cx="1619898" cy="1174426"/>
          </a:xfrm>
          <a:prstGeom prst="rect">
            <a:avLst/>
          </a:prstGeom>
        </p:spPr>
      </p:pic>
      <p:pic>
        <p:nvPicPr>
          <p:cNvPr id="10" name="Picture 5">
            <a:extLst>
              <a:ext uri="{FF2B5EF4-FFF2-40B4-BE49-F238E27FC236}">
                <a16:creationId xmlns:a16="http://schemas.microsoft.com/office/drawing/2014/main" id="{C3C85203-3D9D-2423-70C3-88F27D6B262B}"/>
              </a:ext>
            </a:extLst>
          </p:cNvPr>
          <p:cNvPicPr>
            <a:picLocks noChangeAspect="1"/>
          </p:cNvPicPr>
          <p:nvPr/>
        </p:nvPicPr>
        <p:blipFill>
          <a:blip r:embed="rId6"/>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DE736F-89C2-9CBD-D752-5D370C1C1999}"/>
              </a:ext>
            </a:extLst>
          </p:cNvPr>
          <p:cNvPicPr>
            <a:picLocks noChangeAspect="1"/>
          </p:cNvPicPr>
          <p:nvPr/>
        </p:nvPicPr>
        <p:blipFill>
          <a:blip r:embed="rId7"/>
          <a:stretch>
            <a:fillRect/>
          </a:stretch>
        </p:blipFill>
        <p:spPr>
          <a:xfrm rot="20663103">
            <a:off x="209902" y="669654"/>
            <a:ext cx="5126816" cy="1102265"/>
          </a:xfrm>
          <a:prstGeom prst="rect">
            <a:avLst/>
          </a:prstGeom>
        </p:spPr>
      </p:pic>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8"/>
          <a:stretch>
            <a:fillRect/>
          </a:stretch>
        </p:blipFill>
        <p:spPr>
          <a:xfrm>
            <a:off x="183798" y="1319526"/>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9"/>
          <a:stretch>
            <a:fillRect/>
          </a:stretch>
        </p:blipFill>
        <p:spPr>
          <a:xfrm>
            <a:off x="1146022" y="2421398"/>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10"/>
          <a:stretch>
            <a:fillRect/>
          </a:stretch>
        </p:blipFill>
        <p:spPr>
          <a:xfrm>
            <a:off x="2706813" y="154506"/>
            <a:ext cx="2432515" cy="1298561"/>
          </a:xfrm>
          <a:prstGeom prst="rect">
            <a:avLst/>
          </a:prstGeom>
        </p:spPr>
      </p:pic>
      <p:sp>
        <p:nvSpPr>
          <p:cNvPr id="167" name="Oval 166"/>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2598503" y="-28118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7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880DD5B9-F63D-C671-7A38-711871862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55" y="2107580"/>
            <a:ext cx="7378872" cy="2450016"/>
          </a:xfrm>
          <a:prstGeom prst="rect">
            <a:avLst/>
          </a:prstGeom>
        </p:spPr>
      </p:pic>
      <p:sp>
        <p:nvSpPr>
          <p:cNvPr id="9" name="Oval 8"/>
          <p:cNvSpPr/>
          <p:nvPr/>
        </p:nvSpPr>
        <p:spPr>
          <a:xfrm>
            <a:off x="4658219" y="-384198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0886" y="-42357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5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FC6E51"/>
                  </a:solidFill>
                  <a:prstDash val="solid"/>
                </a:ln>
                <a:solidFill>
                  <a:srgbClr val="FC6E51">
                    <a:lumMod val="75000"/>
                  </a:srgbClr>
                </a:solidFill>
                <a:effectLst>
                  <a:outerShdw blurRad="38100" dist="22860" dir="5400000" algn="tl" rotWithShape="0">
                    <a:srgbClr val="000000">
                      <a:alpha val="30000"/>
                    </a:srgbClr>
                  </a:outerShdw>
                </a:effectLst>
                <a:uLnTx/>
                <a:uFillTx/>
                <a:latin typeface="Times New Roman" panose="02020603050405020304" pitchFamily="18" charset="0"/>
                <a:ea typeface="+mn-ea"/>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Vùng</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đồi</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núi</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ta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chiếm</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mấy</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phần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diện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tích</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đất</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liền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khoảng</a:t>
            </a:r>
            <a:r>
              <a:rPr lang="en-US" sz="3200" b="1" dirty="0">
                <a:solidFill>
                  <a:srgbClr val="FF0000"/>
                </a:solidFill>
                <a:latin typeface="Times New Roman" panose="02020603050405020304" pitchFamily="18" charset="0"/>
                <a:cs typeface="Times New Roman" panose="02020603050405020304" pitchFamily="18" charset="0"/>
              </a:rPr>
              <a:t> bao </a:t>
            </a:r>
            <a:r>
              <a:rPr lang="en-US" sz="3200" b="1" dirty="0" err="1">
                <a:solidFill>
                  <a:srgbClr val="FF0000"/>
                </a:solidFill>
                <a:latin typeface="Times New Roman" panose="02020603050405020304" pitchFamily="18" charset="0"/>
                <a:cs typeface="Times New Roman" panose="02020603050405020304" pitchFamily="18" charset="0"/>
              </a:rPr>
              <a:t>nhiêu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thổ</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3/4</a:t>
            </a:r>
          </a:p>
        </p:txBody>
      </p:sp>
      <p:sp>
        <p:nvSpPr>
          <p:cNvPr id="31" name="Rectangle 30"/>
          <p:cNvSpPr/>
          <p:nvPr/>
        </p:nvSpPr>
        <p:spPr>
          <a:xfrm>
            <a:off x="5477467" y="1460291"/>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a:t>
            </a:r>
            <a:r>
              <a:rPr lang="en-US" sz="2800" b="1" dirty="0">
                <a:solidFill>
                  <a:srgbClr val="FCECD0">
                    <a:lumMod val="25000"/>
                  </a:srgbClr>
                </a:solidFill>
                <a:latin typeface="Times New Roman" panose="02020603050405020304" pitchFamily="18" charset="0"/>
                <a:cs typeface="Times New Roman" panose="02020603050405020304" pitchFamily="18" charset="0"/>
              </a:rPr>
              <a:t>1/4</a:t>
            </a:r>
            <a:endPar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31"/>
          <p:cNvSpPr/>
          <p:nvPr/>
        </p:nvSpPr>
        <p:spPr>
          <a:xfrm>
            <a:off x="5477467" y="1954435"/>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2/4</a:t>
            </a:r>
          </a:p>
        </p:txBody>
      </p:sp>
      <p:sp>
        <p:nvSpPr>
          <p:cNvPr id="34" name="Rectangle 33"/>
          <p:cNvSpPr/>
          <p:nvPr/>
        </p:nvSpPr>
        <p:spPr>
          <a:xfrm>
            <a:off x="5477467" y="2448580"/>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5/4</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A : Quảng Ninh</a:t>
            </a:r>
            <a:endParaRPr kumimoji="0" lang="en-US" altLang="en-US"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Tỉnh</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nào</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của</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ta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có</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nhiều</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mỏ</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than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nhất</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C : </a:t>
            </a:r>
            <a:r>
              <a:rPr kumimoji="0" lang="en-US" alt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mn-cs"/>
              </a:rPr>
              <a:t>Lào Cai</a:t>
            </a:r>
            <a:endPar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khoáng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kiệm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890650" y="720795"/>
            <a:ext cx="10604290" cy="5478125"/>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sp>
        <p:nvSpPr>
          <p:cNvPr id="6" name="TextBox 5">
            <a:extLst>
              <a:ext uri="{FF2B5EF4-FFF2-40B4-BE49-F238E27FC236}">
                <a16:creationId xmlns:a16="http://schemas.microsoft.com/office/drawing/2014/main" id="{88A97952-3C8B-68DE-13A3-9513FB33F534}"/>
              </a:ext>
            </a:extLst>
          </p:cNvPr>
          <p:cNvSpPr txBox="1"/>
          <p:nvPr/>
        </p:nvSpPr>
        <p:spPr>
          <a:xfrm>
            <a:off x="2386478" y="3401230"/>
            <a:ext cx="8195001" cy="1354217"/>
          </a:xfrm>
          <a:prstGeom prst="rect">
            <a:avLst/>
          </a:prstGeom>
          <a:noFill/>
        </p:spPr>
        <p:txBody>
          <a:bodyPr wrap="square" lIns="0" tIns="0" rIns="0" bIns="0" rtlCol="0">
            <a:spAutoFit/>
          </a:bodyPr>
          <a:lstStyle/>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a:t>
            </a:r>
          </a:p>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Xem</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mới</a:t>
            </a:r>
            <a:endPar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14B90E0-AF9B-5C9D-76F2-6DADB50F3851}"/>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9" name="Graphic 8">
              <a:extLst>
                <a:ext uri="{FF2B5EF4-FFF2-40B4-BE49-F238E27FC236}">
                  <a16:creationId xmlns:a16="http://schemas.microsoft.com/office/drawing/2014/main" id="{4F275FD7-6E36-C563-AD1D-1B4375761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0" name="TextBox 9">
              <a:extLst>
                <a:ext uri="{FF2B5EF4-FFF2-40B4-BE49-F238E27FC236}">
                  <a16:creationId xmlns:a16="http://schemas.microsoft.com/office/drawing/2014/main" id="{D7E81FD5-FF38-1635-0F4F-7C996C264266}"/>
                </a:ext>
              </a:extLst>
            </p:cNvPr>
            <p:cNvSpPr txBox="1"/>
            <p:nvPr/>
          </p:nvSpPr>
          <p:spPr>
            <a:xfrm>
              <a:off x="4517909" y="2392082"/>
              <a:ext cx="2781301" cy="576772"/>
            </a:xfrm>
            <a:prstGeom prst="rect">
              <a:avLst/>
            </a:prstGeom>
            <a:noFill/>
          </p:spPr>
          <p:txBody>
            <a:bodyPr wrap="square" rtlCol="0">
              <a:spAutoFit/>
            </a:bodyPr>
            <a:lstStyle/>
            <a:p>
              <a:pPr algn="ctr"/>
              <a:r>
                <a:rPr lang="en-US" sz="5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DẶN DÒ</a:t>
              </a:r>
            </a:p>
          </p:txBody>
        </p:sp>
      </p:grpSp>
      <p:sp>
        <p:nvSpPr>
          <p:cNvPr id="11" name="Oval 10"/>
          <p:cNvSpPr/>
          <p:nvPr/>
        </p:nvSpPr>
        <p:spPr>
          <a:xfrm>
            <a:off x="4672010" y="-371106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3150" y="-41888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2858F82B-4DDD-670F-EED6-F216B4132BF6}"/>
              </a:ext>
            </a:extLst>
          </p:cNvPr>
          <p:cNvPicPr>
            <a:picLocks noChangeAspect="1"/>
          </p:cNvPicPr>
          <p:nvPr/>
        </p:nvPicPr>
        <p:blipFill>
          <a:blip r:embed="rId5"/>
          <a:stretch>
            <a:fillRect/>
          </a:stretch>
        </p:blipFill>
        <p:spPr>
          <a:xfrm>
            <a:off x="1959428" y="1314304"/>
            <a:ext cx="9329165" cy="4606209"/>
          </a:xfrm>
          <a:prstGeom prst="rect">
            <a:avLst/>
          </a:prstGeom>
        </p:spPr>
      </p:pic>
      <p:sp>
        <p:nvSpPr>
          <p:cNvPr id="9" name="Oval 8"/>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47957" y="-27953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3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5AEF9-AFB9-99A5-EA07-2A957DF9F0D4}"/>
              </a:ext>
            </a:extLst>
          </p:cNvPr>
          <p:cNvSpPr txBox="1"/>
          <p:nvPr/>
        </p:nvSpPr>
        <p:spPr>
          <a:xfrm>
            <a:off x="840657" y="1241200"/>
            <a:ext cx="10702413" cy="4832092"/>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đặc điểm của một trong những thành phần của thiên nhiên Việt Nam (ví dụ: địa hình, khí hậu, sông ngòi, đất, rừng,...).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Kể được tên và xác định được trên lược đồ hoặc bản đồ một số khoáng sản chính.</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Nêu được vai trò của tài nguyên thiên nhiên đối với sự phát triển kinh tế.</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khó khăn của môi trường thiên nhiên đối với sản xuất và đời sống.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Đưa ra được một số biện pháp bảo vệ tài nguyên thiên nhiên và phòng, chống thiên tai.</a:t>
            </a:r>
          </a:p>
        </p:txBody>
      </p:sp>
      <p:pic>
        <p:nvPicPr>
          <p:cNvPr id="3" name="Picture 2">
            <a:extLst>
              <a:ext uri="{FF2B5EF4-FFF2-40B4-BE49-F238E27FC236}">
                <a16:creationId xmlns:a16="http://schemas.microsoft.com/office/drawing/2014/main" id="{A5DD462B-E92C-761F-3125-8093A1711569}"/>
              </a:ext>
            </a:extLst>
          </p:cNvPr>
          <p:cNvPicPr>
            <a:picLocks noChangeAspect="1"/>
          </p:cNvPicPr>
          <p:nvPr/>
        </p:nvPicPr>
        <p:blipFill>
          <a:blip r:embed="rId2"/>
          <a:stretch>
            <a:fillRect/>
          </a:stretch>
        </p:blipFill>
        <p:spPr>
          <a:xfrm>
            <a:off x="4052379" y="117746"/>
            <a:ext cx="4224894" cy="1018120"/>
          </a:xfrm>
          <a:prstGeom prst="rect">
            <a:avLst/>
          </a:prstGeom>
        </p:spPr>
      </p:pic>
      <p:sp>
        <p:nvSpPr>
          <p:cNvPr id="4" name="Oval 3"/>
          <p:cNvSpPr/>
          <p:nvPr/>
        </p:nvSpPr>
        <p:spPr>
          <a:xfrm>
            <a:off x="4895022" y="-375349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04464" y="-11163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2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99D32510-A3C6-FCAA-9257-E978BF9D5E3E}"/>
              </a:ext>
            </a:extLst>
          </p:cNvPr>
          <p:cNvPicPr>
            <a:picLocks noChangeAspect="1"/>
          </p:cNvPicPr>
          <p:nvPr/>
        </p:nvPicPr>
        <p:blipFill>
          <a:blip r:embed="rId5"/>
          <a:stretch>
            <a:fillRect/>
          </a:stretch>
        </p:blipFill>
        <p:spPr>
          <a:xfrm>
            <a:off x="1696866" y="2142855"/>
            <a:ext cx="9004572" cy="2377646"/>
          </a:xfrm>
          <a:prstGeom prst="rect">
            <a:avLst/>
          </a:prstGeom>
        </p:spPr>
      </p:pic>
      <p:sp>
        <p:nvSpPr>
          <p:cNvPr id="9" name="Oval 8"/>
          <p:cNvSpPr/>
          <p:nvPr/>
        </p:nvSpPr>
        <p:spPr>
          <a:xfrm>
            <a:off x="4929348" y="-350000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81540" y="-21395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9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Oval 9"/>
          <p:cNvSpPr/>
          <p:nvPr/>
        </p:nvSpPr>
        <p:spPr>
          <a:xfrm>
            <a:off x="-2616305" y="-17987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
        <p:nvSpPr>
          <p:cNvPr id="9" name="Oval 8"/>
          <p:cNvSpPr/>
          <p:nvPr/>
        </p:nvSpPr>
        <p:spPr>
          <a:xfrm>
            <a:off x="-2539608" y="-42685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5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a16="http://schemas.microsoft.com/office/drawing/2014/main"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p:cNvSpPr/>
          <p:nvPr/>
        </p:nvSpPr>
        <p:spPr>
          <a:xfrm>
            <a:off x="-2398237" y="-248065"/>
            <a:ext cx="2398237"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5495278" y="372863"/>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Khu vực đồng bằng ở nước ta: Đồng bằng Sông Hồng, đồng bằng Duyên Hải miền Trung, Đồng bằng Sông Cửu Long. </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EC247BBB-1EC8-09BB-D99C-741F79B2F21F}"/>
              </a:ext>
            </a:extLst>
          </p:cNvPr>
          <p:cNvPicPr>
            <a:picLocks noChangeAspect="1"/>
          </p:cNvPicPr>
          <p:nvPr/>
        </p:nvPicPr>
        <p:blipFill>
          <a:blip r:embed="rId6"/>
          <a:stretch>
            <a:fillRect/>
          </a:stretch>
        </p:blipFill>
        <p:spPr>
          <a:xfrm>
            <a:off x="317791" y="466863"/>
            <a:ext cx="4276725" cy="3438525"/>
          </a:xfrm>
          <a:prstGeom prst="rect">
            <a:avLst/>
          </a:prstGeom>
        </p:spPr>
      </p:pic>
      <p:pic>
        <p:nvPicPr>
          <p:cNvPr id="10" name="Picture 9">
            <a:extLst>
              <a:ext uri="{FF2B5EF4-FFF2-40B4-BE49-F238E27FC236}">
                <a16:creationId xmlns:a16="http://schemas.microsoft.com/office/drawing/2014/main" id="{B56A1A2E-88A1-6F8C-5E10-CD6EAFD73BF8}"/>
              </a:ext>
            </a:extLst>
          </p:cNvPr>
          <p:cNvPicPr>
            <a:picLocks noChangeAspect="1"/>
          </p:cNvPicPr>
          <p:nvPr/>
        </p:nvPicPr>
        <p:blipFill>
          <a:blip r:embed="rId7"/>
          <a:stretch>
            <a:fillRect/>
          </a:stretch>
        </p:blipFill>
        <p:spPr>
          <a:xfrm>
            <a:off x="3468349" y="3424377"/>
            <a:ext cx="3000375" cy="3009900"/>
          </a:xfrm>
          <a:prstGeom prst="rect">
            <a:avLst/>
          </a:prstGeom>
        </p:spPr>
      </p:pic>
      <p:sp>
        <p:nvSpPr>
          <p:cNvPr id="12" name="Oval 11">
            <a:extLst>
              <a:ext uri="{FF2B5EF4-FFF2-40B4-BE49-F238E27FC236}">
                <a16:creationId xmlns:a16="http://schemas.microsoft.com/office/drawing/2014/main" id="{5A41DA87-C342-FE39-E768-9CA2177875DD}"/>
              </a:ext>
            </a:extLst>
          </p:cNvPr>
          <p:cNvSpPr/>
          <p:nvPr/>
        </p:nvSpPr>
        <p:spPr>
          <a:xfrm>
            <a:off x="2423604" y="1731146"/>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3481FA-00E3-AB51-1A08-B93D415D20AF}"/>
              </a:ext>
            </a:extLst>
          </p:cNvPr>
          <p:cNvSpPr/>
          <p:nvPr/>
        </p:nvSpPr>
        <p:spPr>
          <a:xfrm>
            <a:off x="4367813" y="4483224"/>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09BA97A-4720-0EB8-48D5-71ABE4D01A4C}"/>
              </a:ext>
            </a:extLst>
          </p:cNvPr>
          <p:cNvPicPr>
            <a:picLocks noChangeAspect="1"/>
          </p:cNvPicPr>
          <p:nvPr/>
        </p:nvPicPr>
        <p:blipFill>
          <a:blip r:embed="rId8"/>
          <a:stretch>
            <a:fillRect/>
          </a:stretch>
        </p:blipFill>
        <p:spPr>
          <a:xfrm>
            <a:off x="1083074" y="3496220"/>
            <a:ext cx="2268615" cy="3058182"/>
          </a:xfrm>
          <a:prstGeom prst="rect">
            <a:avLst/>
          </a:prstGeom>
        </p:spPr>
      </p:pic>
      <p:sp>
        <p:nvSpPr>
          <p:cNvPr id="19" name="Freeform: Shape 18">
            <a:extLst>
              <a:ext uri="{FF2B5EF4-FFF2-40B4-BE49-F238E27FC236}">
                <a16:creationId xmlns:a16="http://schemas.microsoft.com/office/drawing/2014/main" id="{CB9393B4-7168-7E28-0312-E68031F723FA}"/>
              </a:ext>
            </a:extLst>
          </p:cNvPr>
          <p:cNvSpPr/>
          <p:nvPr/>
        </p:nvSpPr>
        <p:spPr>
          <a:xfrm>
            <a:off x="1669002" y="3559946"/>
            <a:ext cx="1626044" cy="2889053"/>
          </a:xfrm>
          <a:custGeom>
            <a:avLst/>
            <a:gdLst>
              <a:gd name="connsiteX0" fmla="*/ 177553 w 1626044"/>
              <a:gd name="connsiteY0" fmla="*/ 8877 h 2889053"/>
              <a:gd name="connsiteX1" fmla="*/ 168676 w 1626044"/>
              <a:gd name="connsiteY1" fmla="*/ 363984 h 2889053"/>
              <a:gd name="connsiteX2" fmla="*/ 186431 w 1626044"/>
              <a:gd name="connsiteY2" fmla="*/ 426128 h 2889053"/>
              <a:gd name="connsiteX3" fmla="*/ 213064 w 1626044"/>
              <a:gd name="connsiteY3" fmla="*/ 470516 h 2889053"/>
              <a:gd name="connsiteX4" fmla="*/ 221942 w 1626044"/>
              <a:gd name="connsiteY4" fmla="*/ 497149 h 2889053"/>
              <a:gd name="connsiteX5" fmla="*/ 248575 w 1626044"/>
              <a:gd name="connsiteY5" fmla="*/ 523782 h 2889053"/>
              <a:gd name="connsiteX6" fmla="*/ 275208 w 1626044"/>
              <a:gd name="connsiteY6" fmla="*/ 559293 h 2889053"/>
              <a:gd name="connsiteX7" fmla="*/ 328474 w 1626044"/>
              <a:gd name="connsiteY7" fmla="*/ 594804 h 2889053"/>
              <a:gd name="connsiteX8" fmla="*/ 399495 w 1626044"/>
              <a:gd name="connsiteY8" fmla="*/ 648070 h 2889053"/>
              <a:gd name="connsiteX9" fmla="*/ 443883 w 1626044"/>
              <a:gd name="connsiteY9" fmla="*/ 683580 h 2889053"/>
              <a:gd name="connsiteX10" fmla="*/ 470516 w 1626044"/>
              <a:gd name="connsiteY10" fmla="*/ 754602 h 2889053"/>
              <a:gd name="connsiteX11" fmla="*/ 479394 w 1626044"/>
              <a:gd name="connsiteY11" fmla="*/ 781235 h 2889053"/>
              <a:gd name="connsiteX12" fmla="*/ 532660 w 1626044"/>
              <a:gd name="connsiteY12" fmla="*/ 852256 h 2889053"/>
              <a:gd name="connsiteX13" fmla="*/ 585926 w 1626044"/>
              <a:gd name="connsiteY13" fmla="*/ 932155 h 2889053"/>
              <a:gd name="connsiteX14" fmla="*/ 603681 w 1626044"/>
              <a:gd name="connsiteY14" fmla="*/ 958788 h 2889053"/>
              <a:gd name="connsiteX15" fmla="*/ 621437 w 1626044"/>
              <a:gd name="connsiteY15" fmla="*/ 976543 h 2889053"/>
              <a:gd name="connsiteX16" fmla="*/ 656948 w 1626044"/>
              <a:gd name="connsiteY16" fmla="*/ 1074198 h 2889053"/>
              <a:gd name="connsiteX17" fmla="*/ 683581 w 1626044"/>
              <a:gd name="connsiteY17" fmla="*/ 1118586 h 2889053"/>
              <a:gd name="connsiteX18" fmla="*/ 727969 w 1626044"/>
              <a:gd name="connsiteY18" fmla="*/ 1136341 h 2889053"/>
              <a:gd name="connsiteX19" fmla="*/ 772357 w 1626044"/>
              <a:gd name="connsiteY19" fmla="*/ 1162974 h 2889053"/>
              <a:gd name="connsiteX20" fmla="*/ 825623 w 1626044"/>
              <a:gd name="connsiteY20" fmla="*/ 1189607 h 2889053"/>
              <a:gd name="connsiteX21" fmla="*/ 905522 w 1626044"/>
              <a:gd name="connsiteY21" fmla="*/ 1251751 h 2889053"/>
              <a:gd name="connsiteX22" fmla="*/ 958788 w 1626044"/>
              <a:gd name="connsiteY22" fmla="*/ 1313895 h 2889053"/>
              <a:gd name="connsiteX23" fmla="*/ 1056443 w 1626044"/>
              <a:gd name="connsiteY23" fmla="*/ 1420427 h 2889053"/>
              <a:gd name="connsiteX24" fmla="*/ 1136342 w 1626044"/>
              <a:gd name="connsiteY24" fmla="*/ 1473693 h 2889053"/>
              <a:gd name="connsiteX25" fmla="*/ 1154097 w 1626044"/>
              <a:gd name="connsiteY25" fmla="*/ 1500326 h 2889053"/>
              <a:gd name="connsiteX26" fmla="*/ 1180730 w 1626044"/>
              <a:gd name="connsiteY26" fmla="*/ 1518081 h 2889053"/>
              <a:gd name="connsiteX27" fmla="*/ 1216241 w 1626044"/>
              <a:gd name="connsiteY27" fmla="*/ 1544714 h 2889053"/>
              <a:gd name="connsiteX28" fmla="*/ 1313895 w 1626044"/>
              <a:gd name="connsiteY28" fmla="*/ 1642369 h 2889053"/>
              <a:gd name="connsiteX29" fmla="*/ 1384916 w 1626044"/>
              <a:gd name="connsiteY29" fmla="*/ 1802167 h 2889053"/>
              <a:gd name="connsiteX30" fmla="*/ 1402672 w 1626044"/>
              <a:gd name="connsiteY30" fmla="*/ 1855433 h 2889053"/>
              <a:gd name="connsiteX31" fmla="*/ 1438182 w 1626044"/>
              <a:gd name="connsiteY31" fmla="*/ 1908699 h 2889053"/>
              <a:gd name="connsiteX32" fmla="*/ 1464815 w 1626044"/>
              <a:gd name="connsiteY32" fmla="*/ 1970842 h 2889053"/>
              <a:gd name="connsiteX33" fmla="*/ 1500326 w 1626044"/>
              <a:gd name="connsiteY33" fmla="*/ 2041864 h 2889053"/>
              <a:gd name="connsiteX34" fmla="*/ 1518081 w 1626044"/>
              <a:gd name="connsiteY34" fmla="*/ 2112885 h 2889053"/>
              <a:gd name="connsiteX35" fmla="*/ 1535837 w 1626044"/>
              <a:gd name="connsiteY35" fmla="*/ 2166151 h 2889053"/>
              <a:gd name="connsiteX36" fmla="*/ 1544715 w 1626044"/>
              <a:gd name="connsiteY36" fmla="*/ 2254928 h 2889053"/>
              <a:gd name="connsiteX37" fmla="*/ 1553592 w 1626044"/>
              <a:gd name="connsiteY37" fmla="*/ 2467992 h 2889053"/>
              <a:gd name="connsiteX38" fmla="*/ 1589103 w 1626044"/>
              <a:gd name="connsiteY38" fmla="*/ 2734322 h 2889053"/>
              <a:gd name="connsiteX39" fmla="*/ 1606858 w 1626044"/>
              <a:gd name="connsiteY39" fmla="*/ 2831976 h 2889053"/>
              <a:gd name="connsiteX40" fmla="*/ 1624614 w 1626044"/>
              <a:gd name="connsiteY40" fmla="*/ 2885242 h 2889053"/>
              <a:gd name="connsiteX41" fmla="*/ 1589103 w 1626044"/>
              <a:gd name="connsiteY41" fmla="*/ 2876365 h 2889053"/>
              <a:gd name="connsiteX42" fmla="*/ 1562470 w 1626044"/>
              <a:gd name="connsiteY42" fmla="*/ 2725444 h 2889053"/>
              <a:gd name="connsiteX43" fmla="*/ 1544715 w 1626044"/>
              <a:gd name="connsiteY43" fmla="*/ 2627790 h 2889053"/>
              <a:gd name="connsiteX44" fmla="*/ 1526959 w 1626044"/>
              <a:gd name="connsiteY44" fmla="*/ 2503503 h 2889053"/>
              <a:gd name="connsiteX45" fmla="*/ 1509204 w 1626044"/>
              <a:gd name="connsiteY45" fmla="*/ 2467992 h 2889053"/>
              <a:gd name="connsiteX46" fmla="*/ 1473693 w 1626044"/>
              <a:gd name="connsiteY46" fmla="*/ 2405848 h 2889053"/>
              <a:gd name="connsiteX47" fmla="*/ 1447060 w 1626044"/>
              <a:gd name="connsiteY47" fmla="*/ 2334827 h 2889053"/>
              <a:gd name="connsiteX48" fmla="*/ 1429305 w 1626044"/>
              <a:gd name="connsiteY48" fmla="*/ 2263805 h 2889053"/>
              <a:gd name="connsiteX49" fmla="*/ 1402672 w 1626044"/>
              <a:gd name="connsiteY49" fmla="*/ 2201662 h 2889053"/>
              <a:gd name="connsiteX50" fmla="*/ 1384916 w 1626044"/>
              <a:gd name="connsiteY50" fmla="*/ 2139518 h 2889053"/>
              <a:gd name="connsiteX51" fmla="*/ 1358283 w 1626044"/>
              <a:gd name="connsiteY51" fmla="*/ 2095130 h 2889053"/>
              <a:gd name="connsiteX52" fmla="*/ 1340528 w 1626044"/>
              <a:gd name="connsiteY52" fmla="*/ 2050741 h 2889053"/>
              <a:gd name="connsiteX53" fmla="*/ 1278384 w 1626044"/>
              <a:gd name="connsiteY53" fmla="*/ 1935332 h 2889053"/>
              <a:gd name="connsiteX54" fmla="*/ 1242874 w 1626044"/>
              <a:gd name="connsiteY54" fmla="*/ 1890943 h 2889053"/>
              <a:gd name="connsiteX55" fmla="*/ 1216241 w 1626044"/>
              <a:gd name="connsiteY55" fmla="*/ 1828800 h 2889053"/>
              <a:gd name="connsiteX56" fmla="*/ 1189608 w 1626044"/>
              <a:gd name="connsiteY56" fmla="*/ 1802167 h 2889053"/>
              <a:gd name="connsiteX57" fmla="*/ 1154097 w 1626044"/>
              <a:gd name="connsiteY57" fmla="*/ 1748901 h 2889053"/>
              <a:gd name="connsiteX58" fmla="*/ 1100831 w 1626044"/>
              <a:gd name="connsiteY58" fmla="*/ 1651246 h 2889053"/>
              <a:gd name="connsiteX59" fmla="*/ 1065320 w 1626044"/>
              <a:gd name="connsiteY59" fmla="*/ 1597980 h 2889053"/>
              <a:gd name="connsiteX60" fmla="*/ 1029810 w 1626044"/>
              <a:gd name="connsiteY60" fmla="*/ 1553592 h 2889053"/>
              <a:gd name="connsiteX61" fmla="*/ 967666 w 1626044"/>
              <a:gd name="connsiteY61" fmla="*/ 1509204 h 2889053"/>
              <a:gd name="connsiteX62" fmla="*/ 905522 w 1626044"/>
              <a:gd name="connsiteY62" fmla="*/ 1447060 h 2889053"/>
              <a:gd name="connsiteX63" fmla="*/ 852256 w 1626044"/>
              <a:gd name="connsiteY63" fmla="*/ 1393794 h 2889053"/>
              <a:gd name="connsiteX64" fmla="*/ 781235 w 1626044"/>
              <a:gd name="connsiteY64" fmla="*/ 1349405 h 2889053"/>
              <a:gd name="connsiteX65" fmla="*/ 701336 w 1626044"/>
              <a:gd name="connsiteY65" fmla="*/ 1251751 h 2889053"/>
              <a:gd name="connsiteX66" fmla="*/ 674703 w 1626044"/>
              <a:gd name="connsiteY66" fmla="*/ 1216240 h 2889053"/>
              <a:gd name="connsiteX67" fmla="*/ 585926 w 1626044"/>
              <a:gd name="connsiteY67" fmla="*/ 1109708 h 2889053"/>
              <a:gd name="connsiteX68" fmla="*/ 488272 w 1626044"/>
              <a:gd name="connsiteY68" fmla="*/ 976543 h 2889053"/>
              <a:gd name="connsiteX69" fmla="*/ 443883 w 1626044"/>
              <a:gd name="connsiteY69" fmla="*/ 932155 h 2889053"/>
              <a:gd name="connsiteX70" fmla="*/ 372862 w 1626044"/>
              <a:gd name="connsiteY70" fmla="*/ 816745 h 2889053"/>
              <a:gd name="connsiteX71" fmla="*/ 319596 w 1626044"/>
              <a:gd name="connsiteY71" fmla="*/ 727969 h 2889053"/>
              <a:gd name="connsiteX72" fmla="*/ 257452 w 1626044"/>
              <a:gd name="connsiteY72" fmla="*/ 639192 h 2889053"/>
              <a:gd name="connsiteX73" fmla="*/ 213064 w 1626044"/>
              <a:gd name="connsiteY73" fmla="*/ 577048 h 2889053"/>
              <a:gd name="connsiteX74" fmla="*/ 186431 w 1626044"/>
              <a:gd name="connsiteY74" fmla="*/ 532660 h 2889053"/>
              <a:gd name="connsiteX75" fmla="*/ 142043 w 1626044"/>
              <a:gd name="connsiteY75" fmla="*/ 497149 h 2889053"/>
              <a:gd name="connsiteX76" fmla="*/ 115410 w 1626044"/>
              <a:gd name="connsiteY76" fmla="*/ 461638 h 2889053"/>
              <a:gd name="connsiteX77" fmla="*/ 26633 w 1626044"/>
              <a:gd name="connsiteY77" fmla="*/ 355106 h 2889053"/>
              <a:gd name="connsiteX78" fmla="*/ 0 w 1626044"/>
              <a:gd name="connsiteY78" fmla="*/ 275207 h 2889053"/>
              <a:gd name="connsiteX79" fmla="*/ 8878 w 1626044"/>
              <a:gd name="connsiteY79" fmla="*/ 150920 h 2889053"/>
              <a:gd name="connsiteX80" fmla="*/ 26633 w 1626044"/>
              <a:gd name="connsiteY80" fmla="*/ 106532 h 2889053"/>
              <a:gd name="connsiteX81" fmla="*/ 62144 w 1626044"/>
              <a:gd name="connsiteY81" fmla="*/ 71021 h 2889053"/>
              <a:gd name="connsiteX82" fmla="*/ 115410 w 1626044"/>
              <a:gd name="connsiteY82" fmla="*/ 0 h 2889053"/>
              <a:gd name="connsiteX83" fmla="*/ 177553 w 1626044"/>
              <a:gd name="connsiteY83" fmla="*/ 8877 h 28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044" h="2889053">
                <a:moveTo>
                  <a:pt x="177553" y="8877"/>
                </a:moveTo>
                <a:cubicBezTo>
                  <a:pt x="160786" y="176547"/>
                  <a:pt x="149969" y="195617"/>
                  <a:pt x="168676" y="363984"/>
                </a:cubicBezTo>
                <a:cubicBezTo>
                  <a:pt x="171055" y="385396"/>
                  <a:pt x="178145" y="406242"/>
                  <a:pt x="186431" y="426128"/>
                </a:cubicBezTo>
                <a:cubicBezTo>
                  <a:pt x="193067" y="442056"/>
                  <a:pt x="205347" y="455083"/>
                  <a:pt x="213064" y="470516"/>
                </a:cubicBezTo>
                <a:cubicBezTo>
                  <a:pt x="217249" y="478886"/>
                  <a:pt x="216751" y="489363"/>
                  <a:pt x="221942" y="497149"/>
                </a:cubicBezTo>
                <a:cubicBezTo>
                  <a:pt x="228906" y="507595"/>
                  <a:pt x="240404" y="514250"/>
                  <a:pt x="248575" y="523782"/>
                </a:cubicBezTo>
                <a:cubicBezTo>
                  <a:pt x="258204" y="535016"/>
                  <a:pt x="264149" y="549463"/>
                  <a:pt x="275208" y="559293"/>
                </a:cubicBezTo>
                <a:cubicBezTo>
                  <a:pt x="291157" y="573470"/>
                  <a:pt x="311110" y="582401"/>
                  <a:pt x="328474" y="594804"/>
                </a:cubicBezTo>
                <a:cubicBezTo>
                  <a:pt x="352554" y="612004"/>
                  <a:pt x="376040" y="630027"/>
                  <a:pt x="399495" y="648070"/>
                </a:cubicBezTo>
                <a:cubicBezTo>
                  <a:pt x="414514" y="659623"/>
                  <a:pt x="443883" y="683580"/>
                  <a:pt x="443883" y="683580"/>
                </a:cubicBezTo>
                <a:cubicBezTo>
                  <a:pt x="464034" y="744032"/>
                  <a:pt x="438670" y="669678"/>
                  <a:pt x="470516" y="754602"/>
                </a:cubicBezTo>
                <a:cubicBezTo>
                  <a:pt x="473802" y="763364"/>
                  <a:pt x="475209" y="772865"/>
                  <a:pt x="479394" y="781235"/>
                </a:cubicBezTo>
                <a:cubicBezTo>
                  <a:pt x="489799" y="802045"/>
                  <a:pt x="522203" y="837877"/>
                  <a:pt x="532660" y="852256"/>
                </a:cubicBezTo>
                <a:cubicBezTo>
                  <a:pt x="532674" y="852275"/>
                  <a:pt x="577042" y="918828"/>
                  <a:pt x="585926" y="932155"/>
                </a:cubicBezTo>
                <a:cubicBezTo>
                  <a:pt x="591844" y="941033"/>
                  <a:pt x="596136" y="951244"/>
                  <a:pt x="603681" y="958788"/>
                </a:cubicBezTo>
                <a:lnTo>
                  <a:pt x="621437" y="976543"/>
                </a:lnTo>
                <a:cubicBezTo>
                  <a:pt x="629725" y="1001409"/>
                  <a:pt x="644593" y="1049488"/>
                  <a:pt x="656948" y="1074198"/>
                </a:cubicBezTo>
                <a:cubicBezTo>
                  <a:pt x="664665" y="1089631"/>
                  <a:pt x="670595" y="1107224"/>
                  <a:pt x="683581" y="1118586"/>
                </a:cubicBezTo>
                <a:cubicBezTo>
                  <a:pt x="695574" y="1129080"/>
                  <a:pt x="713716" y="1129214"/>
                  <a:pt x="727969" y="1136341"/>
                </a:cubicBezTo>
                <a:cubicBezTo>
                  <a:pt x="743402" y="1144058"/>
                  <a:pt x="757209" y="1154711"/>
                  <a:pt x="772357" y="1162974"/>
                </a:cubicBezTo>
                <a:cubicBezTo>
                  <a:pt x="789784" y="1172480"/>
                  <a:pt x="808270" y="1179966"/>
                  <a:pt x="825623" y="1189607"/>
                </a:cubicBezTo>
                <a:cubicBezTo>
                  <a:pt x="849378" y="1202804"/>
                  <a:pt x="891950" y="1238179"/>
                  <a:pt x="905522" y="1251751"/>
                </a:cubicBezTo>
                <a:cubicBezTo>
                  <a:pt x="924814" y="1271043"/>
                  <a:pt x="941511" y="1292779"/>
                  <a:pt x="958788" y="1313895"/>
                </a:cubicBezTo>
                <a:cubicBezTo>
                  <a:pt x="993245" y="1356009"/>
                  <a:pt x="1002709" y="1384605"/>
                  <a:pt x="1056443" y="1420427"/>
                </a:cubicBezTo>
                <a:lnTo>
                  <a:pt x="1136342" y="1473693"/>
                </a:lnTo>
                <a:cubicBezTo>
                  <a:pt x="1142260" y="1482571"/>
                  <a:pt x="1146552" y="1492781"/>
                  <a:pt x="1154097" y="1500326"/>
                </a:cubicBezTo>
                <a:cubicBezTo>
                  <a:pt x="1161642" y="1507871"/>
                  <a:pt x="1172048" y="1511879"/>
                  <a:pt x="1180730" y="1518081"/>
                </a:cubicBezTo>
                <a:cubicBezTo>
                  <a:pt x="1192770" y="1526681"/>
                  <a:pt x="1204687" y="1535471"/>
                  <a:pt x="1216241" y="1544714"/>
                </a:cubicBezTo>
                <a:cubicBezTo>
                  <a:pt x="1256277" y="1576743"/>
                  <a:pt x="1285696" y="1598503"/>
                  <a:pt x="1313895" y="1642369"/>
                </a:cubicBezTo>
                <a:cubicBezTo>
                  <a:pt x="1338109" y="1680035"/>
                  <a:pt x="1370343" y="1763307"/>
                  <a:pt x="1384916" y="1802167"/>
                </a:cubicBezTo>
                <a:cubicBezTo>
                  <a:pt x="1391488" y="1819691"/>
                  <a:pt x="1394302" y="1838693"/>
                  <a:pt x="1402672" y="1855433"/>
                </a:cubicBezTo>
                <a:cubicBezTo>
                  <a:pt x="1412215" y="1874519"/>
                  <a:pt x="1428065" y="1889910"/>
                  <a:pt x="1438182" y="1908699"/>
                </a:cubicBezTo>
                <a:cubicBezTo>
                  <a:pt x="1448867" y="1928542"/>
                  <a:pt x="1455285" y="1950420"/>
                  <a:pt x="1464815" y="1970842"/>
                </a:cubicBezTo>
                <a:cubicBezTo>
                  <a:pt x="1476008" y="1994827"/>
                  <a:pt x="1488489" y="2018190"/>
                  <a:pt x="1500326" y="2041864"/>
                </a:cubicBezTo>
                <a:cubicBezTo>
                  <a:pt x="1506244" y="2065538"/>
                  <a:pt x="1511377" y="2089422"/>
                  <a:pt x="1518081" y="2112885"/>
                </a:cubicBezTo>
                <a:cubicBezTo>
                  <a:pt x="1523223" y="2130881"/>
                  <a:pt x="1532388" y="2147756"/>
                  <a:pt x="1535837" y="2166151"/>
                </a:cubicBezTo>
                <a:cubicBezTo>
                  <a:pt x="1541318" y="2195382"/>
                  <a:pt x="1541756" y="2225336"/>
                  <a:pt x="1544715" y="2254928"/>
                </a:cubicBezTo>
                <a:cubicBezTo>
                  <a:pt x="1547674" y="2325949"/>
                  <a:pt x="1549292" y="2397039"/>
                  <a:pt x="1553592" y="2467992"/>
                </a:cubicBezTo>
                <a:cubicBezTo>
                  <a:pt x="1556890" y="2522409"/>
                  <a:pt x="1587992" y="2727215"/>
                  <a:pt x="1589103" y="2734322"/>
                </a:cubicBezTo>
                <a:cubicBezTo>
                  <a:pt x="1594211" y="2767010"/>
                  <a:pt x="1599280" y="2799771"/>
                  <a:pt x="1606858" y="2831976"/>
                </a:cubicBezTo>
                <a:cubicBezTo>
                  <a:pt x="1611145" y="2850194"/>
                  <a:pt x="1631565" y="2867865"/>
                  <a:pt x="1624614" y="2885242"/>
                </a:cubicBezTo>
                <a:cubicBezTo>
                  <a:pt x="1620083" y="2896571"/>
                  <a:pt x="1600940" y="2879324"/>
                  <a:pt x="1589103" y="2876365"/>
                </a:cubicBezTo>
                <a:cubicBezTo>
                  <a:pt x="1580225" y="2826058"/>
                  <a:pt x="1571450" y="2775733"/>
                  <a:pt x="1562470" y="2725444"/>
                </a:cubicBezTo>
                <a:cubicBezTo>
                  <a:pt x="1556654" y="2692874"/>
                  <a:pt x="1549394" y="2660542"/>
                  <a:pt x="1544715" y="2627790"/>
                </a:cubicBezTo>
                <a:cubicBezTo>
                  <a:pt x="1538796" y="2586361"/>
                  <a:pt x="1536038" y="2544356"/>
                  <a:pt x="1526959" y="2503503"/>
                </a:cubicBezTo>
                <a:cubicBezTo>
                  <a:pt x="1524088" y="2490584"/>
                  <a:pt x="1515541" y="2479610"/>
                  <a:pt x="1509204" y="2467992"/>
                </a:cubicBezTo>
                <a:cubicBezTo>
                  <a:pt x="1497780" y="2447047"/>
                  <a:pt x="1483782" y="2427468"/>
                  <a:pt x="1473693" y="2405848"/>
                </a:cubicBezTo>
                <a:cubicBezTo>
                  <a:pt x="1463001" y="2382937"/>
                  <a:pt x="1454601" y="2358960"/>
                  <a:pt x="1447060" y="2334827"/>
                </a:cubicBezTo>
                <a:cubicBezTo>
                  <a:pt x="1439781" y="2311535"/>
                  <a:pt x="1437022" y="2286955"/>
                  <a:pt x="1429305" y="2263805"/>
                </a:cubicBezTo>
                <a:cubicBezTo>
                  <a:pt x="1422178" y="2242425"/>
                  <a:pt x="1410252" y="2222886"/>
                  <a:pt x="1402672" y="2201662"/>
                </a:cubicBezTo>
                <a:cubicBezTo>
                  <a:pt x="1395426" y="2181374"/>
                  <a:pt x="1393202" y="2159404"/>
                  <a:pt x="1384916" y="2139518"/>
                </a:cubicBezTo>
                <a:cubicBezTo>
                  <a:pt x="1378279" y="2123590"/>
                  <a:pt x="1366000" y="2110563"/>
                  <a:pt x="1358283" y="2095130"/>
                </a:cubicBezTo>
                <a:cubicBezTo>
                  <a:pt x="1351156" y="2080876"/>
                  <a:pt x="1347122" y="2065249"/>
                  <a:pt x="1340528" y="2050741"/>
                </a:cubicBezTo>
                <a:cubicBezTo>
                  <a:pt x="1327361" y="2021774"/>
                  <a:pt x="1294737" y="1959861"/>
                  <a:pt x="1278384" y="1935332"/>
                </a:cubicBezTo>
                <a:cubicBezTo>
                  <a:pt x="1267873" y="1919566"/>
                  <a:pt x="1254711" y="1905739"/>
                  <a:pt x="1242874" y="1890943"/>
                </a:cubicBezTo>
                <a:cubicBezTo>
                  <a:pt x="1235629" y="1869210"/>
                  <a:pt x="1229953" y="1847997"/>
                  <a:pt x="1216241" y="1828800"/>
                </a:cubicBezTo>
                <a:cubicBezTo>
                  <a:pt x="1208944" y="1818584"/>
                  <a:pt x="1197316" y="1812077"/>
                  <a:pt x="1189608" y="1802167"/>
                </a:cubicBezTo>
                <a:cubicBezTo>
                  <a:pt x="1176507" y="1785323"/>
                  <a:pt x="1164684" y="1767429"/>
                  <a:pt x="1154097" y="1748901"/>
                </a:cubicBezTo>
                <a:cubicBezTo>
                  <a:pt x="1073525" y="1607901"/>
                  <a:pt x="1149509" y="1724264"/>
                  <a:pt x="1100831" y="1651246"/>
                </a:cubicBezTo>
                <a:cubicBezTo>
                  <a:pt x="1084691" y="1586690"/>
                  <a:pt x="1106192" y="1638853"/>
                  <a:pt x="1065320" y="1597980"/>
                </a:cubicBezTo>
                <a:cubicBezTo>
                  <a:pt x="1051922" y="1584582"/>
                  <a:pt x="1043208" y="1566990"/>
                  <a:pt x="1029810" y="1553592"/>
                </a:cubicBezTo>
                <a:cubicBezTo>
                  <a:pt x="1018798" y="1542580"/>
                  <a:pt x="982789" y="1519286"/>
                  <a:pt x="967666" y="1509204"/>
                </a:cubicBezTo>
                <a:cubicBezTo>
                  <a:pt x="933920" y="1458584"/>
                  <a:pt x="967975" y="1503835"/>
                  <a:pt x="905522" y="1447060"/>
                </a:cubicBezTo>
                <a:cubicBezTo>
                  <a:pt x="886942" y="1430169"/>
                  <a:pt x="874715" y="1405024"/>
                  <a:pt x="852256" y="1393794"/>
                </a:cubicBezTo>
                <a:cubicBezTo>
                  <a:pt x="803512" y="1369421"/>
                  <a:pt x="827333" y="1383978"/>
                  <a:pt x="781235" y="1349405"/>
                </a:cubicBezTo>
                <a:cubicBezTo>
                  <a:pt x="732685" y="1268489"/>
                  <a:pt x="779897" y="1339042"/>
                  <a:pt x="701336" y="1251751"/>
                </a:cubicBezTo>
                <a:cubicBezTo>
                  <a:pt x="691438" y="1240753"/>
                  <a:pt x="684033" y="1227724"/>
                  <a:pt x="674703" y="1216240"/>
                </a:cubicBezTo>
                <a:cubicBezTo>
                  <a:pt x="645554" y="1180364"/>
                  <a:pt x="612434" y="1147577"/>
                  <a:pt x="585926" y="1109708"/>
                </a:cubicBezTo>
                <a:cubicBezTo>
                  <a:pt x="561368" y="1074626"/>
                  <a:pt x="520930" y="1012830"/>
                  <a:pt x="488272" y="976543"/>
                </a:cubicBezTo>
                <a:cubicBezTo>
                  <a:pt x="474274" y="960990"/>
                  <a:pt x="443883" y="932155"/>
                  <a:pt x="443883" y="932155"/>
                </a:cubicBezTo>
                <a:cubicBezTo>
                  <a:pt x="363554" y="771495"/>
                  <a:pt x="450927" y="933842"/>
                  <a:pt x="372862" y="816745"/>
                </a:cubicBezTo>
                <a:cubicBezTo>
                  <a:pt x="353719" y="788031"/>
                  <a:pt x="340302" y="755577"/>
                  <a:pt x="319596" y="727969"/>
                </a:cubicBezTo>
                <a:cubicBezTo>
                  <a:pt x="295318" y="695598"/>
                  <a:pt x="279308" y="675619"/>
                  <a:pt x="257452" y="639192"/>
                </a:cubicBezTo>
                <a:cubicBezTo>
                  <a:pt x="172774" y="498062"/>
                  <a:pt x="307217" y="702584"/>
                  <a:pt x="213064" y="577048"/>
                </a:cubicBezTo>
                <a:cubicBezTo>
                  <a:pt x="202711" y="563244"/>
                  <a:pt x="196460" y="546701"/>
                  <a:pt x="186431" y="532660"/>
                </a:cubicBezTo>
                <a:cubicBezTo>
                  <a:pt x="174929" y="516558"/>
                  <a:pt x="158052" y="507821"/>
                  <a:pt x="142043" y="497149"/>
                </a:cubicBezTo>
                <a:cubicBezTo>
                  <a:pt x="133165" y="485312"/>
                  <a:pt x="125363" y="472586"/>
                  <a:pt x="115410" y="461638"/>
                </a:cubicBezTo>
                <a:cubicBezTo>
                  <a:pt x="73307" y="415325"/>
                  <a:pt x="49346" y="408104"/>
                  <a:pt x="26633" y="355106"/>
                </a:cubicBezTo>
                <a:cubicBezTo>
                  <a:pt x="15574" y="329302"/>
                  <a:pt x="0" y="275207"/>
                  <a:pt x="0" y="275207"/>
                </a:cubicBezTo>
                <a:cubicBezTo>
                  <a:pt x="2959" y="233778"/>
                  <a:pt x="2400" y="191946"/>
                  <a:pt x="8878" y="150920"/>
                </a:cubicBezTo>
                <a:cubicBezTo>
                  <a:pt x="11363" y="135179"/>
                  <a:pt x="17793" y="119791"/>
                  <a:pt x="26633" y="106532"/>
                </a:cubicBezTo>
                <a:cubicBezTo>
                  <a:pt x="35919" y="92603"/>
                  <a:pt x="52100" y="84413"/>
                  <a:pt x="62144" y="71021"/>
                </a:cubicBezTo>
                <a:cubicBezTo>
                  <a:pt x="79899" y="47347"/>
                  <a:pt x="85818" y="0"/>
                  <a:pt x="115410" y="0"/>
                </a:cubicBezTo>
                <a:lnTo>
                  <a:pt x="177553" y="887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p:cNvSpPr/>
          <p:nvPr/>
        </p:nvSpPr>
        <p:spPr>
          <a:xfrm>
            <a:off x="-2529424" y="-194541"/>
            <a:ext cx="2396834"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SHAPE_LOCKS" val="959"/>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TIMING" val="|0.4"/>
</p:tagLst>
</file>

<file path=ppt/tags/tag24.xml><?xml version="1.0" encoding="utf-8"?>
<p:tagLst xmlns:a="http://schemas.openxmlformats.org/drawingml/2006/main" xmlns:r="http://schemas.openxmlformats.org/officeDocument/2006/relationships" xmlns:p="http://schemas.openxmlformats.org/presentationml/2006/main">
  <p:tag name="TIMING" val="|0.4"/>
</p:tagLst>
</file>

<file path=ppt/tags/tag25.xml><?xml version="1.0" encoding="utf-8"?>
<p:tagLst xmlns:a="http://schemas.openxmlformats.org/drawingml/2006/main" xmlns:r="http://schemas.openxmlformats.org/officeDocument/2006/relationships" xmlns:p="http://schemas.openxmlformats.org/presentationml/2006/main">
  <p:tag name="TIMING" val="|1"/>
</p:tagLst>
</file>

<file path=ppt/tags/tag26.xml><?xml version="1.0" encoding="utf-8"?>
<p:tagLst xmlns:a="http://schemas.openxmlformats.org/drawingml/2006/main" xmlns:r="http://schemas.openxmlformats.org/officeDocument/2006/relationships" xmlns:p="http://schemas.openxmlformats.org/presentationml/2006/main">
  <p:tag name="TIMING" val="|0.9|2.8|1.6|3.7|3.6"/>
</p:tagLst>
</file>

<file path=ppt/tags/tag27.xml><?xml version="1.0" encoding="utf-8"?>
<p:tagLst xmlns:a="http://schemas.openxmlformats.org/drawingml/2006/main" xmlns:r="http://schemas.openxmlformats.org/officeDocument/2006/relationships" xmlns:p="http://schemas.openxmlformats.org/presentationml/2006/main">
  <p:tag name="TIMING" val="|1.2"/>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32.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1382</Words>
  <Application>Microsoft Office PowerPoint</Application>
  <PresentationFormat>Widescreen</PresentationFormat>
  <Paragraphs>116</Paragraphs>
  <Slides>37</Slides>
  <Notes>7</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37</vt:i4>
      </vt:variant>
    </vt:vector>
  </HeadingPairs>
  <TitlesOfParts>
    <vt:vector size="58" baseType="lpstr">
      <vt:lpstr>等线</vt:lpstr>
      <vt:lpstr>#9Slide02 Noi dung dai</vt:lpstr>
      <vt:lpstr>#9Slide02 Tieu de dai</vt:lpstr>
      <vt:lpstr>.VnTime</vt:lpstr>
      <vt:lpstr>Arial</vt:lpstr>
      <vt:lpstr>Arial</vt:lpstr>
      <vt:lpstr>Calibri</vt:lpstr>
      <vt:lpstr>Calibri Light</vt:lpstr>
      <vt:lpstr>Cambria</vt:lpstr>
      <vt:lpstr>Libre Franklin</vt:lpstr>
      <vt:lpstr>Symbol</vt:lpstr>
      <vt:lpstr>Tahoma</vt:lpstr>
      <vt:lpstr>Times New Roman</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2024-04-19T02:45:59Z</dcterms:created>
  <dcterms:modified xsi:type="dcterms:W3CDTF">2025-04-19T14:06:50Z</dcterms:modified>
</cp:coreProperties>
</file>