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8"/>
  </p:notesMasterIdLst>
  <p:sldIdLst>
    <p:sldId id="256" r:id="rId3"/>
    <p:sldId id="290" r:id="rId4"/>
    <p:sldId id="281" r:id="rId5"/>
    <p:sldId id="289" r:id="rId6"/>
    <p:sldId id="288" r:id="rId7"/>
    <p:sldId id="286" r:id="rId8"/>
    <p:sldId id="291" r:id="rId9"/>
    <p:sldId id="292" r:id="rId10"/>
    <p:sldId id="293" r:id="rId11"/>
    <p:sldId id="287" r:id="rId12"/>
    <p:sldId id="294" r:id="rId13"/>
    <p:sldId id="295" r:id="rId14"/>
    <p:sldId id="296" r:id="rId15"/>
    <p:sldId id="297" r:id="rId16"/>
    <p:sldId id="273" r:id="rId17"/>
  </p:sldIdLst>
  <p:sldSz cx="12192000" cy="6858000"/>
  <p:notesSz cx="6858000" cy="9144000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436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7F727-C731-43F7-8491-25B3C523B6F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vi-VN"/>
        </a:p>
      </dgm:t>
    </dgm:pt>
    <dgm:pt modelId="{7C0637A8-F953-423F-8375-BF1D2DEEE4D8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>
            <a:latin typeface="Arial-SGK-TV" pitchFamily="2" charset="0"/>
            <a:cs typeface="Arial-SGK-TV" pitchFamily="2" charset="0"/>
          </a:endParaRPr>
        </a:p>
      </dgm:t>
    </dgm:pt>
    <dgm:pt modelId="{63630FF5-16FD-440D-97C1-DA1ABF4780D6}" type="parTrans" cxnId="{1D5A370C-1989-4347-9F6B-77DB4D95DA79}">
      <dgm:prSet/>
      <dgm:spPr/>
      <dgm:t>
        <a:bodyPr/>
        <a:lstStyle/>
        <a:p>
          <a:endParaRPr lang="vi-VN"/>
        </a:p>
      </dgm:t>
    </dgm:pt>
    <dgm:pt modelId="{F1AA4EDC-68D7-4FEF-8FB4-63F7C89E4FC5}" type="sibTrans" cxnId="{1D5A370C-1989-4347-9F6B-77DB4D95DA79}">
      <dgm:prSet/>
      <dgm:spPr/>
      <dgm:t>
        <a:bodyPr/>
        <a:lstStyle/>
        <a:p>
          <a:endParaRPr lang="vi-VN"/>
        </a:p>
      </dgm:t>
    </dgm:pt>
    <dgm:pt modelId="{AA42B383-B2AC-4820-8E95-7E0684D2E8BA}">
      <dgm:prSet phldrT="[Text]"/>
      <dgm:spPr/>
      <dgm:t>
        <a:bodyPr/>
        <a:lstStyle/>
        <a:p>
          <a:r>
            <a:rPr lang="en-GB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dirty="0">
            <a:latin typeface="Arial-SGK-TV" pitchFamily="2" charset="0"/>
            <a:cs typeface="Arial-SGK-TV" pitchFamily="2" charset="0"/>
          </a:endParaRPr>
        </a:p>
      </dgm:t>
    </dgm:pt>
    <dgm:pt modelId="{FE70085B-F432-4853-BF10-06922BC5EE92}" type="parTrans" cxnId="{FEE35ECF-19AF-465A-8DF2-0CA94D7B389D}">
      <dgm:prSet/>
      <dgm:spPr/>
      <dgm:t>
        <a:bodyPr/>
        <a:lstStyle/>
        <a:p>
          <a:endParaRPr lang="vi-VN"/>
        </a:p>
      </dgm:t>
    </dgm:pt>
    <dgm:pt modelId="{FC5CA47C-41EF-4CBC-833A-70023C393EEF}" type="sibTrans" cxnId="{FEE35ECF-19AF-465A-8DF2-0CA94D7B389D}">
      <dgm:prSet/>
      <dgm:spPr/>
      <dgm:t>
        <a:bodyPr/>
        <a:lstStyle/>
        <a:p>
          <a:endParaRPr lang="vi-VN"/>
        </a:p>
      </dgm:t>
    </dgm:pt>
    <dgm:pt modelId="{4288DE02-5BF6-4F24-BB5A-2FF9F09C63CB}" type="pres">
      <dgm:prSet presAssocID="{D4D7F727-C731-43F7-8491-25B3C523B6FA}" presName="linear" presStyleCnt="0">
        <dgm:presLayoutVars>
          <dgm:dir/>
          <dgm:resizeHandles val="exact"/>
        </dgm:presLayoutVars>
      </dgm:prSet>
      <dgm:spPr/>
    </dgm:pt>
    <dgm:pt modelId="{A3DC1109-0EA3-4312-BFD0-C50ED9787E94}" type="pres">
      <dgm:prSet presAssocID="{7C0637A8-F953-423F-8375-BF1D2DEEE4D8}" presName="comp" presStyleCnt="0"/>
      <dgm:spPr/>
    </dgm:pt>
    <dgm:pt modelId="{37494ABC-52B0-40A2-A984-97DAFC3CDCD7}" type="pres">
      <dgm:prSet presAssocID="{7C0637A8-F953-423F-8375-BF1D2DEEE4D8}" presName="box" presStyleLbl="node1" presStyleIdx="0" presStyleCnt="2" custLinFactNeighborX="-1827"/>
      <dgm:spPr/>
    </dgm:pt>
    <dgm:pt modelId="{4D6E7647-D12C-42B0-ADF0-D2751931B85D}" type="pres">
      <dgm:prSet presAssocID="{7C0637A8-F953-423F-8375-BF1D2DEEE4D8}" presName="img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A5786D8-621B-43C5-AF42-49F196EABB98}" type="pres">
      <dgm:prSet presAssocID="{7C0637A8-F953-423F-8375-BF1D2DEEE4D8}" presName="text" presStyleLbl="node1" presStyleIdx="0" presStyleCnt="2">
        <dgm:presLayoutVars>
          <dgm:bulletEnabled val="1"/>
        </dgm:presLayoutVars>
      </dgm:prSet>
      <dgm:spPr/>
    </dgm:pt>
    <dgm:pt modelId="{C48D3474-5CC2-4D2C-BBF6-C74A74E89011}" type="pres">
      <dgm:prSet presAssocID="{F1AA4EDC-68D7-4FEF-8FB4-63F7C89E4FC5}" presName="spacer" presStyleCnt="0"/>
      <dgm:spPr/>
    </dgm:pt>
    <dgm:pt modelId="{36E79AE4-F454-4A82-B772-82BCAA964AFF}" type="pres">
      <dgm:prSet presAssocID="{AA42B383-B2AC-4820-8E95-7E0684D2E8BA}" presName="comp" presStyleCnt="0"/>
      <dgm:spPr/>
    </dgm:pt>
    <dgm:pt modelId="{1EF7265D-4693-461B-80D3-3F8D251AC33B}" type="pres">
      <dgm:prSet presAssocID="{AA42B383-B2AC-4820-8E95-7E0684D2E8BA}" presName="box" presStyleLbl="node1" presStyleIdx="1" presStyleCnt="2"/>
      <dgm:spPr/>
    </dgm:pt>
    <dgm:pt modelId="{AA7DC27F-82DA-4578-9809-82F1D72D4F7F}" type="pres">
      <dgm:prSet presAssocID="{AA42B383-B2AC-4820-8E95-7E0684D2E8BA}" presName="img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4FA806F-AD88-4C7F-BDAE-D8454610F29E}" type="pres">
      <dgm:prSet presAssocID="{AA42B383-B2AC-4820-8E95-7E0684D2E8BA}" presName="text" presStyleLbl="node1" presStyleIdx="1" presStyleCnt="2">
        <dgm:presLayoutVars>
          <dgm:bulletEnabled val="1"/>
        </dgm:presLayoutVars>
      </dgm:prSet>
      <dgm:spPr/>
    </dgm:pt>
  </dgm:ptLst>
  <dgm:cxnLst>
    <dgm:cxn modelId="{1D5A370C-1989-4347-9F6B-77DB4D95DA79}" srcId="{D4D7F727-C731-43F7-8491-25B3C523B6FA}" destId="{7C0637A8-F953-423F-8375-BF1D2DEEE4D8}" srcOrd="0" destOrd="0" parTransId="{63630FF5-16FD-440D-97C1-DA1ABF4780D6}" sibTransId="{F1AA4EDC-68D7-4FEF-8FB4-63F7C89E4FC5}"/>
    <dgm:cxn modelId="{7F510B58-70BE-4400-B790-B25447CABD7F}" type="presOf" srcId="{7C0637A8-F953-423F-8375-BF1D2DEEE4D8}" destId="{37494ABC-52B0-40A2-A984-97DAFC3CDCD7}" srcOrd="0" destOrd="0" presId="urn:microsoft.com/office/officeart/2005/8/layout/vList4"/>
    <dgm:cxn modelId="{2D2AEB81-2C25-4EB1-90BA-B86149E76224}" type="presOf" srcId="{7C0637A8-F953-423F-8375-BF1D2DEEE4D8}" destId="{9A5786D8-621B-43C5-AF42-49F196EABB98}" srcOrd="1" destOrd="0" presId="urn:microsoft.com/office/officeart/2005/8/layout/vList4"/>
    <dgm:cxn modelId="{4FD232A4-333F-4C43-9352-362E0A1BC83B}" type="presOf" srcId="{AA42B383-B2AC-4820-8E95-7E0684D2E8BA}" destId="{74FA806F-AD88-4C7F-BDAE-D8454610F29E}" srcOrd="1" destOrd="0" presId="urn:microsoft.com/office/officeart/2005/8/layout/vList4"/>
    <dgm:cxn modelId="{4DCF2DB4-FB7A-405A-8230-CF587A0A438D}" type="presOf" srcId="{AA42B383-B2AC-4820-8E95-7E0684D2E8BA}" destId="{1EF7265D-4693-461B-80D3-3F8D251AC33B}" srcOrd="0" destOrd="0" presId="urn:microsoft.com/office/officeart/2005/8/layout/vList4"/>
    <dgm:cxn modelId="{FEE35ECF-19AF-465A-8DF2-0CA94D7B389D}" srcId="{D4D7F727-C731-43F7-8491-25B3C523B6FA}" destId="{AA42B383-B2AC-4820-8E95-7E0684D2E8BA}" srcOrd="1" destOrd="0" parTransId="{FE70085B-F432-4853-BF10-06922BC5EE92}" sibTransId="{FC5CA47C-41EF-4CBC-833A-70023C393EEF}"/>
    <dgm:cxn modelId="{400070F2-75EB-4E5B-8D05-920E8BA40C36}" type="presOf" srcId="{D4D7F727-C731-43F7-8491-25B3C523B6FA}" destId="{4288DE02-5BF6-4F24-BB5A-2FF9F09C63CB}" srcOrd="0" destOrd="0" presId="urn:microsoft.com/office/officeart/2005/8/layout/vList4"/>
    <dgm:cxn modelId="{4FD3D7F7-56DF-48D8-A88B-7D9B96C1E10A}" type="presParOf" srcId="{4288DE02-5BF6-4F24-BB5A-2FF9F09C63CB}" destId="{A3DC1109-0EA3-4312-BFD0-C50ED9787E94}" srcOrd="0" destOrd="0" presId="urn:microsoft.com/office/officeart/2005/8/layout/vList4"/>
    <dgm:cxn modelId="{A702B390-DDB7-4FB5-AB30-F9239DBC6013}" type="presParOf" srcId="{A3DC1109-0EA3-4312-BFD0-C50ED9787E94}" destId="{37494ABC-52B0-40A2-A984-97DAFC3CDCD7}" srcOrd="0" destOrd="0" presId="urn:microsoft.com/office/officeart/2005/8/layout/vList4"/>
    <dgm:cxn modelId="{D78BFCA9-95D7-424D-A579-350AD667C62B}" type="presParOf" srcId="{A3DC1109-0EA3-4312-BFD0-C50ED9787E94}" destId="{4D6E7647-D12C-42B0-ADF0-D2751931B85D}" srcOrd="1" destOrd="0" presId="urn:microsoft.com/office/officeart/2005/8/layout/vList4"/>
    <dgm:cxn modelId="{66D00575-4637-49EA-B59F-B4351D68F3E0}" type="presParOf" srcId="{A3DC1109-0EA3-4312-BFD0-C50ED9787E94}" destId="{9A5786D8-621B-43C5-AF42-49F196EABB98}" srcOrd="2" destOrd="0" presId="urn:microsoft.com/office/officeart/2005/8/layout/vList4"/>
    <dgm:cxn modelId="{08720C19-1842-4D43-A976-A37E51A3A35C}" type="presParOf" srcId="{4288DE02-5BF6-4F24-BB5A-2FF9F09C63CB}" destId="{C48D3474-5CC2-4D2C-BBF6-C74A74E89011}" srcOrd="1" destOrd="0" presId="urn:microsoft.com/office/officeart/2005/8/layout/vList4"/>
    <dgm:cxn modelId="{E918C694-90ED-4474-ACBE-67B68E463DFA}" type="presParOf" srcId="{4288DE02-5BF6-4F24-BB5A-2FF9F09C63CB}" destId="{36E79AE4-F454-4A82-B772-82BCAA964AFF}" srcOrd="2" destOrd="0" presId="urn:microsoft.com/office/officeart/2005/8/layout/vList4"/>
    <dgm:cxn modelId="{2FBEF5FD-7EAF-4275-BF96-ED44B8F30A0D}" type="presParOf" srcId="{36E79AE4-F454-4A82-B772-82BCAA964AFF}" destId="{1EF7265D-4693-461B-80D3-3F8D251AC33B}" srcOrd="0" destOrd="0" presId="urn:microsoft.com/office/officeart/2005/8/layout/vList4"/>
    <dgm:cxn modelId="{0C2F2B69-CB6A-4ADA-986A-8A990531EFBB}" type="presParOf" srcId="{36E79AE4-F454-4A82-B772-82BCAA964AFF}" destId="{AA7DC27F-82DA-4578-9809-82F1D72D4F7F}" srcOrd="1" destOrd="0" presId="urn:microsoft.com/office/officeart/2005/8/layout/vList4"/>
    <dgm:cxn modelId="{1882B62B-854E-4D60-AC82-42E8A3D14BB7}" type="presParOf" srcId="{36E79AE4-F454-4A82-B772-82BCAA964AFF}" destId="{74FA806F-AD88-4C7F-BDAE-D8454610F2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94ABC-52B0-40A2-A984-97DAFC3CDCD7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Nhận biết được một số tình huống nguy hiểm, rủi ro khi ở trên đường.</a:t>
          </a:r>
          <a:endParaRPr lang="vi-VN" sz="3200" kern="1200">
            <a:latin typeface="Arial-SGK-TV" pitchFamily="2" charset="0"/>
            <a:cs typeface="Arial-SGK-TV" pitchFamily="2" charset="0"/>
          </a:endParaRPr>
        </a:p>
      </dsp:txBody>
      <dsp:txXfrm>
        <a:off x="1412676" y="0"/>
        <a:ext cx="4683323" cy="1934765"/>
      </dsp:txXfrm>
    </dsp:sp>
    <dsp:sp modelId="{4D6E7647-D12C-42B0-ADF0-D2751931B85D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F7265D-4693-461B-80D3-3F8D251AC33B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kern="1200">
              <a:latin typeface="Arial-SGK-TV" pitchFamily="2" charset="0"/>
              <a:cs typeface="Arial-SGK-TV" pitchFamily="2" charset="0"/>
            </a:rPr>
            <a:t>Nêu được tên, ý nghĩa của biển báo giao thông và quy tắc an toàn giao thông khi đi bộ.</a:t>
          </a:r>
          <a:endParaRPr lang="vi-VN" sz="3200" kern="1200" dirty="0">
            <a:latin typeface="Arial-SGK-TV" pitchFamily="2" charset="0"/>
            <a:cs typeface="Arial-SGK-TV" pitchFamily="2" charset="0"/>
          </a:endParaRPr>
        </a:p>
      </dsp:txBody>
      <dsp:txXfrm>
        <a:off x="1412676" y="2128242"/>
        <a:ext cx="4683323" cy="1934765"/>
      </dsp:txXfrm>
    </dsp:sp>
    <dsp:sp modelId="{AA7DC27F-82DA-4578-9809-82F1D72D4F7F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482DC0-4B81-4C24-9BF5-D75982DA6142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CD13B-7EBF-46B2-92D8-D0BEA0D04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83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ECD13B-7EBF-46B2-92D8-D0BEA0D04D3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421A4-F452-45FF-85D3-24CCDAE5E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31D4C-C421-42FE-8B15-ACACE8750B13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9FC3E-D4C8-4E5F-A3A9-4D1DCDB97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585C0-23CE-4BB4-81B0-D6903EC3C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452BF-2B64-41C0-B970-1A86D332FF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477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A3E37-5B3B-41DF-B4D5-D1A661C6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90CF-6C95-4FA3-B0A8-00B4BE65262B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F91C8-80D0-4276-9A8C-952740194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70E0C-A5A6-4FAD-A1A2-DDCE2E671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81DE2-0C54-4AAC-8704-4CF67BF5E5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0795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0B1DE-3DAD-478C-81DE-A62090503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11F7D-AAB8-4277-B045-FB72B925FF0D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C7-76D2-4D2C-AFDD-CBFA3EE72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10D224-7026-4701-B7C5-3EB030C8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02464-B5F8-4975-B2A6-F3024FF1A0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816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4CB3DB8-717A-4373-B317-2DD684E4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4DE70-86FD-4864-8996-EBF2E2EDECE8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959639E-B42E-4532-A722-FC52B2C0E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456F3F-502F-49A8-852B-784F5CF23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AFF2D-D205-43C9-B81E-855E51A47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47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31446F2-EA4D-4AE3-A739-3A72847A6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081EF-E06B-487D-8E26-767154018B0E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321CE-7F76-4882-A499-BF6A826DA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AF5EA3-F21A-4803-88DA-3D63862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4C074-1B1E-4877-AF90-1CE2D90DCF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101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FE72297-FF67-4100-AF18-2B4BFCDA6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0A753-34C7-411C-9170-5498AC915892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0894E-2C05-4D51-969A-3533583C1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F6B750-7CEF-491D-BC74-A35A8AB43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63064-8ED6-4BA8-B192-EDF48B2EFE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471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2BDF9C2-B57B-4473-AA83-AC2FCC507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B7167-A0EB-42A9-91F4-0864E299CC2B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0FD2355-7ACB-4C27-A013-A71D0CD5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F32091-CCFC-449F-8F5B-02359F4C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91AAC-79AD-4680-9C58-8571516E53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302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831E0F-A396-462F-84EF-40F53936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93315-8EDB-4AFB-9079-00B0CCAE5D8C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42B6A8-02C9-46A4-9057-CDBCCCDA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C2C652-DB1B-4885-AB1A-E1E8FCBDB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A847-666B-4AE5-A407-F0432B865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2874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D76D58A-46B8-44F4-AB11-AE2F001F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4E4-8534-4F0B-945D-375A13F78975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EFF41D-72C2-45B9-80EF-A4A1A0DAA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078B04-B4B2-47DF-9284-77E3ADD0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1AFA2-571E-43BD-8A0C-3BF882F19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518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29D61-D479-41BB-BFCB-3D0F960D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6174C-9D2C-40A8-AEB0-C4C423D79AD6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C119-DD0F-4A20-A4CD-530AD8819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F8D54-979C-47E8-939F-B267517DE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1C5B-A8FC-4588-A8CE-C5992D524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4113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E4D83-ACBE-4091-A8F1-81C970306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19711-F448-4548-9959-25E1847368B5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FDA9B-FCC4-44F1-8FB3-6277C506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51707-65B0-4F3E-B69D-51DE30A2B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EE99C-9E5A-4896-81DD-1F4F853A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928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77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427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7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090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61" r:id="rId6"/>
    <p:sldLayoutId id="214748366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EBB5C53A-A730-4BD1-9F91-C3FC5F65F3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39B7B8B6-82F2-4DE6-939E-C27D08B10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FFCB4-44BF-4E7A-9904-8E260D2AE5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8FBA9D-4C51-45DB-8C31-90CAEC60C21F}" type="datetimeFigureOut">
              <a:rPr lang="en-US"/>
              <a:pPr>
                <a:defRPr/>
              </a:pPr>
              <a:t>12/14/2022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E0288-90C0-4726-AB19-34AA2EC9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4E7A3-35BD-4DAD-AEFB-D2478D5067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208723-8D1F-4673-A213-FCA255E359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58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1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18.xml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564634" y="1271320"/>
            <a:ext cx="714650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 </a:t>
            </a:r>
          </a:p>
          <a:p>
            <a:pPr algn="ctr"/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EM HỌC SINH ĐẾN VỚI</a:t>
            </a:r>
          </a:p>
        </p:txBody>
      </p:sp>
      <p:sp>
        <p:nvSpPr>
          <p:cNvPr id="9" name="Rectangle 8"/>
          <p:cNvSpPr/>
          <p:nvPr/>
        </p:nvSpPr>
        <p:spPr>
          <a:xfrm>
            <a:off x="1425536" y="2743200"/>
            <a:ext cx="929773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: tự nhiên và xã hội</a:t>
            </a:r>
          </a:p>
          <a:p>
            <a:pPr algn="ctr"/>
            <a:r>
              <a:rPr lang="en-US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 đề 3: Cộng đồng địa phương</a:t>
            </a:r>
          </a:p>
          <a:p>
            <a:pPr algn="ctr"/>
            <a:r>
              <a:rPr lang="en-US" sz="4400" b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13: An toàn trên đường (tiết 1)</a:t>
            </a:r>
            <a:endParaRPr lang="en-US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EF4125-83AF-458F-8CF6-5E9C7CCB640C}"/>
              </a:ext>
            </a:extLst>
          </p:cNvPr>
          <p:cNvSpPr/>
          <p:nvPr/>
        </p:nvSpPr>
        <p:spPr>
          <a:xfrm>
            <a:off x="2832982" y="194102"/>
            <a:ext cx="648286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 QUẬN LONG BIÊN</a:t>
            </a:r>
            <a:endParaRPr lang="en-US" sz="2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edia1">
            <a:hlinkClick r:id="" action="ppaction://media"/>
            <a:extLst>
              <a:ext uri="{FF2B5EF4-FFF2-40B4-BE49-F238E27FC236}">
                <a16:creationId xmlns:a16="http://schemas.microsoft.com/office/drawing/2014/main" id="{ED11C695-31AC-4227-8808-7AC9A88F4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39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2321004"/>
            <a:ext cx="9621545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Vận dụng</a:t>
            </a:r>
            <a:endParaRPr lang="en-US" sz="13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Media10">
            <a:hlinkClick r:id="" action="ppaction://media"/>
            <a:extLst>
              <a:ext uri="{FF2B5EF4-FFF2-40B4-BE49-F238E27FC236}">
                <a16:creationId xmlns:a16="http://schemas.microsoft.com/office/drawing/2014/main" id="{60761877-FCC3-43EE-9A36-B2DF5EE5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723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6F512-B221-4904-8774-AFF48D4A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edia11">
            <a:hlinkClick r:id="" action="ppaction://media"/>
            <a:extLst>
              <a:ext uri="{FF2B5EF4-FFF2-40B4-BE49-F238E27FC236}">
                <a16:creationId xmlns:a16="http://schemas.microsoft.com/office/drawing/2014/main" id="{63D65E17-53AA-4C81-9EB8-FB8F5DDA5C81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3068" y="71628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E37B52-6170-4AE2-A8CB-413CFBDE4D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6" t="57079" r="8266" b="4261"/>
          <a:stretch/>
        </p:blipFill>
        <p:spPr>
          <a:xfrm>
            <a:off x="228600" y="76200"/>
            <a:ext cx="11734800" cy="678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398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201B-6A95-4D25-9543-4C8099BE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edia12">
            <a:hlinkClick r:id="" action="ppaction://media"/>
            <a:extLst>
              <a:ext uri="{FF2B5EF4-FFF2-40B4-BE49-F238E27FC236}">
                <a16:creationId xmlns:a16="http://schemas.microsoft.com/office/drawing/2014/main" id="{6392ECDC-53AB-42B5-B00E-FDC9FEE88E7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9403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E067E2-FBA9-4E06-9390-620278CF64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5" t="62849" r="44015" b="23206"/>
          <a:stretch/>
        </p:blipFill>
        <p:spPr>
          <a:xfrm>
            <a:off x="-152400" y="284577"/>
            <a:ext cx="11963400" cy="629878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DB57BFB-7FC9-4757-B047-610AD716986F}"/>
              </a:ext>
            </a:extLst>
          </p:cNvPr>
          <p:cNvSpPr/>
          <p:nvPr/>
        </p:nvSpPr>
        <p:spPr>
          <a:xfrm>
            <a:off x="7848600" y="152400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không nên đi hàng ngang. Như vậy rất nguy hiểm.</a:t>
            </a:r>
          </a:p>
        </p:txBody>
      </p:sp>
    </p:spTree>
    <p:extLst>
      <p:ext uri="{BB962C8B-B14F-4D97-AF65-F5344CB8AC3E}">
        <p14:creationId xmlns:p14="http://schemas.microsoft.com/office/powerpoint/2010/main" val="356159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18B47-5D27-4EB3-B1B1-B1C0692F7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Media13">
            <a:hlinkClick r:id="" action="ppaction://media"/>
            <a:extLst>
              <a:ext uri="{FF2B5EF4-FFF2-40B4-BE49-F238E27FC236}">
                <a16:creationId xmlns:a16="http://schemas.microsoft.com/office/drawing/2014/main" id="{870E3632-CE6A-4564-B088-A75ABAE89B7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70104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C35031-24F2-46EB-A495-5CDB05EF3C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6" t="62368" r="14770" b="23206"/>
          <a:stretch/>
        </p:blipFill>
        <p:spPr>
          <a:xfrm>
            <a:off x="0" y="-10869"/>
            <a:ext cx="11430000" cy="6594231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051AB85-B51B-4625-B7FC-F8D164E5A3FC}"/>
              </a:ext>
            </a:extLst>
          </p:cNvPr>
          <p:cNvSpPr/>
          <p:nvPr/>
        </p:nvSpPr>
        <p:spPr>
          <a:xfrm>
            <a:off x="8229600" y="924046"/>
            <a:ext cx="46482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đi sang đường nên đi trên vạch kẻ đường dành cho người đi bộ và chú ý quan sát xe, các phương tiện giao thông.</a:t>
            </a:r>
          </a:p>
        </p:txBody>
      </p:sp>
    </p:spTree>
    <p:extLst>
      <p:ext uri="{BB962C8B-B14F-4D97-AF65-F5344CB8AC3E}">
        <p14:creationId xmlns:p14="http://schemas.microsoft.com/office/powerpoint/2010/main" val="2562160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B486C-437C-49A0-B6DA-A0979F35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Media14">
            <a:hlinkClick r:id="" action="ppaction://media"/>
            <a:extLst>
              <a:ext uri="{FF2B5EF4-FFF2-40B4-BE49-F238E27FC236}">
                <a16:creationId xmlns:a16="http://schemas.microsoft.com/office/drawing/2014/main" id="{C0684B19-8957-489C-B30E-CAFA6E2C554C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0" y="6863219"/>
            <a:ext cx="406400" cy="406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BD531D-EEE0-48A2-ADFA-F30E7C8920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8" t="77061" r="31572" b="8433"/>
          <a:stretch/>
        </p:blipFill>
        <p:spPr>
          <a:xfrm>
            <a:off x="228599" y="145255"/>
            <a:ext cx="11481687" cy="6560345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6161C8C8-F0C4-401E-8EC5-0282A56FC1BB}"/>
              </a:ext>
            </a:extLst>
          </p:cNvPr>
          <p:cNvSpPr/>
          <p:nvPr/>
        </p:nvSpPr>
        <p:spPr>
          <a:xfrm>
            <a:off x="8534400" y="263769"/>
            <a:ext cx="4343400" cy="2362200"/>
          </a:xfrm>
          <a:prstGeom prst="cloudCallou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đi học không nên lội qua suối khi nước chảy siết và nhớ mặc áo phao.</a:t>
            </a:r>
          </a:p>
        </p:txBody>
      </p:sp>
    </p:spTree>
    <p:extLst>
      <p:ext uri="{BB962C8B-B14F-4D97-AF65-F5344CB8AC3E}">
        <p14:creationId xmlns:p14="http://schemas.microsoft.com/office/powerpoint/2010/main" val="83338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2133600" y="762000"/>
            <a:ext cx="7696200" cy="4572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b="1" kern="10">
                <a:ln w="12700">
                  <a:solidFill>
                    <a:srgbClr val="3366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 học đến đây đã kết thúc.</a:t>
            </a:r>
            <a:endParaRPr lang="en-US" sz="3600" b="1" kern="10">
              <a:ln w="12700">
                <a:solidFill>
                  <a:srgbClr val="3366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2667000" y="2057400"/>
            <a:ext cx="7086600" cy="239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808080"/>
                  </a:solidFill>
                  <a:prstDash val="dash"/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học giỏi. </a:t>
            </a:r>
          </a:p>
        </p:txBody>
      </p:sp>
      <p:pic>
        <p:nvPicPr>
          <p:cNvPr id="8" name="Media15">
            <a:hlinkClick r:id="" action="ppaction://media"/>
            <a:extLst>
              <a:ext uri="{FF2B5EF4-FFF2-40B4-BE49-F238E27FC236}">
                <a16:creationId xmlns:a16="http://schemas.microsoft.com/office/drawing/2014/main" id="{8CB085CD-8B53-4126-84BE-A6BC7F0C0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4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15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5307-5829-4F38-A0CB-BABA8BFB7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E9084FF-FB9D-476F-8176-09196D1560C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365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602"/>
          </a:xfrm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2A04A456-FE8B-4384-90D6-731E9632B9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7145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9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28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8700" y="2588736"/>
            <a:ext cx="3352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3D10F0-8148-4196-B3A6-53C42EFC7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265"/>
          </a:xfrm>
          <a:prstGeom prst="rect">
            <a:avLst/>
          </a:prstGeom>
        </p:spPr>
      </p:pic>
      <p:pic>
        <p:nvPicPr>
          <p:cNvPr id="11" name="Media3">
            <a:hlinkClick r:id="" action="ppaction://media"/>
            <a:extLst>
              <a:ext uri="{FF2B5EF4-FFF2-40B4-BE49-F238E27FC236}">
                <a16:creationId xmlns:a16="http://schemas.microsoft.com/office/drawing/2014/main" id="{723C510F-2C66-44F8-8F93-0265FC007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7086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20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circle/>
      </p:transition>
    </mc:Choice>
    <mc:Fallback>
      <p:transition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D8B176B-B458-4587-A6CF-5085CABE68B6}"/>
              </a:ext>
            </a:extLst>
          </p:cNvPr>
          <p:cNvSpPr txBox="1">
            <a:spLocks/>
          </p:cNvSpPr>
          <p:nvPr/>
        </p:nvSpPr>
        <p:spPr bwMode="auto">
          <a:xfrm>
            <a:off x="2959100" y="485776"/>
            <a:ext cx="6330950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D448172-53D9-4589-AD30-65CADFE3FE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7355295"/>
              </p:ext>
            </p:extLst>
          </p:nvPr>
        </p:nvGraphicFramePr>
        <p:xfrm>
          <a:off x="3187505" y="1143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Media4">
            <a:hlinkClick r:id="" action="ppaction://media"/>
            <a:extLst>
              <a:ext uri="{FF2B5EF4-FFF2-40B4-BE49-F238E27FC236}">
                <a16:creationId xmlns:a16="http://schemas.microsoft.com/office/drawing/2014/main" id="{52BBC7E3-2D6E-453F-83BF-C9AC201EAD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3800" y="71628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5941" y="2044005"/>
            <a:ext cx="62632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-SGK-TV" pitchFamily="2" charset="0"/>
                <a:cs typeface="Arial-SGK-TV" pitchFamily="2" charset="0"/>
              </a:rPr>
              <a:t>KHÁM PHÁ</a:t>
            </a:r>
          </a:p>
        </p:txBody>
      </p:sp>
      <p:pic>
        <p:nvPicPr>
          <p:cNvPr id="5" name="Media5">
            <a:hlinkClick r:id="" action="ppaction://media"/>
            <a:extLst>
              <a:ext uri="{FF2B5EF4-FFF2-40B4-BE49-F238E27FC236}">
                <a16:creationId xmlns:a16="http://schemas.microsoft.com/office/drawing/2014/main" id="{65D5C44D-D4F3-4196-BB0F-E7505F8DB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5600" y="701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pull/>
      </p:transition>
    </mc:Choice>
    <mc:Fallback>
      <p:transition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78C493-51F0-4DD0-BC64-B858E7B2D3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" t="26411" r="9399" b="52974"/>
          <a:stretch/>
        </p:blipFill>
        <p:spPr>
          <a:xfrm>
            <a:off x="-76200" y="1905000"/>
            <a:ext cx="12177741" cy="4267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C6909-6052-40C7-A5F7-AF7F1A2E1216}"/>
              </a:ext>
            </a:extLst>
          </p:cNvPr>
          <p:cNvSpPr txBox="1"/>
          <p:nvPr/>
        </p:nvSpPr>
        <p:spPr>
          <a:xfrm>
            <a:off x="609600" y="381000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1.Quan sát và nêu các tình huống nguy hiểm có thể xảy ra trong mỗi hình dưới đây</a:t>
            </a: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3116C56A-DE8E-4A3C-8F9D-1D9DB52CAE92}"/>
              </a:ext>
            </a:extLst>
          </p:cNvPr>
          <p:cNvSpPr/>
          <p:nvPr/>
        </p:nvSpPr>
        <p:spPr>
          <a:xfrm>
            <a:off x="1752600" y="5676900"/>
            <a:ext cx="4038600" cy="990600"/>
          </a:xfrm>
          <a:prstGeom prst="flowChartPunchedTap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sang đường khi đèn đỏ  sẽ dễ bị xe đâm</a:t>
            </a:r>
          </a:p>
        </p:txBody>
      </p:sp>
      <p:sp>
        <p:nvSpPr>
          <p:cNvPr id="7" name="Flowchart: Punched Tape 6">
            <a:extLst>
              <a:ext uri="{FF2B5EF4-FFF2-40B4-BE49-F238E27FC236}">
                <a16:creationId xmlns:a16="http://schemas.microsoft.com/office/drawing/2014/main" id="{44AA2C75-B56A-4231-B97E-7B0BBF7A3BE3}"/>
              </a:ext>
            </a:extLst>
          </p:cNvPr>
          <p:cNvSpPr/>
          <p:nvPr/>
        </p:nvSpPr>
        <p:spPr>
          <a:xfrm>
            <a:off x="6868086" y="5486400"/>
            <a:ext cx="4038600" cy="990600"/>
          </a:xfrm>
          <a:prstGeom prst="flowChartPunchedTap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bạn sang đường không quan sát và xin đường</a:t>
            </a:r>
          </a:p>
        </p:txBody>
      </p:sp>
      <p:pic>
        <p:nvPicPr>
          <p:cNvPr id="16" name="Media6">
            <a:hlinkClick r:id="" action="ppaction://media"/>
            <a:extLst>
              <a:ext uri="{FF2B5EF4-FFF2-40B4-BE49-F238E27FC236}">
                <a16:creationId xmlns:a16="http://schemas.microsoft.com/office/drawing/2014/main" id="{81193630-6AFC-4843-90A9-6020B18B4F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7000" y="6934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858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dissolve/>
      </p:transition>
    </mc:Choice>
    <mc:Fallback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4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9934-8599-405D-B8A8-1591D5DD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Media7">
            <a:hlinkClick r:id="" action="ppaction://media"/>
            <a:extLst>
              <a:ext uri="{FF2B5EF4-FFF2-40B4-BE49-F238E27FC236}">
                <a16:creationId xmlns:a16="http://schemas.microsoft.com/office/drawing/2014/main" id="{65B1C31A-0342-4803-A583-2E42E226A995}"/>
              </a:ext>
            </a:extLst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908638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8173EB-1404-47F7-8CD4-BDE26F7A64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t="46511" r="20218" b="11007"/>
          <a:stretch/>
        </p:blipFill>
        <p:spPr>
          <a:xfrm>
            <a:off x="-381000" y="13252"/>
            <a:ext cx="12649200" cy="6865224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DA2AEF88-D66F-476F-B809-150DA610B46E}"/>
              </a:ext>
            </a:extLst>
          </p:cNvPr>
          <p:cNvSpPr/>
          <p:nvPr/>
        </p:nvSpPr>
        <p:spPr>
          <a:xfrm>
            <a:off x="9601200" y="1066800"/>
            <a:ext cx="2971800" cy="1630362"/>
          </a:xfrm>
          <a:prstGeom prst="cloud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Đùa nghịch khi đi thuyền rất nguy hiểm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6E62F27-1A93-4F50-8933-5CAF434B63FE}"/>
              </a:ext>
            </a:extLst>
          </p:cNvPr>
          <p:cNvSpPr/>
          <p:nvPr/>
        </p:nvSpPr>
        <p:spPr>
          <a:xfrm>
            <a:off x="9296400" y="5214386"/>
            <a:ext cx="2590800" cy="1630362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Vượt đèn đỏ dễ gây tai nạn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013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1553AE-9BF2-4983-9C5F-8A9A2AF20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6" t="12178" r="25169" b="74902"/>
          <a:stretch/>
        </p:blipFill>
        <p:spPr>
          <a:xfrm>
            <a:off x="352543" y="2057400"/>
            <a:ext cx="11486914" cy="31241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FB1EA8-421E-4264-97C8-3B7456BF421D}"/>
              </a:ext>
            </a:extLst>
          </p:cNvPr>
          <p:cNvSpPr txBox="1"/>
          <p:nvPr/>
        </p:nvSpPr>
        <p:spPr>
          <a:xfrm>
            <a:off x="626165" y="660301"/>
            <a:ext cx="1135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2. Nói tên và ý nghĩa của đèn hiệu, biển báo sau. Em phải làm gì để đảm bảo an toàn khi gặp các biển báo đó?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6117E0-1774-487B-8415-110B535E649E}"/>
              </a:ext>
            </a:extLst>
          </p:cNvPr>
          <p:cNvSpPr/>
          <p:nvPr/>
        </p:nvSpPr>
        <p:spPr>
          <a:xfrm>
            <a:off x="1295400" y="5486400"/>
            <a:ext cx="25146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đi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6A3855-5BC8-4F83-BD69-BD23BCB0C0E5}"/>
              </a:ext>
            </a:extLst>
          </p:cNvPr>
          <p:cNvSpPr/>
          <p:nvPr/>
        </p:nvSpPr>
        <p:spPr>
          <a:xfrm>
            <a:off x="4438650" y="548640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 tốc độ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57462D-D9EF-4F76-AB37-C52BFDA40E49}"/>
              </a:ext>
            </a:extLst>
          </p:cNvPr>
          <p:cNvSpPr/>
          <p:nvPr/>
        </p:nvSpPr>
        <p:spPr>
          <a:xfrm>
            <a:off x="8305800" y="5501480"/>
            <a:ext cx="3314700" cy="6096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Dừng lại</a:t>
            </a:r>
          </a:p>
        </p:txBody>
      </p:sp>
      <p:pic>
        <p:nvPicPr>
          <p:cNvPr id="14" name="Media8">
            <a:hlinkClick r:id="" action="ppaction://media"/>
            <a:extLst>
              <a:ext uri="{FF2B5EF4-FFF2-40B4-BE49-F238E27FC236}">
                <a16:creationId xmlns:a16="http://schemas.microsoft.com/office/drawing/2014/main" id="{EF7E928B-3914-41C4-9475-CC90984D6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3934" y="70104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218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41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5474-5C0F-426B-8784-8E8094AD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Media9">
            <a:hlinkClick r:id="" action="ppaction://media"/>
            <a:extLst>
              <a:ext uri="{FF2B5EF4-FFF2-40B4-BE49-F238E27FC236}">
                <a16:creationId xmlns:a16="http://schemas.microsoft.com/office/drawing/2014/main" id="{BE6D78B0-9A8C-4855-95A4-A5C94E96503D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645160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1023D2-6698-4143-A0EA-8B597B15C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307" r="8945" b="44732"/>
          <a:stretch/>
        </p:blipFill>
        <p:spPr>
          <a:xfrm>
            <a:off x="0" y="0"/>
            <a:ext cx="12192000" cy="658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622732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4|3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|3.9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1634</TotalTime>
  <Words>260</Words>
  <Application>Microsoft Office PowerPoint</Application>
  <PresentationFormat>Widescreen</PresentationFormat>
  <Paragraphs>26</Paragraphs>
  <Slides>15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Arial-SGK-TV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Miu Zin.</dc:creator>
  <cp:lastModifiedBy>Quynh Nguyen Thi Nhu</cp:lastModifiedBy>
  <cp:revision>96</cp:revision>
  <dcterms:created xsi:type="dcterms:W3CDTF">2006-08-16T00:00:00Z</dcterms:created>
  <dcterms:modified xsi:type="dcterms:W3CDTF">2022-12-14T09:22:27Z</dcterms:modified>
</cp:coreProperties>
</file>