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24"/>
  </p:notesMasterIdLst>
  <p:sldIdLst>
    <p:sldId id="523" r:id="rId3"/>
    <p:sldId id="268" r:id="rId4"/>
    <p:sldId id="261" r:id="rId5"/>
    <p:sldId id="516" r:id="rId6"/>
    <p:sldId id="517" r:id="rId7"/>
    <p:sldId id="518" r:id="rId8"/>
    <p:sldId id="519" r:id="rId9"/>
    <p:sldId id="266" r:id="rId10"/>
    <p:sldId id="267" r:id="rId11"/>
    <p:sldId id="274" r:id="rId12"/>
    <p:sldId id="270" r:id="rId13"/>
    <p:sldId id="271" r:id="rId14"/>
    <p:sldId id="278" r:id="rId15"/>
    <p:sldId id="279" r:id="rId16"/>
    <p:sldId id="520" r:id="rId17"/>
    <p:sldId id="280" r:id="rId18"/>
    <p:sldId id="521" r:id="rId19"/>
    <p:sldId id="277" r:id="rId20"/>
    <p:sldId id="486" r:id="rId21"/>
    <p:sldId id="522"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4750"/>
    <a:srgbClr val="E4DF11"/>
    <a:srgbClr val="D4D020"/>
    <a:srgbClr val="E49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98" autoAdjust="0"/>
  </p:normalViewPr>
  <p:slideViewPr>
    <p:cSldViewPr snapToGrid="0">
      <p:cViewPr varScale="1">
        <p:scale>
          <a:sx n="85" d="100"/>
          <a:sy n="85" d="100"/>
        </p:scale>
        <p:origin x="113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7B791-E146-4FCA-9504-21BBE96967B0}" type="datetimeFigureOut">
              <a:rPr lang="en-US" smtClean="0"/>
              <a:t>5/25/2025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4348-667F-4690-9218-B15D5AAC1C65}" type="slidenum">
              <a:rPr lang="en-US" smtClean="0"/>
              <a:t>‹#›</a:t>
            </a:fld>
            <a:endParaRPr lang="en-US"/>
          </a:p>
        </p:txBody>
      </p:sp>
    </p:spTree>
    <p:extLst>
      <p:ext uri="{BB962C8B-B14F-4D97-AF65-F5344CB8AC3E}">
        <p14:creationId xmlns:p14="http://schemas.microsoft.com/office/powerpoint/2010/main" val="89967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5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11</a:t>
            </a:fld>
            <a:endParaRPr lang="en-US"/>
          </a:p>
        </p:txBody>
      </p:sp>
    </p:spTree>
    <p:extLst>
      <p:ext uri="{BB962C8B-B14F-4D97-AF65-F5344CB8AC3E}">
        <p14:creationId xmlns:p14="http://schemas.microsoft.com/office/powerpoint/2010/main" val="243515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13</a:t>
            </a:fld>
            <a:endParaRPr lang="en-US"/>
          </a:p>
        </p:txBody>
      </p:sp>
    </p:spTree>
    <p:extLst>
      <p:ext uri="{BB962C8B-B14F-4D97-AF65-F5344CB8AC3E}">
        <p14:creationId xmlns:p14="http://schemas.microsoft.com/office/powerpoint/2010/main" val="256168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14</a:t>
            </a:fld>
            <a:endParaRPr lang="en-US"/>
          </a:p>
        </p:txBody>
      </p:sp>
    </p:spTree>
    <p:extLst>
      <p:ext uri="{BB962C8B-B14F-4D97-AF65-F5344CB8AC3E}">
        <p14:creationId xmlns:p14="http://schemas.microsoft.com/office/powerpoint/2010/main" val="47585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5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18</a:t>
            </a:fld>
            <a:endParaRPr lang="en-US"/>
          </a:p>
        </p:txBody>
      </p:sp>
    </p:spTree>
    <p:extLst>
      <p:ext uri="{BB962C8B-B14F-4D97-AF65-F5344CB8AC3E}">
        <p14:creationId xmlns:p14="http://schemas.microsoft.com/office/powerpoint/2010/main" val="872492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2</a:t>
            </a:fld>
            <a:endParaRPr lang="en-US"/>
          </a:p>
        </p:txBody>
      </p:sp>
    </p:spTree>
    <p:extLst>
      <p:ext uri="{BB962C8B-B14F-4D97-AF65-F5344CB8AC3E}">
        <p14:creationId xmlns:p14="http://schemas.microsoft.com/office/powerpoint/2010/main" val="391471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932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6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79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8</a:t>
            </a:fld>
            <a:endParaRPr lang="en-US"/>
          </a:p>
        </p:txBody>
      </p:sp>
    </p:spTree>
    <p:extLst>
      <p:ext uri="{BB962C8B-B14F-4D97-AF65-F5344CB8AC3E}">
        <p14:creationId xmlns:p14="http://schemas.microsoft.com/office/powerpoint/2010/main" val="290092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9</a:t>
            </a:fld>
            <a:endParaRPr lang="en-US"/>
          </a:p>
        </p:txBody>
      </p:sp>
    </p:spTree>
    <p:extLst>
      <p:ext uri="{BB962C8B-B14F-4D97-AF65-F5344CB8AC3E}">
        <p14:creationId xmlns:p14="http://schemas.microsoft.com/office/powerpoint/2010/main" val="1322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8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70C8-2BBF-4323-B560-2502ACF22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44832-9CD9-45D0-892A-842AFFB7A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2937F-6B45-4337-A455-AA31E1495063}"/>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5" name="Footer Placeholder 4">
            <a:extLst>
              <a:ext uri="{FF2B5EF4-FFF2-40B4-BE49-F238E27FC236}">
                <a16:creationId xmlns:a16="http://schemas.microsoft.com/office/drawing/2014/main" id="{089A9ED2-A77E-47F2-BFAF-316C6A032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81585-0F9E-4A58-91D8-5CC9054919FD}"/>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24154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D266-B15C-42CE-B87E-C187FE031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64E5D7-0353-43F6-8BE6-AFB090FF8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B1017-84B0-4C70-AE2B-CAEBBCDB2DC7}"/>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5" name="Footer Placeholder 4">
            <a:extLst>
              <a:ext uri="{FF2B5EF4-FFF2-40B4-BE49-F238E27FC236}">
                <a16:creationId xmlns:a16="http://schemas.microsoft.com/office/drawing/2014/main" id="{E7A80647-8F7A-457A-B366-C250AFDAE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4DA37-8953-4686-91D2-CBFC65D80AE0}"/>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96109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5AFF2-9109-4837-B92E-EEC1CD1AFC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C4974A-9764-4DE7-AAC9-B1F55B36D7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C1C31-AF45-4F14-AAFD-6122189B54F4}"/>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5" name="Footer Placeholder 4">
            <a:extLst>
              <a:ext uri="{FF2B5EF4-FFF2-40B4-BE49-F238E27FC236}">
                <a16:creationId xmlns:a16="http://schemas.microsoft.com/office/drawing/2014/main" id="{4FBF1ABC-5833-421D-B672-3AF99F3E3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6A352-BF4C-4C33-8CF3-5616D80E88C2}"/>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182766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0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490638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194116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28583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15480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3362225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6564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831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164F-E356-4436-B863-A5734D4EA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F8F2-330C-46C2-90FD-2DF9836CD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1AFF3-D817-40A7-9E07-53700E403BC6}"/>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5" name="Footer Placeholder 4">
            <a:extLst>
              <a:ext uri="{FF2B5EF4-FFF2-40B4-BE49-F238E27FC236}">
                <a16:creationId xmlns:a16="http://schemas.microsoft.com/office/drawing/2014/main" id="{5C31DA3C-4D30-44A0-BF22-583F82F75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3F330-9D7F-4DC3-9B91-45DE0FE3125D}"/>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2825063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reserve="1">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118458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07609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324456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CA07-0AFA-B363-B2AD-644C9418E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EAAC9-F1D6-BFEA-D854-F0CDB3D26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B04DF-BE53-8D74-C635-6C8CE7A166E7}"/>
              </a:ext>
            </a:extLst>
          </p:cNvPr>
          <p:cNvSpPr>
            <a:spLocks noGrp="1"/>
          </p:cNvSpPr>
          <p:nvPr>
            <p:ph type="dt" sz="half" idx="10"/>
          </p:nvPr>
        </p:nvSpPr>
        <p:spPr/>
        <p:txBody>
          <a:bodyPr/>
          <a:lstStyle/>
          <a:p>
            <a:fld id="{1829DAE4-B29A-4090-9E27-4F68CB893466}" type="datetimeFigureOut">
              <a:rPr lang="en-US" smtClean="0"/>
              <a:t>5/25/2025</a:t>
            </a:fld>
            <a:endParaRPr lang="en-US"/>
          </a:p>
        </p:txBody>
      </p:sp>
      <p:sp>
        <p:nvSpPr>
          <p:cNvPr id="5" name="Footer Placeholder 4">
            <a:extLst>
              <a:ext uri="{FF2B5EF4-FFF2-40B4-BE49-F238E27FC236}">
                <a16:creationId xmlns:a16="http://schemas.microsoft.com/office/drawing/2014/main" id="{B10837E5-995E-408E-7E18-8376C1A94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C4E04-1292-B186-E2C4-43D37F45F2BB}"/>
              </a:ext>
            </a:extLst>
          </p:cNvPr>
          <p:cNvSpPr>
            <a:spLocks noGrp="1"/>
          </p:cNvSpPr>
          <p:nvPr>
            <p:ph type="sldNum" sz="quarter" idx="12"/>
          </p:nvPr>
        </p:nvSpPr>
        <p:spPr/>
        <p:txBody>
          <a:bodyPr/>
          <a:lstStyle/>
          <a:p>
            <a:fld id="{FC951FCB-6399-4EAC-875D-CB4BE6B22F0F}" type="slidenum">
              <a:rPr lang="en-US" smtClean="0"/>
              <a:t>‹#›</a:t>
            </a:fld>
            <a:endParaRPr lang="en-US"/>
          </a:p>
        </p:txBody>
      </p:sp>
    </p:spTree>
    <p:extLst>
      <p:ext uri="{BB962C8B-B14F-4D97-AF65-F5344CB8AC3E}">
        <p14:creationId xmlns:p14="http://schemas.microsoft.com/office/powerpoint/2010/main" val="305931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20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250B-B029-406B-9C4E-2A1B0FFF4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39472-62B6-42DF-9BBF-3D842BF580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F7131-9515-4E03-B688-F2867DAF3E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C70CE4-A8C9-4BD2-86FD-15C28DF007D3}"/>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6" name="Footer Placeholder 5">
            <a:extLst>
              <a:ext uri="{FF2B5EF4-FFF2-40B4-BE49-F238E27FC236}">
                <a16:creationId xmlns:a16="http://schemas.microsoft.com/office/drawing/2014/main" id="{FD85E6C6-B9D1-4804-ABBA-19DBDAC2A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8AD386-57FD-461B-BAD7-2466276E8000}"/>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095078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BB51A-34EA-4CF9-9E2E-4BBFCF0FB5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982EFB-B17F-4066-A28D-1ACB239B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26249-6961-4C59-A172-E650358FB1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84377-0EEB-45DF-9032-9C06AF3D2A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7753C-541E-4DFB-80C8-C10F84A0D3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AC6DC-7AC5-46CE-B19A-A2582D7871B1}"/>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8" name="Footer Placeholder 7">
            <a:extLst>
              <a:ext uri="{FF2B5EF4-FFF2-40B4-BE49-F238E27FC236}">
                <a16:creationId xmlns:a16="http://schemas.microsoft.com/office/drawing/2014/main" id="{F4A907C5-2D57-4CFD-87F1-56222063C3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80B62-0229-4E9A-9986-76AE259473A1}"/>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69634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C0A0-9B4D-4AE8-94F1-82B9C95ED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86824-B480-4497-A4FB-596A3882CCF0}"/>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4" name="Footer Placeholder 3">
            <a:extLst>
              <a:ext uri="{FF2B5EF4-FFF2-40B4-BE49-F238E27FC236}">
                <a16:creationId xmlns:a16="http://schemas.microsoft.com/office/drawing/2014/main" id="{5DC42ED0-C2B0-472C-B028-C7C907CE8A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7062D8-78A1-4077-830B-B558295BDFF6}"/>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708147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9278AC-AB05-436C-91F0-E509D435692C}"/>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3" name="Footer Placeholder 2">
            <a:extLst>
              <a:ext uri="{FF2B5EF4-FFF2-40B4-BE49-F238E27FC236}">
                <a16:creationId xmlns:a16="http://schemas.microsoft.com/office/drawing/2014/main" id="{2A779388-B8BF-4E2B-969B-67892F451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50CC1-E7F1-4E72-9D7D-4CBA1E83F0E9}"/>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211863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D45B-EEE5-4C9E-A921-F79897B44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DF8DC1-89DD-4923-B228-56B18E03F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EC23B2-5E60-48D3-8A7B-6238C00D5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69517-D72C-466B-B53C-A048C73DA8C7}"/>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6" name="Footer Placeholder 5">
            <a:extLst>
              <a:ext uri="{FF2B5EF4-FFF2-40B4-BE49-F238E27FC236}">
                <a16:creationId xmlns:a16="http://schemas.microsoft.com/office/drawing/2014/main" id="{C4A79DE1-D2F0-47C6-8BA1-83ABEEC9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D012A-B252-4341-AB45-678D2FD60786}"/>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75636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4D85-3A4E-4E45-97A8-BFEFF0059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508B9-3691-4802-BA41-BEC9301E1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9B5588-0E86-4C4A-91DB-DD879385E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04093-124A-45BC-91C3-06255879D509}"/>
              </a:ext>
            </a:extLst>
          </p:cNvPr>
          <p:cNvSpPr>
            <a:spLocks noGrp="1"/>
          </p:cNvSpPr>
          <p:nvPr>
            <p:ph type="dt" sz="half" idx="10"/>
          </p:nvPr>
        </p:nvSpPr>
        <p:spPr/>
        <p:txBody>
          <a:bodyPr/>
          <a:lstStyle/>
          <a:p>
            <a:fld id="{225790C7-3BB1-430A-815D-3A80EC4877DB}" type="datetimeFigureOut">
              <a:rPr lang="en-US" smtClean="0"/>
              <a:t>5/25/2025</a:t>
            </a:fld>
            <a:endParaRPr lang="en-US"/>
          </a:p>
        </p:txBody>
      </p:sp>
      <p:sp>
        <p:nvSpPr>
          <p:cNvPr id="6" name="Footer Placeholder 5">
            <a:extLst>
              <a:ext uri="{FF2B5EF4-FFF2-40B4-BE49-F238E27FC236}">
                <a16:creationId xmlns:a16="http://schemas.microsoft.com/office/drawing/2014/main" id="{A34826FA-7761-47EA-B346-75AC2B1C2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F7F14-7D4B-4ADB-A33B-294C4ED0C643}"/>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425053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B64DF33-5CEE-2222-D020-6FF963E61D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E439D6F-C00A-4890-9E9F-91921015F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F059D-8759-4523-BBC4-1B7FD79CB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62982-9C55-4AD7-B509-F91EF6DCFF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790C7-3BB1-430A-815D-3A80EC4877DB}" type="datetimeFigureOut">
              <a:rPr lang="en-US" smtClean="0"/>
              <a:t>5/25/2025</a:t>
            </a:fld>
            <a:endParaRPr lang="en-US"/>
          </a:p>
        </p:txBody>
      </p:sp>
      <p:sp>
        <p:nvSpPr>
          <p:cNvPr id="5" name="Footer Placeholder 4">
            <a:extLst>
              <a:ext uri="{FF2B5EF4-FFF2-40B4-BE49-F238E27FC236}">
                <a16:creationId xmlns:a16="http://schemas.microsoft.com/office/drawing/2014/main" id="{142B6E09-D3CB-4CE1-8C97-5F897B8551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FAF04B-21D2-4D29-AB28-F19D8243C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66CF5-161C-4C81-AA95-7CE18466F111}" type="slidenum">
              <a:rPr lang="en-US" smtClean="0"/>
              <a:t>‹#›</a:t>
            </a:fld>
            <a:endParaRPr lang="en-US"/>
          </a:p>
        </p:txBody>
      </p:sp>
      <p:pic>
        <p:nvPicPr>
          <p:cNvPr id="12" name="Picture 11" descr="A white circle with leaves and blue text&#10;&#10;Description automatically generated">
            <a:extLst>
              <a:ext uri="{FF2B5EF4-FFF2-40B4-BE49-F238E27FC236}">
                <a16:creationId xmlns:a16="http://schemas.microsoft.com/office/drawing/2014/main" id="{B30E8574-5E36-7C07-581E-88D25D80CCB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529136" y="8507329"/>
            <a:ext cx="1306429" cy="1306429"/>
          </a:xfrm>
          <a:prstGeom prst="rect">
            <a:avLst/>
          </a:prstGeom>
        </p:spPr>
      </p:pic>
      <p:grpSp>
        <p:nvGrpSpPr>
          <p:cNvPr id="7" name="Group 6">
            <a:extLst>
              <a:ext uri="{FF2B5EF4-FFF2-40B4-BE49-F238E27FC236}">
                <a16:creationId xmlns:a16="http://schemas.microsoft.com/office/drawing/2014/main" id="{D757A696-E3C6-DF56-9C53-0E99CF764FAF}"/>
              </a:ext>
            </a:extLst>
          </p:cNvPr>
          <p:cNvGrpSpPr/>
          <p:nvPr userDrawn="1"/>
        </p:nvGrpSpPr>
        <p:grpSpPr>
          <a:xfrm>
            <a:off x="-3773121" y="0"/>
            <a:ext cx="4326052" cy="2928084"/>
            <a:chOff x="6278216" y="1917262"/>
            <a:chExt cx="4339742" cy="2928084"/>
          </a:xfrm>
        </p:grpSpPr>
        <p:pic>
          <p:nvPicPr>
            <p:cNvPr id="9" name="Picture 8">
              <a:extLst>
                <a:ext uri="{FF2B5EF4-FFF2-40B4-BE49-F238E27FC236}">
                  <a16:creationId xmlns:a16="http://schemas.microsoft.com/office/drawing/2014/main" id="{15BC82BB-002B-7BA4-F6F4-A5E8097C254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6EBB8624-650F-C9E6-DEE1-C909FF0D55A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3C99E40C-E65A-77C6-9398-47C57C27CF96}"/>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3" name="TextBox 12">
              <a:extLst>
                <a:ext uri="{FF2B5EF4-FFF2-40B4-BE49-F238E27FC236}">
                  <a16:creationId xmlns:a16="http://schemas.microsoft.com/office/drawing/2014/main" id="{366956C4-AB8D-DE4B-A1E5-E8FFE90B1EE6}"/>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85985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4F77F369-84FD-7CAA-1358-5ECFFBADC5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773121" y="0"/>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05593154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70243"/>
            <a:ext cx="3174715" cy="1610204"/>
          </a:xfrm>
          <a:prstGeom prst="rect">
            <a:avLst/>
          </a:prstGeom>
        </p:spPr>
      </p:pic>
      <p:sp>
        <p:nvSpPr>
          <p:cNvPr id="23" name="Rectangle: Rounded Corners 22">
            <a:extLst>
              <a:ext uri="{FF2B5EF4-FFF2-40B4-BE49-F238E27FC236}">
                <a16:creationId xmlns:a16="http://schemas.microsoft.com/office/drawing/2014/main" id="{1C4D2EBD-6F01-F164-586F-A0B0F9838970}"/>
              </a:ext>
            </a:extLst>
          </p:cNvPr>
          <p:cNvSpPr/>
          <p:nvPr/>
        </p:nvSpPr>
        <p:spPr>
          <a:xfrm>
            <a:off x="3359650" y="108104"/>
            <a:ext cx="8772202" cy="4494717"/>
          </a:xfrm>
          <a:custGeom>
            <a:avLst/>
            <a:gdLst>
              <a:gd name="connsiteX0" fmla="*/ 0 w 8772202"/>
              <a:gd name="connsiteY0" fmla="*/ 749134 h 4494717"/>
              <a:gd name="connsiteX1" fmla="*/ 749134 w 8772202"/>
              <a:gd name="connsiteY1" fmla="*/ 0 h 4494717"/>
              <a:gd name="connsiteX2" fmla="*/ 8023068 w 8772202"/>
              <a:gd name="connsiteY2" fmla="*/ 0 h 4494717"/>
              <a:gd name="connsiteX3" fmla="*/ 8772202 w 8772202"/>
              <a:gd name="connsiteY3" fmla="*/ 749134 h 4494717"/>
              <a:gd name="connsiteX4" fmla="*/ 8772202 w 8772202"/>
              <a:gd name="connsiteY4" fmla="*/ 3745583 h 4494717"/>
              <a:gd name="connsiteX5" fmla="*/ 8023068 w 8772202"/>
              <a:gd name="connsiteY5" fmla="*/ 4494717 h 4494717"/>
              <a:gd name="connsiteX6" fmla="*/ 749134 w 8772202"/>
              <a:gd name="connsiteY6" fmla="*/ 4494717 h 4494717"/>
              <a:gd name="connsiteX7" fmla="*/ 0 w 8772202"/>
              <a:gd name="connsiteY7" fmla="*/ 3745583 h 4494717"/>
              <a:gd name="connsiteX8" fmla="*/ 0 w 8772202"/>
              <a:gd name="connsiteY8" fmla="*/ 749134 h 44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202" h="4494717" fill="none" extrusionOk="0">
                <a:moveTo>
                  <a:pt x="0" y="749134"/>
                </a:moveTo>
                <a:cubicBezTo>
                  <a:pt x="2492" y="402848"/>
                  <a:pt x="363080" y="46458"/>
                  <a:pt x="749134" y="0"/>
                </a:cubicBezTo>
                <a:cubicBezTo>
                  <a:pt x="2560756" y="72427"/>
                  <a:pt x="5396466" y="61419"/>
                  <a:pt x="8023068" y="0"/>
                </a:cubicBezTo>
                <a:cubicBezTo>
                  <a:pt x="8433028" y="-25989"/>
                  <a:pt x="8695283" y="312133"/>
                  <a:pt x="8772202" y="749134"/>
                </a:cubicBezTo>
                <a:cubicBezTo>
                  <a:pt x="8873078" y="1246256"/>
                  <a:pt x="8664889" y="2442038"/>
                  <a:pt x="8772202" y="3745583"/>
                </a:cubicBezTo>
                <a:cubicBezTo>
                  <a:pt x="8784518" y="4096811"/>
                  <a:pt x="8418098" y="4473748"/>
                  <a:pt x="8023068" y="4494717"/>
                </a:cubicBezTo>
                <a:cubicBezTo>
                  <a:pt x="7243588" y="4524544"/>
                  <a:pt x="2825484" y="4415411"/>
                  <a:pt x="749134" y="4494717"/>
                </a:cubicBezTo>
                <a:cubicBezTo>
                  <a:pt x="351013" y="4492952"/>
                  <a:pt x="-27086" y="4164674"/>
                  <a:pt x="0" y="3745583"/>
                </a:cubicBezTo>
                <a:cubicBezTo>
                  <a:pt x="50037" y="3057382"/>
                  <a:pt x="770" y="1914608"/>
                  <a:pt x="0" y="749134"/>
                </a:cubicBezTo>
                <a:close/>
              </a:path>
              <a:path w="8772202" h="4494717" stroke="0" extrusionOk="0">
                <a:moveTo>
                  <a:pt x="0" y="749134"/>
                </a:moveTo>
                <a:cubicBezTo>
                  <a:pt x="12632" y="338842"/>
                  <a:pt x="338453" y="6363"/>
                  <a:pt x="749134" y="0"/>
                </a:cubicBezTo>
                <a:cubicBezTo>
                  <a:pt x="2293347" y="123000"/>
                  <a:pt x="5961583" y="-96860"/>
                  <a:pt x="8023068" y="0"/>
                </a:cubicBezTo>
                <a:cubicBezTo>
                  <a:pt x="8411349" y="-19400"/>
                  <a:pt x="8792790" y="293893"/>
                  <a:pt x="8772202" y="749134"/>
                </a:cubicBezTo>
                <a:cubicBezTo>
                  <a:pt x="8775375" y="2013829"/>
                  <a:pt x="8866469" y="3032370"/>
                  <a:pt x="8772202" y="3745583"/>
                </a:cubicBezTo>
                <a:cubicBezTo>
                  <a:pt x="8761899" y="4163051"/>
                  <a:pt x="8399248" y="4488571"/>
                  <a:pt x="8023068" y="4494717"/>
                </a:cubicBezTo>
                <a:cubicBezTo>
                  <a:pt x="6318864" y="4334010"/>
                  <a:pt x="1989798" y="4534384"/>
                  <a:pt x="749134" y="4494717"/>
                </a:cubicBezTo>
                <a:cubicBezTo>
                  <a:pt x="280029" y="4483534"/>
                  <a:pt x="-15371" y="4152354"/>
                  <a:pt x="0" y="3745583"/>
                </a:cubicBezTo>
                <a:cubicBezTo>
                  <a:pt x="32216" y="2595055"/>
                  <a:pt x="57206" y="2119911"/>
                  <a:pt x="0" y="749134"/>
                </a:cubicBezTo>
                <a:close/>
              </a:path>
            </a:pathLst>
          </a:custGeom>
          <a:solidFill>
            <a:schemeClr val="bg1">
              <a:alpha val="83000"/>
            </a:schemeClr>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87236AD-5AC3-1285-9EAF-3E4301FA1563}"/>
              </a:ext>
            </a:extLst>
          </p:cNvPr>
          <p:cNvPicPr>
            <a:picLocks noChangeAspect="1"/>
          </p:cNvPicPr>
          <p:nvPr/>
        </p:nvPicPr>
        <p:blipFill>
          <a:blip r:embed="rId6"/>
          <a:stretch>
            <a:fillRect/>
          </a:stretch>
        </p:blipFill>
        <p:spPr>
          <a:xfrm>
            <a:off x="5153025" y="1070244"/>
            <a:ext cx="4621764" cy="1227248"/>
          </a:xfrm>
          <a:prstGeom prst="rect">
            <a:avLst/>
          </a:prstGeom>
        </p:spPr>
      </p:pic>
      <p:pic>
        <p:nvPicPr>
          <p:cNvPr id="7" name="Picture 6">
            <a:extLst>
              <a:ext uri="{FF2B5EF4-FFF2-40B4-BE49-F238E27FC236}">
                <a16:creationId xmlns:a16="http://schemas.microsoft.com/office/drawing/2014/main" id="{EFCF065A-EEA6-D771-35F7-7B0E6CE3562D}"/>
              </a:ext>
            </a:extLst>
          </p:cNvPr>
          <p:cNvPicPr>
            <a:picLocks noChangeAspect="1"/>
          </p:cNvPicPr>
          <p:nvPr/>
        </p:nvPicPr>
        <p:blipFill>
          <a:blip r:embed="rId7"/>
          <a:stretch>
            <a:fillRect/>
          </a:stretch>
        </p:blipFill>
        <p:spPr>
          <a:xfrm>
            <a:off x="3627141" y="2591134"/>
            <a:ext cx="8309568" cy="1085182"/>
          </a:xfrm>
          <a:prstGeom prst="rect">
            <a:avLst/>
          </a:prstGeom>
        </p:spPr>
      </p:pic>
      <p:pic>
        <p:nvPicPr>
          <p:cNvPr id="8" name="Picture 7">
            <a:extLst>
              <a:ext uri="{FF2B5EF4-FFF2-40B4-BE49-F238E27FC236}">
                <a16:creationId xmlns:a16="http://schemas.microsoft.com/office/drawing/2014/main" id="{01370D79-3FF8-D244-74D1-340A96F067F0}"/>
              </a:ext>
            </a:extLst>
          </p:cNvPr>
          <p:cNvPicPr>
            <a:picLocks noChangeAspect="1"/>
          </p:cNvPicPr>
          <p:nvPr/>
        </p:nvPicPr>
        <p:blipFill>
          <a:blip r:embed="rId8"/>
          <a:stretch>
            <a:fillRect/>
          </a:stretch>
        </p:blipFill>
        <p:spPr>
          <a:xfrm>
            <a:off x="1418273" y="1366217"/>
            <a:ext cx="4383404" cy="1115665"/>
          </a:xfrm>
          <a:prstGeom prst="rect">
            <a:avLst/>
          </a:prstGeom>
        </p:spPr>
      </p:pic>
    </p:spTree>
    <p:extLst>
      <p:ext uri="{BB962C8B-B14F-4D97-AF65-F5344CB8AC3E}">
        <p14:creationId xmlns:p14="http://schemas.microsoft.com/office/powerpoint/2010/main" val="578246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94234" y="208344"/>
            <a:ext cx="8104541" cy="4479270"/>
          </a:xfrm>
          <a:custGeom>
            <a:avLst/>
            <a:gdLst>
              <a:gd name="connsiteX0" fmla="*/ 0 w 8104541"/>
              <a:gd name="connsiteY0" fmla="*/ 746560 h 4479270"/>
              <a:gd name="connsiteX1" fmla="*/ 746560 w 8104541"/>
              <a:gd name="connsiteY1" fmla="*/ 0 h 4479270"/>
              <a:gd name="connsiteX2" fmla="*/ 1350757 w 8104541"/>
              <a:gd name="connsiteY2" fmla="*/ 0 h 4479270"/>
              <a:gd name="connsiteX3" fmla="*/ 1350757 w 8104541"/>
              <a:gd name="connsiteY3" fmla="*/ 0 h 4479270"/>
              <a:gd name="connsiteX4" fmla="*/ 3376892 w 8104541"/>
              <a:gd name="connsiteY4" fmla="*/ 0 h 4479270"/>
              <a:gd name="connsiteX5" fmla="*/ 7357981 w 8104541"/>
              <a:gd name="connsiteY5" fmla="*/ 0 h 4479270"/>
              <a:gd name="connsiteX6" fmla="*/ 8104541 w 8104541"/>
              <a:gd name="connsiteY6" fmla="*/ 746560 h 4479270"/>
              <a:gd name="connsiteX7" fmla="*/ 8104541 w 8104541"/>
              <a:gd name="connsiteY7" fmla="*/ 2612908 h 4479270"/>
              <a:gd name="connsiteX8" fmla="*/ 8104541 w 8104541"/>
              <a:gd name="connsiteY8" fmla="*/ 2612908 h 4479270"/>
              <a:gd name="connsiteX9" fmla="*/ 8104541 w 8104541"/>
              <a:gd name="connsiteY9" fmla="*/ 3732725 h 4479270"/>
              <a:gd name="connsiteX10" fmla="*/ 8104541 w 8104541"/>
              <a:gd name="connsiteY10" fmla="*/ 3732710 h 4479270"/>
              <a:gd name="connsiteX11" fmla="*/ 7357981 w 8104541"/>
              <a:gd name="connsiteY11" fmla="*/ 4479270 h 4479270"/>
              <a:gd name="connsiteX12" fmla="*/ 3376892 w 8104541"/>
              <a:gd name="connsiteY12" fmla="*/ 4479270 h 4479270"/>
              <a:gd name="connsiteX13" fmla="*/ 1350757 w 8104541"/>
              <a:gd name="connsiteY13" fmla="*/ 4479270 h 4479270"/>
              <a:gd name="connsiteX14" fmla="*/ 1350757 w 8104541"/>
              <a:gd name="connsiteY14" fmla="*/ 4479270 h 4479270"/>
              <a:gd name="connsiteX15" fmla="*/ 746560 w 8104541"/>
              <a:gd name="connsiteY15" fmla="*/ 4479270 h 4479270"/>
              <a:gd name="connsiteX16" fmla="*/ 0 w 8104541"/>
              <a:gd name="connsiteY16" fmla="*/ 3732710 h 4479270"/>
              <a:gd name="connsiteX17" fmla="*/ 0 w 8104541"/>
              <a:gd name="connsiteY17" fmla="*/ 3732725 h 4479270"/>
              <a:gd name="connsiteX18" fmla="*/ -612703 w 8104541"/>
              <a:gd name="connsiteY18" fmla="*/ 2904493 h 4479270"/>
              <a:gd name="connsiteX19" fmla="*/ 0 w 8104541"/>
              <a:gd name="connsiteY19" fmla="*/ 2612908 h 4479270"/>
              <a:gd name="connsiteX20" fmla="*/ 0 w 8104541"/>
              <a:gd name="connsiteY20" fmla="*/ 746560 h 447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4479270" fill="none" extrusionOk="0">
                <a:moveTo>
                  <a:pt x="0" y="746560"/>
                </a:moveTo>
                <a:cubicBezTo>
                  <a:pt x="-30759" y="315471"/>
                  <a:pt x="354802" y="31732"/>
                  <a:pt x="746560" y="0"/>
                </a:cubicBezTo>
                <a:cubicBezTo>
                  <a:pt x="825767" y="41900"/>
                  <a:pt x="1061189" y="-5576"/>
                  <a:pt x="1350757" y="0"/>
                </a:cubicBezTo>
                <a:lnTo>
                  <a:pt x="1350757" y="0"/>
                </a:lnTo>
                <a:cubicBezTo>
                  <a:pt x="2130897" y="-95567"/>
                  <a:pt x="2732117" y="-3505"/>
                  <a:pt x="3376892" y="0"/>
                </a:cubicBezTo>
                <a:cubicBezTo>
                  <a:pt x="4007078" y="-167629"/>
                  <a:pt x="6640145" y="-24710"/>
                  <a:pt x="7357981" y="0"/>
                </a:cubicBezTo>
                <a:cubicBezTo>
                  <a:pt x="7805276" y="-8511"/>
                  <a:pt x="8104177" y="378674"/>
                  <a:pt x="8104541" y="746560"/>
                </a:cubicBezTo>
                <a:cubicBezTo>
                  <a:pt x="8006044" y="1420871"/>
                  <a:pt x="8127042" y="2125043"/>
                  <a:pt x="8104541" y="2612908"/>
                </a:cubicBezTo>
                <a:lnTo>
                  <a:pt x="8104541" y="2612908"/>
                </a:lnTo>
                <a:cubicBezTo>
                  <a:pt x="8095395" y="2751497"/>
                  <a:pt x="8005186" y="3328050"/>
                  <a:pt x="8104541" y="3732725"/>
                </a:cubicBezTo>
                <a:cubicBezTo>
                  <a:pt x="8104541" y="3732724"/>
                  <a:pt x="8104541" y="3732712"/>
                  <a:pt x="8104541" y="3732710"/>
                </a:cubicBezTo>
                <a:cubicBezTo>
                  <a:pt x="8090982" y="4110560"/>
                  <a:pt x="7821072" y="4425006"/>
                  <a:pt x="7357981" y="4479270"/>
                </a:cubicBezTo>
                <a:cubicBezTo>
                  <a:pt x="6226967" y="4480139"/>
                  <a:pt x="5297140" y="4581830"/>
                  <a:pt x="3376892" y="4479270"/>
                </a:cubicBezTo>
                <a:cubicBezTo>
                  <a:pt x="2899951" y="4346690"/>
                  <a:pt x="2283213" y="4471162"/>
                  <a:pt x="1350757" y="4479270"/>
                </a:cubicBezTo>
                <a:lnTo>
                  <a:pt x="1350757" y="4479270"/>
                </a:lnTo>
                <a:cubicBezTo>
                  <a:pt x="1085090" y="4482053"/>
                  <a:pt x="850993" y="4492194"/>
                  <a:pt x="746560" y="4479270"/>
                </a:cubicBezTo>
                <a:cubicBezTo>
                  <a:pt x="297857" y="4455628"/>
                  <a:pt x="13151" y="4139089"/>
                  <a:pt x="0" y="3732710"/>
                </a:cubicBezTo>
                <a:cubicBezTo>
                  <a:pt x="1" y="3732718"/>
                  <a:pt x="0" y="3732719"/>
                  <a:pt x="0" y="3732725"/>
                </a:cubicBezTo>
                <a:cubicBezTo>
                  <a:pt x="-243151" y="3327556"/>
                  <a:pt x="-389535" y="3337870"/>
                  <a:pt x="-612703" y="2904493"/>
                </a:cubicBezTo>
                <a:cubicBezTo>
                  <a:pt x="-396069" y="2851701"/>
                  <a:pt x="-260343" y="2798161"/>
                  <a:pt x="0" y="2612908"/>
                </a:cubicBezTo>
                <a:cubicBezTo>
                  <a:pt x="-37655" y="1988015"/>
                  <a:pt x="125393" y="1475011"/>
                  <a:pt x="0" y="746560"/>
                </a:cubicBezTo>
                <a:close/>
              </a:path>
              <a:path w="8104541" h="4479270" stroke="0" extrusionOk="0">
                <a:moveTo>
                  <a:pt x="0" y="746560"/>
                </a:moveTo>
                <a:cubicBezTo>
                  <a:pt x="-20373" y="369083"/>
                  <a:pt x="401691" y="-45612"/>
                  <a:pt x="746560" y="0"/>
                </a:cubicBezTo>
                <a:cubicBezTo>
                  <a:pt x="909345" y="20257"/>
                  <a:pt x="1179598" y="32301"/>
                  <a:pt x="1350757" y="0"/>
                </a:cubicBezTo>
                <a:lnTo>
                  <a:pt x="1350757" y="0"/>
                </a:lnTo>
                <a:cubicBezTo>
                  <a:pt x="2069381" y="-29929"/>
                  <a:pt x="2640298" y="-87481"/>
                  <a:pt x="3376892" y="0"/>
                </a:cubicBezTo>
                <a:cubicBezTo>
                  <a:pt x="4810333" y="-134364"/>
                  <a:pt x="6578026" y="130381"/>
                  <a:pt x="7357981" y="0"/>
                </a:cubicBezTo>
                <a:cubicBezTo>
                  <a:pt x="7767297" y="-7067"/>
                  <a:pt x="8142326" y="304955"/>
                  <a:pt x="8104541" y="746560"/>
                </a:cubicBezTo>
                <a:cubicBezTo>
                  <a:pt x="8042290" y="1237052"/>
                  <a:pt x="8259883" y="2119715"/>
                  <a:pt x="8104541" y="2612908"/>
                </a:cubicBezTo>
                <a:lnTo>
                  <a:pt x="8104541" y="2612908"/>
                </a:lnTo>
                <a:cubicBezTo>
                  <a:pt x="8102747" y="3101798"/>
                  <a:pt x="8131013" y="3449750"/>
                  <a:pt x="8104541" y="3732725"/>
                </a:cubicBezTo>
                <a:cubicBezTo>
                  <a:pt x="8104542" y="3732724"/>
                  <a:pt x="8104541" y="3732713"/>
                  <a:pt x="8104541" y="3732710"/>
                </a:cubicBezTo>
                <a:cubicBezTo>
                  <a:pt x="8111435" y="4088174"/>
                  <a:pt x="7831338" y="4477287"/>
                  <a:pt x="7357981" y="4479270"/>
                </a:cubicBezTo>
                <a:cubicBezTo>
                  <a:pt x="6635660" y="4310235"/>
                  <a:pt x="5336903" y="4532570"/>
                  <a:pt x="3376892" y="4479270"/>
                </a:cubicBezTo>
                <a:cubicBezTo>
                  <a:pt x="2969153" y="4320145"/>
                  <a:pt x="1891087" y="4577692"/>
                  <a:pt x="1350757" y="4479270"/>
                </a:cubicBezTo>
                <a:lnTo>
                  <a:pt x="1350757" y="4479270"/>
                </a:lnTo>
                <a:cubicBezTo>
                  <a:pt x="1121293" y="4464418"/>
                  <a:pt x="888753" y="4481882"/>
                  <a:pt x="746560" y="4479270"/>
                </a:cubicBezTo>
                <a:cubicBezTo>
                  <a:pt x="264853" y="4494705"/>
                  <a:pt x="51100" y="4105083"/>
                  <a:pt x="0" y="3732710"/>
                </a:cubicBezTo>
                <a:cubicBezTo>
                  <a:pt x="0" y="3732717"/>
                  <a:pt x="1" y="3732722"/>
                  <a:pt x="0" y="3732725"/>
                </a:cubicBezTo>
                <a:cubicBezTo>
                  <a:pt x="-175725" y="3433887"/>
                  <a:pt x="-522095" y="3180056"/>
                  <a:pt x="-612703" y="2904493"/>
                </a:cubicBezTo>
                <a:cubicBezTo>
                  <a:pt x="-331956" y="2720551"/>
                  <a:pt x="-106915" y="2713893"/>
                  <a:pt x="0" y="2612908"/>
                </a:cubicBezTo>
                <a:cubicBezTo>
                  <a:pt x="15777" y="2334025"/>
                  <a:pt x="38676" y="939961"/>
                  <a:pt x="0" y="746560"/>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57560"/>
                      <a:gd name="adj2" fmla="val 148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Tác giả Xuân Quỳnh đã dùng các từ ngữ để gọi con người để nói về con vật đó chính là biện pháp nhân hoá. Khi viết câu, đoạn văn có sử dụng biện pháp nhân hoá sẽ làm câu văn hay đoạn văn thêm hay, sinh động hơn.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605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Tìm trong đoạn thơ dưới đây những từ ngữ chỉ hoạt động, đặc điểm của người được dùng để tả các vật hoặc hiện tượng tự nhiên.</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8B0BAE9-DFCF-2994-3FBB-7E4C576208E8}"/>
              </a:ext>
            </a:extLst>
          </p:cNvPr>
          <p:cNvPicPr>
            <a:picLocks noChangeAspect="1"/>
          </p:cNvPicPr>
          <p:nvPr/>
        </p:nvPicPr>
        <p:blipFill>
          <a:blip r:embed="rId5"/>
          <a:stretch>
            <a:fillRect/>
          </a:stretch>
        </p:blipFill>
        <p:spPr>
          <a:xfrm>
            <a:off x="1426615" y="1917480"/>
            <a:ext cx="9409551" cy="3450611"/>
          </a:xfrm>
          <a:prstGeom prst="rect">
            <a:avLst/>
          </a:prstGeom>
        </p:spPr>
      </p:pic>
      <p:cxnSp>
        <p:nvCxnSpPr>
          <p:cNvPr id="7" name="Straight Connector 6">
            <a:extLst>
              <a:ext uri="{FF2B5EF4-FFF2-40B4-BE49-F238E27FC236}">
                <a16:creationId xmlns:a16="http://schemas.microsoft.com/office/drawing/2014/main" id="{7E62DF75-78A0-04C3-0CC3-1759E23C5F8E}"/>
              </a:ext>
            </a:extLst>
          </p:cNvPr>
          <p:cNvCxnSpPr>
            <a:cxnSpLocks/>
          </p:cNvCxnSpPr>
          <p:nvPr/>
        </p:nvCxnSpPr>
        <p:spPr>
          <a:xfrm>
            <a:off x="7262648" y="830317"/>
            <a:ext cx="4298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E2957-2FC1-087C-4C3D-61B60F6D612B}"/>
              </a:ext>
            </a:extLst>
          </p:cNvPr>
          <p:cNvCxnSpPr>
            <a:cxnSpLocks/>
          </p:cNvCxnSpPr>
          <p:nvPr/>
        </p:nvCxnSpPr>
        <p:spPr>
          <a:xfrm>
            <a:off x="462455" y="1334814"/>
            <a:ext cx="2532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A43AF-64B3-0689-EE96-AFDDBDD1CBCA}"/>
              </a:ext>
            </a:extLst>
          </p:cNvPr>
          <p:cNvCxnSpPr>
            <a:cxnSpLocks/>
          </p:cNvCxnSpPr>
          <p:nvPr/>
        </p:nvCxnSpPr>
        <p:spPr>
          <a:xfrm>
            <a:off x="5612524" y="1324304"/>
            <a:ext cx="6043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472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389687" y="165361"/>
            <a:ext cx="9576163" cy="78057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CD3639F2-666A-A9FE-E222-E770005534CD}"/>
              </a:ext>
            </a:extLst>
          </p:cNvPr>
          <p:cNvGraphicFramePr>
            <a:graphicFrameLocks noGrp="1"/>
          </p:cNvGraphicFramePr>
          <p:nvPr>
            <p:extLst>
              <p:ext uri="{D42A27DB-BD31-4B8C-83A1-F6EECF244321}">
                <p14:modId xmlns:p14="http://schemas.microsoft.com/office/powerpoint/2010/main" val="1323792720"/>
              </p:ext>
            </p:extLst>
          </p:nvPr>
        </p:nvGraphicFramePr>
        <p:xfrm>
          <a:off x="819807" y="1418896"/>
          <a:ext cx="10363200" cy="4957996"/>
        </p:xfrm>
        <a:graphic>
          <a:graphicData uri="http://schemas.openxmlformats.org/drawingml/2006/table">
            <a:tbl>
              <a:tblPr firstRow="1" firstCol="1" bandRow="1">
                <a:tableStyleId>{00A15C55-8517-42AA-B614-E9B94910E393}</a:tableStyleId>
              </a:tblPr>
              <a:tblGrid>
                <a:gridCol w="1147279">
                  <a:extLst>
                    <a:ext uri="{9D8B030D-6E8A-4147-A177-3AD203B41FA5}">
                      <a16:colId xmlns:a16="http://schemas.microsoft.com/office/drawing/2014/main" val="1763527858"/>
                    </a:ext>
                  </a:extLst>
                </a:gridCol>
                <a:gridCol w="3554924">
                  <a:extLst>
                    <a:ext uri="{9D8B030D-6E8A-4147-A177-3AD203B41FA5}">
                      <a16:colId xmlns:a16="http://schemas.microsoft.com/office/drawing/2014/main" val="3767855573"/>
                    </a:ext>
                  </a:extLst>
                </a:gridCol>
                <a:gridCol w="5660997">
                  <a:extLst>
                    <a:ext uri="{9D8B030D-6E8A-4147-A177-3AD203B41FA5}">
                      <a16:colId xmlns:a16="http://schemas.microsoft.com/office/drawing/2014/main" val="3374483285"/>
                    </a:ext>
                  </a:extLst>
                </a:gridCol>
              </a:tblGrid>
              <a:tr h="1070568">
                <a:tc>
                  <a:txBody>
                    <a:bodyPr/>
                    <a:lstStyle/>
                    <a:p>
                      <a:pPr marL="0" marR="0" algn="ctr">
                        <a:lnSpc>
                          <a:spcPct val="100000"/>
                        </a:lnSpc>
                        <a:spcBef>
                          <a:spcPts val="600"/>
                        </a:spcBef>
                        <a:spcAft>
                          <a:spcPts val="0"/>
                        </a:spcAft>
                      </a:pPr>
                      <a:r>
                        <a:rPr lang="en-SG" sz="3200" dirty="0">
                          <a:solidFill>
                            <a:srgbClr val="002060"/>
                          </a:solidFill>
                          <a:effectLst/>
                        </a:rPr>
                        <a:t>STT</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Vật</a:t>
                      </a:r>
                      <a:r>
                        <a:rPr lang="en-SG" sz="3200" dirty="0">
                          <a:solidFill>
                            <a:srgbClr val="002060"/>
                          </a:solidFill>
                          <a:effectLst/>
                        </a:rPr>
                        <a:t>, </a:t>
                      </a:r>
                      <a:r>
                        <a:rPr lang="en-SG" sz="3200" dirty="0" err="1">
                          <a:solidFill>
                            <a:srgbClr val="002060"/>
                          </a:solidFill>
                          <a:effectLst/>
                        </a:rPr>
                        <a:t>hiện</a:t>
                      </a:r>
                      <a:r>
                        <a:rPr lang="en-SG" sz="3200" dirty="0">
                          <a:solidFill>
                            <a:srgbClr val="002060"/>
                          </a:solidFill>
                          <a:effectLst/>
                        </a:rPr>
                        <a:t> </a:t>
                      </a:r>
                      <a:r>
                        <a:rPr lang="en-SG" sz="3200" dirty="0" err="1">
                          <a:solidFill>
                            <a:srgbClr val="002060"/>
                          </a:solidFill>
                          <a:effectLst/>
                        </a:rPr>
                        <a:t>tượng</a:t>
                      </a:r>
                      <a:r>
                        <a:rPr lang="en-SG" sz="3200" dirty="0">
                          <a:solidFill>
                            <a:srgbClr val="002060"/>
                          </a:solidFill>
                          <a:effectLst/>
                        </a:rPr>
                        <a:t> </a:t>
                      </a:r>
                      <a:r>
                        <a:rPr lang="en-SG" sz="3200" dirty="0" err="1">
                          <a:solidFill>
                            <a:srgbClr val="002060"/>
                          </a:solidFill>
                          <a:effectLst/>
                        </a:rPr>
                        <a:t>tự</a:t>
                      </a:r>
                      <a:r>
                        <a:rPr lang="en-SG" sz="3200" dirty="0">
                          <a:solidFill>
                            <a:srgbClr val="002060"/>
                          </a:solidFill>
                          <a:effectLst/>
                        </a:rPr>
                        <a:t> </a:t>
                      </a:r>
                      <a:r>
                        <a:rPr lang="en-SG" sz="3200" dirty="0" err="1">
                          <a:solidFill>
                            <a:srgbClr val="002060"/>
                          </a:solidFill>
                          <a:effectLst/>
                        </a:rPr>
                        <a:t>nhiên</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Từ</a:t>
                      </a:r>
                      <a:r>
                        <a:rPr lang="en-SG" sz="3200" dirty="0">
                          <a:solidFill>
                            <a:srgbClr val="002060"/>
                          </a:solidFill>
                          <a:effectLst/>
                        </a:rPr>
                        <a:t> </a:t>
                      </a:r>
                      <a:r>
                        <a:rPr lang="en-SG" sz="3200" dirty="0" err="1">
                          <a:solidFill>
                            <a:srgbClr val="002060"/>
                          </a:solidFill>
                          <a:effectLst/>
                        </a:rPr>
                        <a:t>ngữ</a:t>
                      </a:r>
                      <a:r>
                        <a:rPr lang="en-SG" sz="3200" dirty="0">
                          <a:solidFill>
                            <a:srgbClr val="002060"/>
                          </a:solidFill>
                          <a:effectLst/>
                        </a:rPr>
                        <a:t> </a:t>
                      </a:r>
                      <a:r>
                        <a:rPr lang="en-SG" sz="3200" dirty="0" err="1">
                          <a:solidFill>
                            <a:srgbClr val="002060"/>
                          </a:solidFill>
                          <a:effectLst/>
                        </a:rPr>
                        <a:t>chỉ</a:t>
                      </a:r>
                      <a:r>
                        <a:rPr lang="en-SG" sz="3200" dirty="0">
                          <a:solidFill>
                            <a:srgbClr val="002060"/>
                          </a:solidFill>
                          <a:effectLst/>
                        </a:rPr>
                        <a:t> </a:t>
                      </a:r>
                      <a:r>
                        <a:rPr lang="en-SG" sz="3200" dirty="0" err="1">
                          <a:solidFill>
                            <a:srgbClr val="002060"/>
                          </a:solidFill>
                          <a:effectLst/>
                        </a:rPr>
                        <a:t>người</a:t>
                      </a:r>
                      <a:r>
                        <a:rPr lang="en-SG" sz="3200" dirty="0">
                          <a:solidFill>
                            <a:srgbClr val="002060"/>
                          </a:solidFill>
                          <a:effectLst/>
                        </a:rPr>
                        <a:t> </a:t>
                      </a:r>
                      <a:r>
                        <a:rPr lang="en-SG" sz="3200" dirty="0" err="1">
                          <a:solidFill>
                            <a:srgbClr val="002060"/>
                          </a:solidFill>
                          <a:effectLst/>
                        </a:rPr>
                        <a:t>hoặc</a:t>
                      </a:r>
                      <a:r>
                        <a:rPr lang="en-SG" sz="3200" dirty="0">
                          <a:solidFill>
                            <a:srgbClr val="002060"/>
                          </a:solidFill>
                          <a:effectLst/>
                        </a:rPr>
                        <a:t> </a:t>
                      </a:r>
                      <a:r>
                        <a:rPr lang="en-SG" sz="3200" dirty="0" err="1">
                          <a:solidFill>
                            <a:srgbClr val="002060"/>
                          </a:solidFill>
                          <a:effectLst/>
                        </a:rPr>
                        <a:t>đặc</a:t>
                      </a:r>
                      <a:r>
                        <a:rPr lang="en-SG" sz="3200" dirty="0">
                          <a:solidFill>
                            <a:srgbClr val="002060"/>
                          </a:solidFill>
                          <a:effectLst/>
                        </a:rPr>
                        <a:t> </a:t>
                      </a:r>
                      <a:r>
                        <a:rPr lang="en-SG" sz="3200" dirty="0" err="1">
                          <a:solidFill>
                            <a:srgbClr val="002060"/>
                          </a:solidFill>
                          <a:effectLst/>
                        </a:rPr>
                        <a:t>điểm</a:t>
                      </a:r>
                      <a:r>
                        <a:rPr lang="en-SG" sz="3200" dirty="0">
                          <a:solidFill>
                            <a:srgbClr val="002060"/>
                          </a:solidFill>
                          <a:effectLst/>
                        </a:rPr>
                        <a:t>, </a:t>
                      </a:r>
                      <a:r>
                        <a:rPr lang="en-SG" sz="3200" dirty="0" err="1">
                          <a:solidFill>
                            <a:srgbClr val="002060"/>
                          </a:solidFill>
                          <a:effectLst/>
                        </a:rPr>
                        <a:t>hoạt</a:t>
                      </a:r>
                      <a:r>
                        <a:rPr lang="en-SG" sz="3200" dirty="0">
                          <a:solidFill>
                            <a:srgbClr val="002060"/>
                          </a:solidFill>
                          <a:effectLst/>
                        </a:rPr>
                        <a:t> </a:t>
                      </a:r>
                      <a:r>
                        <a:rPr lang="en-SG" sz="3200" dirty="0" err="1">
                          <a:solidFill>
                            <a:srgbClr val="002060"/>
                          </a:solidFill>
                          <a:effectLst/>
                        </a:rPr>
                        <a:t>động</a:t>
                      </a:r>
                      <a:r>
                        <a:rPr lang="en-SG" sz="3200" dirty="0">
                          <a:solidFill>
                            <a:srgbClr val="002060"/>
                          </a:solidFill>
                          <a:effectLst/>
                        </a:rPr>
                        <a:t> </a:t>
                      </a:r>
                      <a:r>
                        <a:rPr lang="en-SG" sz="3200" dirty="0" err="1">
                          <a:solidFill>
                            <a:srgbClr val="002060"/>
                          </a:solidFill>
                          <a:effectLst/>
                        </a:rPr>
                        <a:t>của</a:t>
                      </a:r>
                      <a:r>
                        <a:rPr lang="en-SG" sz="3200" dirty="0">
                          <a:solidFill>
                            <a:srgbClr val="002060"/>
                          </a:solidFill>
                          <a:effectLst/>
                        </a:rPr>
                        <a:t> </a:t>
                      </a:r>
                      <a:r>
                        <a:rPr lang="en-SG" sz="3200" dirty="0" err="1">
                          <a:solidFill>
                            <a:srgbClr val="002060"/>
                          </a:solidFill>
                          <a:effectLst/>
                        </a:rPr>
                        <a:t>người</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31071"/>
                  </a:ext>
                </a:extLst>
              </a:tr>
              <a:tr h="505091">
                <a:tc>
                  <a:txBody>
                    <a:bodyPr/>
                    <a:lstStyle/>
                    <a:p>
                      <a:pPr marL="0" marR="0" algn="ctr">
                        <a:lnSpc>
                          <a:spcPct val="150000"/>
                        </a:lnSpc>
                        <a:spcBef>
                          <a:spcPts val="600"/>
                        </a:spcBef>
                        <a:spcAft>
                          <a:spcPts val="0"/>
                        </a:spcAft>
                      </a:pPr>
                      <a:r>
                        <a:rPr lang="en-SG" sz="2400" dirty="0">
                          <a:solidFill>
                            <a:srgbClr val="FF0000"/>
                          </a:solidFill>
                          <a:effectLst/>
                        </a:rPr>
                        <a:t>1</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209268"/>
                  </a:ext>
                </a:extLst>
              </a:tr>
              <a:tr h="505091">
                <a:tc>
                  <a:txBody>
                    <a:bodyPr/>
                    <a:lstStyle/>
                    <a:p>
                      <a:pPr marL="0" marR="0" algn="ctr">
                        <a:lnSpc>
                          <a:spcPct val="150000"/>
                        </a:lnSpc>
                        <a:spcBef>
                          <a:spcPts val="600"/>
                        </a:spcBef>
                        <a:spcAft>
                          <a:spcPts val="0"/>
                        </a:spcAft>
                      </a:pPr>
                      <a:r>
                        <a:rPr lang="en-SG" sz="2400">
                          <a:solidFill>
                            <a:srgbClr val="FF0000"/>
                          </a:solidFill>
                          <a:effectLst/>
                        </a:rPr>
                        <a:t>2</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6010"/>
                  </a:ext>
                </a:extLst>
              </a:tr>
              <a:tr h="505091">
                <a:tc>
                  <a:txBody>
                    <a:bodyPr/>
                    <a:lstStyle/>
                    <a:p>
                      <a:pPr marL="0" marR="0" algn="ctr">
                        <a:lnSpc>
                          <a:spcPct val="150000"/>
                        </a:lnSpc>
                        <a:spcBef>
                          <a:spcPts val="600"/>
                        </a:spcBef>
                        <a:spcAft>
                          <a:spcPts val="0"/>
                        </a:spcAft>
                      </a:pPr>
                      <a:r>
                        <a:rPr lang="en-SG" sz="2400" dirty="0">
                          <a:solidFill>
                            <a:srgbClr val="FF0000"/>
                          </a:solidFill>
                          <a:effectLst/>
                        </a:rPr>
                        <a:t>3</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6088241"/>
                  </a:ext>
                </a:extLst>
              </a:tr>
              <a:tr h="1070568">
                <a:tc>
                  <a:txBody>
                    <a:bodyPr/>
                    <a:lstStyle/>
                    <a:p>
                      <a:pPr marL="0" marR="0" algn="ctr">
                        <a:lnSpc>
                          <a:spcPct val="150000"/>
                        </a:lnSpc>
                        <a:spcBef>
                          <a:spcPts val="600"/>
                        </a:spcBef>
                        <a:spcAft>
                          <a:spcPts val="0"/>
                        </a:spcAft>
                      </a:pPr>
                      <a:r>
                        <a:rPr lang="en-SG" sz="2400" dirty="0">
                          <a:solidFill>
                            <a:srgbClr val="FF0000"/>
                          </a:solidFill>
                          <a:effectLst/>
                        </a:rPr>
                        <a:t>4</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560844"/>
                  </a:ext>
                </a:extLst>
              </a:tr>
              <a:tr h="505091">
                <a:tc>
                  <a:txBody>
                    <a:bodyPr/>
                    <a:lstStyle/>
                    <a:p>
                      <a:pPr marL="0" marR="0" algn="ctr">
                        <a:lnSpc>
                          <a:spcPct val="150000"/>
                        </a:lnSpc>
                        <a:spcBef>
                          <a:spcPts val="600"/>
                        </a:spcBef>
                        <a:spcAft>
                          <a:spcPts val="0"/>
                        </a:spcAft>
                      </a:pPr>
                      <a:r>
                        <a:rPr lang="en-SG" sz="2400">
                          <a:solidFill>
                            <a:srgbClr val="FF0000"/>
                          </a:solidFill>
                          <a:effectLst/>
                        </a:rPr>
                        <a:t>5</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846688"/>
                  </a:ext>
                </a:extLst>
              </a:tr>
              <a:tr h="505091">
                <a:tc>
                  <a:txBody>
                    <a:bodyPr/>
                    <a:lstStyle/>
                    <a:p>
                      <a:pPr marL="0" marR="0" algn="ctr">
                        <a:lnSpc>
                          <a:spcPct val="150000"/>
                        </a:lnSpc>
                        <a:spcBef>
                          <a:spcPts val="600"/>
                        </a:spcBef>
                        <a:spcAft>
                          <a:spcPts val="0"/>
                        </a:spcAft>
                      </a:pPr>
                      <a:r>
                        <a:rPr lang="en-SG" sz="2400" dirty="0">
                          <a:solidFill>
                            <a:srgbClr val="FF0000"/>
                          </a:solidFill>
                          <a:effectLst/>
                        </a:rPr>
                        <a:t>6</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91689"/>
                  </a:ext>
                </a:extLst>
              </a:tr>
            </a:tbl>
          </a:graphicData>
        </a:graphic>
      </p:graphicFrame>
      <p:sp>
        <p:nvSpPr>
          <p:cNvPr id="7" name="TextBox 6">
            <a:extLst>
              <a:ext uri="{FF2B5EF4-FFF2-40B4-BE49-F238E27FC236}">
                <a16:creationId xmlns:a16="http://schemas.microsoft.com/office/drawing/2014/main" id="{020A37AB-0437-A55F-B215-DECC9D76494F}"/>
              </a:ext>
            </a:extLst>
          </p:cNvPr>
          <p:cNvSpPr txBox="1"/>
          <p:nvPr/>
        </p:nvSpPr>
        <p:spPr>
          <a:xfrm>
            <a:off x="2522483" y="2459420"/>
            <a:ext cx="2879834" cy="584775"/>
          </a:xfrm>
          <a:prstGeom prst="rect">
            <a:avLst/>
          </a:prstGeom>
          <a:noFill/>
        </p:spPr>
        <p:txBody>
          <a:bodyPr wrap="square" rtlCol="0">
            <a:spAutoFit/>
          </a:bodyPr>
          <a:lstStyle/>
          <a:p>
            <a:r>
              <a:rPr lang="en-US" sz="3200" dirty="0" err="1"/>
              <a:t>Bụi</a:t>
            </a:r>
            <a:r>
              <a:rPr lang="en-US" sz="3200" dirty="0"/>
              <a:t> </a:t>
            </a:r>
            <a:r>
              <a:rPr lang="en-US" sz="3200" dirty="0" err="1"/>
              <a:t>tre</a:t>
            </a:r>
            <a:endParaRPr lang="en-US" sz="3200" dirty="0"/>
          </a:p>
        </p:txBody>
      </p:sp>
      <p:sp>
        <p:nvSpPr>
          <p:cNvPr id="8" name="TextBox 7">
            <a:extLst>
              <a:ext uri="{FF2B5EF4-FFF2-40B4-BE49-F238E27FC236}">
                <a16:creationId xmlns:a16="http://schemas.microsoft.com/office/drawing/2014/main" id="{E836B9F5-DE05-B9E1-D9B8-6E6F98B5E1C5}"/>
              </a:ext>
            </a:extLst>
          </p:cNvPr>
          <p:cNvSpPr txBox="1"/>
          <p:nvPr/>
        </p:nvSpPr>
        <p:spPr>
          <a:xfrm>
            <a:off x="5675586" y="2438399"/>
            <a:ext cx="4550980" cy="584775"/>
          </a:xfrm>
          <a:prstGeom prst="rect">
            <a:avLst/>
          </a:prstGeom>
          <a:noFill/>
        </p:spPr>
        <p:txBody>
          <a:bodyPr wrap="square" rtlCol="0">
            <a:spAutoFit/>
          </a:bodyPr>
          <a:lstStyle/>
          <a:p>
            <a:r>
              <a:rPr lang="en-US" sz="3200">
                <a:solidFill>
                  <a:srgbClr val="FF0000"/>
                </a:solidFill>
              </a:rPr>
              <a:t>Tần ngần, gỡ tóc</a:t>
            </a:r>
            <a:endParaRPr lang="en-US" sz="3200" dirty="0">
              <a:solidFill>
                <a:srgbClr val="FF0000"/>
              </a:solidFill>
            </a:endParaRPr>
          </a:p>
        </p:txBody>
      </p:sp>
      <p:sp>
        <p:nvSpPr>
          <p:cNvPr id="9" name="TextBox 8">
            <a:extLst>
              <a:ext uri="{FF2B5EF4-FFF2-40B4-BE49-F238E27FC236}">
                <a16:creationId xmlns:a16="http://schemas.microsoft.com/office/drawing/2014/main" id="{D519DE59-257C-3F9E-0BC1-064E7A0C2C9E}"/>
              </a:ext>
            </a:extLst>
          </p:cNvPr>
          <p:cNvSpPr txBox="1"/>
          <p:nvPr/>
        </p:nvSpPr>
        <p:spPr>
          <a:xfrm>
            <a:off x="2522483" y="3079530"/>
            <a:ext cx="2879834" cy="584775"/>
          </a:xfrm>
          <a:prstGeom prst="rect">
            <a:avLst/>
          </a:prstGeom>
          <a:noFill/>
        </p:spPr>
        <p:txBody>
          <a:bodyPr wrap="square" rtlCol="0">
            <a:spAutoFit/>
          </a:bodyPr>
          <a:lstStyle/>
          <a:p>
            <a:r>
              <a:rPr lang="en-US" sz="3200" dirty="0" err="1"/>
              <a:t>Hàng</a:t>
            </a:r>
            <a:r>
              <a:rPr lang="en-US" sz="3200" dirty="0"/>
              <a:t> </a:t>
            </a:r>
            <a:r>
              <a:rPr lang="en-US" sz="3200" dirty="0" err="1"/>
              <a:t>bưởi</a:t>
            </a:r>
            <a:endParaRPr lang="en-US" sz="3200" dirty="0"/>
          </a:p>
        </p:txBody>
      </p:sp>
      <p:sp>
        <p:nvSpPr>
          <p:cNvPr id="10" name="TextBox 9">
            <a:extLst>
              <a:ext uri="{FF2B5EF4-FFF2-40B4-BE49-F238E27FC236}">
                <a16:creationId xmlns:a16="http://schemas.microsoft.com/office/drawing/2014/main" id="{486DF7A1-4222-CC6F-8AFA-2218BD87CFC2}"/>
              </a:ext>
            </a:extLst>
          </p:cNvPr>
          <p:cNvSpPr txBox="1"/>
          <p:nvPr/>
        </p:nvSpPr>
        <p:spPr>
          <a:xfrm>
            <a:off x="5675586" y="3058509"/>
            <a:ext cx="4550980" cy="584775"/>
          </a:xfrm>
          <a:prstGeom prst="rect">
            <a:avLst/>
          </a:prstGeom>
          <a:noFill/>
        </p:spPr>
        <p:txBody>
          <a:bodyPr wrap="square" rtlCol="0">
            <a:spAutoFit/>
          </a:bodyPr>
          <a:lstStyle/>
          <a:p>
            <a:r>
              <a:rPr lang="en-US" sz="3200" dirty="0" err="1">
                <a:solidFill>
                  <a:srgbClr val="FF0000"/>
                </a:solidFill>
              </a:rPr>
              <a:t>Bế</a:t>
            </a:r>
            <a:r>
              <a:rPr lang="en-US" sz="3200" dirty="0">
                <a:solidFill>
                  <a:srgbClr val="FF0000"/>
                </a:solidFill>
              </a:rPr>
              <a:t> </a:t>
            </a:r>
            <a:r>
              <a:rPr lang="en-US" sz="3200" dirty="0" err="1">
                <a:solidFill>
                  <a:srgbClr val="FF0000"/>
                </a:solidFill>
              </a:rPr>
              <a:t>lũ</a:t>
            </a:r>
            <a:r>
              <a:rPr lang="en-US" sz="3200" dirty="0">
                <a:solidFill>
                  <a:srgbClr val="FF0000"/>
                </a:solidFill>
              </a:rPr>
              <a:t> con</a:t>
            </a:r>
          </a:p>
        </p:txBody>
      </p:sp>
      <p:sp>
        <p:nvSpPr>
          <p:cNvPr id="11" name="TextBox 10">
            <a:extLst>
              <a:ext uri="{FF2B5EF4-FFF2-40B4-BE49-F238E27FC236}">
                <a16:creationId xmlns:a16="http://schemas.microsoft.com/office/drawing/2014/main" id="{3439C3FF-8E9F-80E4-B5D5-637B3ECB7B11}"/>
              </a:ext>
            </a:extLst>
          </p:cNvPr>
          <p:cNvSpPr txBox="1"/>
          <p:nvPr/>
        </p:nvSpPr>
        <p:spPr>
          <a:xfrm>
            <a:off x="2564524" y="3657599"/>
            <a:ext cx="2879834" cy="584775"/>
          </a:xfrm>
          <a:prstGeom prst="rect">
            <a:avLst/>
          </a:prstGeom>
          <a:noFill/>
        </p:spPr>
        <p:txBody>
          <a:bodyPr wrap="square" rtlCol="0">
            <a:spAutoFit/>
          </a:bodyPr>
          <a:lstStyle/>
          <a:p>
            <a:r>
              <a:rPr lang="en-US" sz="3200" dirty="0" err="1"/>
              <a:t>Chớp</a:t>
            </a:r>
            <a:endParaRPr lang="en-US" sz="3200" dirty="0"/>
          </a:p>
        </p:txBody>
      </p:sp>
      <p:sp>
        <p:nvSpPr>
          <p:cNvPr id="12" name="TextBox 11">
            <a:extLst>
              <a:ext uri="{FF2B5EF4-FFF2-40B4-BE49-F238E27FC236}">
                <a16:creationId xmlns:a16="http://schemas.microsoft.com/office/drawing/2014/main" id="{524F8A20-2914-8C61-C417-9C2CAFF7DDF3}"/>
              </a:ext>
            </a:extLst>
          </p:cNvPr>
          <p:cNvSpPr txBox="1"/>
          <p:nvPr/>
        </p:nvSpPr>
        <p:spPr>
          <a:xfrm>
            <a:off x="5717627" y="3636578"/>
            <a:ext cx="4550980" cy="584775"/>
          </a:xfrm>
          <a:prstGeom prst="rect">
            <a:avLst/>
          </a:prstGeom>
          <a:noFill/>
        </p:spPr>
        <p:txBody>
          <a:bodyPr wrap="square" rtlCol="0">
            <a:spAutoFit/>
          </a:bodyPr>
          <a:lstStyle/>
          <a:p>
            <a:r>
              <a:rPr lang="en-US" sz="3200" dirty="0" err="1">
                <a:solidFill>
                  <a:srgbClr val="FF0000"/>
                </a:solidFill>
              </a:rPr>
              <a:t>Rạch</a:t>
            </a:r>
            <a:r>
              <a:rPr lang="en-US" sz="3200" dirty="0">
                <a:solidFill>
                  <a:srgbClr val="FF0000"/>
                </a:solidFill>
              </a:rPr>
              <a:t> </a:t>
            </a:r>
            <a:r>
              <a:rPr lang="en-US" sz="3200" dirty="0" err="1">
                <a:solidFill>
                  <a:srgbClr val="FF0000"/>
                </a:solidFill>
              </a:rPr>
              <a:t>ngang</a:t>
            </a:r>
            <a:r>
              <a:rPr lang="en-US" sz="3200" dirty="0">
                <a:solidFill>
                  <a:srgbClr val="FF0000"/>
                </a:solidFill>
              </a:rPr>
              <a:t> </a:t>
            </a:r>
            <a:r>
              <a:rPr lang="en-US" sz="3200" dirty="0" err="1">
                <a:solidFill>
                  <a:srgbClr val="FF0000"/>
                </a:solidFill>
              </a:rPr>
              <a:t>trời</a:t>
            </a:r>
            <a:endParaRPr lang="en-US" sz="3200" dirty="0">
              <a:solidFill>
                <a:srgbClr val="FF0000"/>
              </a:solidFill>
            </a:endParaRPr>
          </a:p>
        </p:txBody>
      </p:sp>
      <p:sp>
        <p:nvSpPr>
          <p:cNvPr id="13" name="TextBox 12">
            <a:extLst>
              <a:ext uri="{FF2B5EF4-FFF2-40B4-BE49-F238E27FC236}">
                <a16:creationId xmlns:a16="http://schemas.microsoft.com/office/drawing/2014/main" id="{7D2BBAA2-2489-A90C-3873-51F6C063783B}"/>
              </a:ext>
            </a:extLst>
          </p:cNvPr>
          <p:cNvSpPr txBox="1"/>
          <p:nvPr/>
        </p:nvSpPr>
        <p:spPr>
          <a:xfrm>
            <a:off x="2554014" y="4414343"/>
            <a:ext cx="2879834" cy="584775"/>
          </a:xfrm>
          <a:prstGeom prst="rect">
            <a:avLst/>
          </a:prstGeom>
          <a:noFill/>
        </p:spPr>
        <p:txBody>
          <a:bodyPr wrap="square" rtlCol="0">
            <a:spAutoFit/>
          </a:bodyPr>
          <a:lstStyle/>
          <a:p>
            <a:r>
              <a:rPr lang="en-US" sz="3200" dirty="0" err="1"/>
              <a:t>Sấm</a:t>
            </a:r>
            <a:r>
              <a:rPr lang="en-US" sz="3200" dirty="0"/>
              <a:t>	</a:t>
            </a:r>
          </a:p>
        </p:txBody>
      </p:sp>
      <p:sp>
        <p:nvSpPr>
          <p:cNvPr id="14" name="TextBox 13">
            <a:extLst>
              <a:ext uri="{FF2B5EF4-FFF2-40B4-BE49-F238E27FC236}">
                <a16:creationId xmlns:a16="http://schemas.microsoft.com/office/drawing/2014/main" id="{C5D44484-79B8-C027-83EB-43D1D4463AC1}"/>
              </a:ext>
            </a:extLst>
          </p:cNvPr>
          <p:cNvSpPr txBox="1"/>
          <p:nvPr/>
        </p:nvSpPr>
        <p:spPr>
          <a:xfrm>
            <a:off x="5538951" y="4424853"/>
            <a:ext cx="5812221" cy="584775"/>
          </a:xfrm>
          <a:prstGeom prst="rect">
            <a:avLst/>
          </a:prstGeom>
          <a:noFill/>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Ghé xuống sân, khanh khách cười</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3265AD7-6AF9-E6FD-44F3-78ECDE50268D}"/>
              </a:ext>
            </a:extLst>
          </p:cNvPr>
          <p:cNvSpPr txBox="1"/>
          <p:nvPr/>
        </p:nvSpPr>
        <p:spPr>
          <a:xfrm>
            <a:off x="2575034" y="5234151"/>
            <a:ext cx="2879834" cy="584775"/>
          </a:xfrm>
          <a:prstGeom prst="rect">
            <a:avLst/>
          </a:prstGeom>
          <a:noFill/>
        </p:spPr>
        <p:txBody>
          <a:bodyPr wrap="square" rtlCol="0">
            <a:spAutoFit/>
          </a:bodyPr>
          <a:lstStyle/>
          <a:p>
            <a:r>
              <a:rPr lang="en-US" sz="3200" dirty="0" err="1"/>
              <a:t>Cây</a:t>
            </a:r>
            <a:r>
              <a:rPr lang="en-US" sz="3200" dirty="0"/>
              <a:t> </a:t>
            </a:r>
            <a:r>
              <a:rPr lang="en-US" sz="3200" dirty="0" err="1"/>
              <a:t>dừa</a:t>
            </a:r>
            <a:endParaRPr lang="en-US" sz="3200" dirty="0"/>
          </a:p>
        </p:txBody>
      </p:sp>
      <p:sp>
        <p:nvSpPr>
          <p:cNvPr id="16" name="TextBox 15">
            <a:extLst>
              <a:ext uri="{FF2B5EF4-FFF2-40B4-BE49-F238E27FC236}">
                <a16:creationId xmlns:a16="http://schemas.microsoft.com/office/drawing/2014/main" id="{DC4FC95A-7301-E023-BE5F-4FA55B702A93}"/>
              </a:ext>
            </a:extLst>
          </p:cNvPr>
          <p:cNvSpPr txBox="1"/>
          <p:nvPr/>
        </p:nvSpPr>
        <p:spPr>
          <a:xfrm>
            <a:off x="5728137" y="5213130"/>
            <a:ext cx="4550980" cy="584775"/>
          </a:xfrm>
          <a:prstGeom prst="rect">
            <a:avLst/>
          </a:prstGeom>
          <a:noFill/>
        </p:spPr>
        <p:txBody>
          <a:bodyPr wrap="square" rtlCol="0">
            <a:spAutoFit/>
          </a:bodyPr>
          <a:lstStyle/>
          <a:p>
            <a:r>
              <a:rPr lang="en-US" sz="3200" dirty="0" err="1">
                <a:solidFill>
                  <a:srgbClr val="FF0000"/>
                </a:solidFill>
              </a:rPr>
              <a:t>Sải</a:t>
            </a:r>
            <a:r>
              <a:rPr lang="en-US" sz="3200" dirty="0">
                <a:solidFill>
                  <a:srgbClr val="FF0000"/>
                </a:solidFill>
              </a:rPr>
              <a:t> </a:t>
            </a:r>
            <a:r>
              <a:rPr lang="en-US" sz="3200" dirty="0" err="1">
                <a:solidFill>
                  <a:srgbClr val="FF0000"/>
                </a:solidFill>
              </a:rPr>
              <a:t>tay</a:t>
            </a:r>
            <a:r>
              <a:rPr lang="en-US" sz="3200" dirty="0">
                <a:solidFill>
                  <a:srgbClr val="FF0000"/>
                </a:solidFill>
              </a:rPr>
              <a:t> </a:t>
            </a:r>
            <a:r>
              <a:rPr lang="en-US" sz="3200" dirty="0" err="1">
                <a:solidFill>
                  <a:srgbClr val="FF0000"/>
                </a:solidFill>
              </a:rPr>
              <a:t>bơi</a:t>
            </a:r>
            <a:endParaRPr lang="en-US" sz="3200" dirty="0">
              <a:solidFill>
                <a:srgbClr val="FF0000"/>
              </a:solidFill>
            </a:endParaRPr>
          </a:p>
        </p:txBody>
      </p:sp>
      <p:sp>
        <p:nvSpPr>
          <p:cNvPr id="18" name="TextBox 17">
            <a:extLst>
              <a:ext uri="{FF2B5EF4-FFF2-40B4-BE49-F238E27FC236}">
                <a16:creationId xmlns:a16="http://schemas.microsoft.com/office/drawing/2014/main" id="{25BF89A9-55CC-FD54-6666-2597D3DD3AD5}"/>
              </a:ext>
            </a:extLst>
          </p:cNvPr>
          <p:cNvSpPr txBox="1"/>
          <p:nvPr/>
        </p:nvSpPr>
        <p:spPr>
          <a:xfrm>
            <a:off x="2648607" y="5801709"/>
            <a:ext cx="2879834" cy="584775"/>
          </a:xfrm>
          <a:prstGeom prst="rect">
            <a:avLst/>
          </a:prstGeom>
          <a:noFill/>
        </p:spPr>
        <p:txBody>
          <a:bodyPr wrap="square" rtlCol="0">
            <a:spAutoFit/>
          </a:bodyPr>
          <a:lstStyle/>
          <a:p>
            <a:r>
              <a:rPr lang="en-US" sz="3200" dirty="0" err="1"/>
              <a:t>Ngọn</a:t>
            </a:r>
            <a:r>
              <a:rPr lang="en-US" sz="3200" dirty="0"/>
              <a:t> </a:t>
            </a:r>
            <a:r>
              <a:rPr lang="en-US" sz="3200" dirty="0" err="1"/>
              <a:t>mùng</a:t>
            </a:r>
            <a:r>
              <a:rPr lang="en-US" sz="3200" dirty="0"/>
              <a:t> </a:t>
            </a:r>
            <a:r>
              <a:rPr lang="en-US" sz="3200" dirty="0" err="1"/>
              <a:t>tơi</a:t>
            </a:r>
            <a:endParaRPr lang="en-US" sz="3200" dirty="0"/>
          </a:p>
        </p:txBody>
      </p:sp>
      <p:sp>
        <p:nvSpPr>
          <p:cNvPr id="19" name="TextBox 18">
            <a:extLst>
              <a:ext uri="{FF2B5EF4-FFF2-40B4-BE49-F238E27FC236}">
                <a16:creationId xmlns:a16="http://schemas.microsoft.com/office/drawing/2014/main" id="{A557D372-5032-19B7-CD1D-1E0FB6F587C2}"/>
              </a:ext>
            </a:extLst>
          </p:cNvPr>
          <p:cNvSpPr txBox="1"/>
          <p:nvPr/>
        </p:nvSpPr>
        <p:spPr>
          <a:xfrm>
            <a:off x="5801710" y="5780688"/>
            <a:ext cx="4550980" cy="584775"/>
          </a:xfrm>
          <a:prstGeom prst="rect">
            <a:avLst/>
          </a:prstGeom>
          <a:noFill/>
        </p:spPr>
        <p:txBody>
          <a:bodyPr wrap="square" rtlCol="0">
            <a:spAutoFit/>
          </a:bodyPr>
          <a:lstStyle/>
          <a:p>
            <a:r>
              <a:rPr lang="en-US" sz="3200" dirty="0" err="1">
                <a:solidFill>
                  <a:srgbClr val="FF0000"/>
                </a:solidFill>
              </a:rPr>
              <a:t>Nhảy</a:t>
            </a:r>
            <a:r>
              <a:rPr lang="en-US" sz="3200" dirty="0">
                <a:solidFill>
                  <a:srgbClr val="FF0000"/>
                </a:solidFill>
              </a:rPr>
              <a:t> </a:t>
            </a:r>
            <a:r>
              <a:rPr lang="en-US" sz="3200" dirty="0" err="1">
                <a:solidFill>
                  <a:srgbClr val="FF0000"/>
                </a:solidFill>
              </a:rPr>
              <a:t>múa</a:t>
            </a:r>
            <a:endParaRPr lang="en-US" sz="3200" dirty="0">
              <a:solidFill>
                <a:srgbClr val="FF0000"/>
              </a:solidFill>
            </a:endParaRPr>
          </a:p>
        </p:txBody>
      </p:sp>
    </p:spTree>
    <p:extLst>
      <p:ext uri="{BB962C8B-B14F-4D97-AF65-F5344CB8AC3E}">
        <p14:creationId xmlns:p14="http://schemas.microsoft.com/office/powerpoint/2010/main" val="1525801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grpSp>
        <p:nvGrpSpPr>
          <p:cNvPr id="4" name="Group 3">
            <a:extLst>
              <a:ext uri="{FF2B5EF4-FFF2-40B4-BE49-F238E27FC236}">
                <a16:creationId xmlns:a16="http://schemas.microsoft.com/office/drawing/2014/main" id="{14337BF2-989D-23E2-2EA6-D5DB3019C746}"/>
              </a:ext>
            </a:extLst>
          </p:cNvPr>
          <p:cNvGrpSpPr/>
          <p:nvPr/>
        </p:nvGrpSpPr>
        <p:grpSpPr>
          <a:xfrm>
            <a:off x="924909" y="142876"/>
            <a:ext cx="10720550" cy="6047716"/>
            <a:chOff x="4702480" y="2354410"/>
            <a:chExt cx="7655360" cy="3732601"/>
          </a:xfrm>
        </p:grpSpPr>
        <p:grpSp>
          <p:nvGrpSpPr>
            <p:cNvPr id="5" name="Group 4">
              <a:extLst>
                <a:ext uri="{FF2B5EF4-FFF2-40B4-BE49-F238E27FC236}">
                  <a16:creationId xmlns:a16="http://schemas.microsoft.com/office/drawing/2014/main" id="{19FC6CB2-2445-F1A5-6986-471B157BEC8B}"/>
                </a:ext>
              </a:extLst>
            </p:cNvPr>
            <p:cNvGrpSpPr/>
            <p:nvPr/>
          </p:nvGrpSpPr>
          <p:grpSpPr>
            <a:xfrm>
              <a:off x="4702480" y="2354410"/>
              <a:ext cx="7655360" cy="3732601"/>
              <a:chOff x="4702480" y="2354410"/>
              <a:chExt cx="7655360" cy="3732601"/>
            </a:xfrm>
          </p:grpSpPr>
          <p:pic>
            <p:nvPicPr>
              <p:cNvPr id="7" name="Graphic 6">
                <a:extLst>
                  <a:ext uri="{FF2B5EF4-FFF2-40B4-BE49-F238E27FC236}">
                    <a16:creationId xmlns:a16="http://schemas.microsoft.com/office/drawing/2014/main" id="{E08C648E-25C3-A30F-36F6-E39D7EC60B3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702480" y="3124124"/>
                <a:ext cx="7655360" cy="2962887"/>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CC2C53AB-EAB9-3803-7F18-B9E0E451B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584" y="2354410"/>
                <a:ext cx="1269125" cy="1039225"/>
              </a:xfrm>
              <a:prstGeom prst="rect">
                <a:avLst/>
              </a:prstGeom>
            </p:spPr>
          </p:pic>
        </p:grpSp>
        <p:sp>
          <p:nvSpPr>
            <p:cNvPr id="6" name="TextBox 5">
              <a:extLst>
                <a:ext uri="{FF2B5EF4-FFF2-40B4-BE49-F238E27FC236}">
                  <a16:creationId xmlns:a16="http://schemas.microsoft.com/office/drawing/2014/main" id="{2F6C8E11-9C91-B0DA-6649-11A3658ACBB9}"/>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DFCF8F2D-7B1B-9CA1-5524-D9BE9FC10EFE}"/>
              </a:ext>
            </a:extLst>
          </p:cNvPr>
          <p:cNvSpPr txBox="1"/>
          <p:nvPr/>
        </p:nvSpPr>
        <p:spPr>
          <a:xfrm>
            <a:off x="1576552" y="2082573"/>
            <a:ext cx="9574924" cy="3477875"/>
          </a:xfrm>
          <a:prstGeom prst="rect">
            <a:avLst/>
          </a:prstGeom>
          <a:noFill/>
        </p:spPr>
        <p:txBody>
          <a:bodyPr wrap="square" rtlCol="0">
            <a:spAutoFit/>
          </a:bodyPr>
          <a:lstStyle/>
          <a:p>
            <a:pPr lvl="0" algn="just">
              <a:defRPr/>
            </a:pPr>
            <a:r>
              <a:rPr lang="vi-VN" sz="4400" b="1" dirty="0">
                <a:solidFill>
                  <a:srgbClr val="002060"/>
                </a:solidFill>
                <a:latin typeface="Calibri" panose="020F0502020204030204" pitchFamily="34" charset="0"/>
                <a:cs typeface="Calibri" panose="020F0502020204030204" pitchFamily="34" charset="0"/>
              </a:rPr>
              <a:t>Nhân hóa là gọi hoặc kể, tả con vật, cây cối, đồ vật, hiện tượng tự nhiên,...bằng những từ ngữ vốn được dùng để gọi hoặc kể, tả người; làm cho chúng trở nên gần gũi, sinh động hơn.</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9091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68166" y="252249"/>
            <a:ext cx="11845157" cy="637978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4A3A8F3B-969A-9E40-BE78-B50740982CCC}"/>
              </a:ext>
            </a:extLst>
          </p:cNvPr>
          <p:cNvSpPr/>
          <p:nvPr/>
        </p:nvSpPr>
        <p:spPr>
          <a:xfrm>
            <a:off x="7512932" y="2361553"/>
            <a:ext cx="576761" cy="523537"/>
          </a:xfrm>
          <a:custGeom>
            <a:avLst/>
            <a:gdLst>
              <a:gd name="connsiteX0" fmla="*/ 26111 w 576761"/>
              <a:gd name="connsiteY0" fmla="*/ 374184 h 523537"/>
              <a:gd name="connsiteX1" fmla="*/ 352682 w 576761"/>
              <a:gd name="connsiteY1" fmla="*/ 262217 h 523537"/>
              <a:gd name="connsiteX2" fmla="*/ 576617 w 576761"/>
              <a:gd name="connsiteY2" fmla="*/ 960 h 523537"/>
              <a:gd name="connsiteX3" fmla="*/ 380674 w 576761"/>
              <a:gd name="connsiteY3" fmla="*/ 364854 h 523537"/>
              <a:gd name="connsiteX4" fmla="*/ 26111 w 576761"/>
              <a:gd name="connsiteY4" fmla="*/ 514143 h 523537"/>
              <a:gd name="connsiteX5" fmla="*/ 54102 w 576761"/>
              <a:gd name="connsiteY5" fmla="*/ 495482 h 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761" h="523537">
                <a:moveTo>
                  <a:pt x="26111" y="374184"/>
                </a:moveTo>
                <a:cubicBezTo>
                  <a:pt x="143521" y="349302"/>
                  <a:pt x="260931" y="324421"/>
                  <a:pt x="352682" y="262217"/>
                </a:cubicBezTo>
                <a:cubicBezTo>
                  <a:pt x="444433" y="200013"/>
                  <a:pt x="571952" y="-16146"/>
                  <a:pt x="576617" y="960"/>
                </a:cubicBezTo>
                <a:cubicBezTo>
                  <a:pt x="581282" y="18066"/>
                  <a:pt x="472425" y="279324"/>
                  <a:pt x="380674" y="364854"/>
                </a:cubicBezTo>
                <a:cubicBezTo>
                  <a:pt x="288923" y="450384"/>
                  <a:pt x="80540" y="492372"/>
                  <a:pt x="26111" y="514143"/>
                </a:cubicBezTo>
                <a:cubicBezTo>
                  <a:pt x="-28318" y="535914"/>
                  <a:pt x="12892" y="515698"/>
                  <a:pt x="54102" y="495482"/>
                </a:cubicBez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69C4ADF-7BC7-C0BE-2129-09EFFB806089}"/>
              </a:ext>
            </a:extLst>
          </p:cNvPr>
          <p:cNvGrpSpPr/>
          <p:nvPr/>
        </p:nvGrpSpPr>
        <p:grpSpPr>
          <a:xfrm>
            <a:off x="1034089" y="2515643"/>
            <a:ext cx="1973151" cy="2049466"/>
            <a:chOff x="5504504" y="704413"/>
            <a:chExt cx="2015969" cy="2369278"/>
          </a:xfrm>
        </p:grpSpPr>
        <p:pic>
          <p:nvPicPr>
            <p:cNvPr id="6" name="Picture 5">
              <a:extLst>
                <a:ext uri="{FF2B5EF4-FFF2-40B4-BE49-F238E27FC236}">
                  <a16:creationId xmlns:a16="http://schemas.microsoft.com/office/drawing/2014/main" id="{A8FAD52B-8C50-EFEC-CE40-CA74EEEF85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4504" y="704413"/>
              <a:ext cx="1663441" cy="1507450"/>
            </a:xfrm>
            <a:prstGeom prst="rect">
              <a:avLst/>
            </a:prstGeom>
          </p:spPr>
        </p:pic>
        <p:sp>
          <p:nvSpPr>
            <p:cNvPr id="7" name="Freeform: Shape 6">
              <a:extLst>
                <a:ext uri="{FF2B5EF4-FFF2-40B4-BE49-F238E27FC236}">
                  <a16:creationId xmlns:a16="http://schemas.microsoft.com/office/drawing/2014/main" id="{0B36CA40-B728-CB8C-6E33-DD7EEB65AD2E}"/>
                </a:ext>
              </a:extLst>
            </p:cNvPr>
            <p:cNvSpPr/>
            <p:nvPr/>
          </p:nvSpPr>
          <p:spPr>
            <a:xfrm>
              <a:off x="6298162" y="2424861"/>
              <a:ext cx="1222311" cy="648830"/>
            </a:xfrm>
            <a:custGeom>
              <a:avLst/>
              <a:gdLst>
                <a:gd name="connsiteX0" fmla="*/ 0 w 1222326"/>
                <a:gd name="connsiteY0" fmla="*/ 646923 h 824205"/>
                <a:gd name="connsiteX1" fmla="*/ 569168 w 1222326"/>
                <a:gd name="connsiteY1" fmla="*/ 171062 h 824205"/>
                <a:gd name="connsiteX2" fmla="*/ 1222311 w 1222326"/>
                <a:gd name="connsiteY2" fmla="*/ 3111 h 824205"/>
                <a:gd name="connsiteX3" fmla="*/ 550507 w 1222326"/>
                <a:gd name="connsiteY3" fmla="*/ 292360 h 824205"/>
                <a:gd name="connsiteX4" fmla="*/ 158621 w 1222326"/>
                <a:gd name="connsiteY4" fmla="*/ 805544 h 824205"/>
                <a:gd name="connsiteX5" fmla="*/ 158621 w 1222326"/>
                <a:gd name="connsiteY5" fmla="*/ 805544 h 824205"/>
                <a:gd name="connsiteX6" fmla="*/ 149290 w 1222326"/>
                <a:gd name="connsiteY6" fmla="*/ 824205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326" h="824205">
                  <a:moveTo>
                    <a:pt x="0" y="646923"/>
                  </a:moveTo>
                  <a:cubicBezTo>
                    <a:pt x="182725" y="462643"/>
                    <a:pt x="365450" y="278364"/>
                    <a:pt x="569168" y="171062"/>
                  </a:cubicBezTo>
                  <a:cubicBezTo>
                    <a:pt x="772886" y="63760"/>
                    <a:pt x="1225421" y="-17105"/>
                    <a:pt x="1222311" y="3111"/>
                  </a:cubicBezTo>
                  <a:cubicBezTo>
                    <a:pt x="1219201" y="23327"/>
                    <a:pt x="727789" y="158621"/>
                    <a:pt x="550507" y="292360"/>
                  </a:cubicBezTo>
                  <a:cubicBezTo>
                    <a:pt x="373225" y="426099"/>
                    <a:pt x="158621" y="805544"/>
                    <a:pt x="158621" y="805544"/>
                  </a:cubicBezTo>
                  <a:lnTo>
                    <a:pt x="158621" y="805544"/>
                  </a:lnTo>
                  <a:lnTo>
                    <a:pt x="149290" y="824205"/>
                  </a:ln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A74E9566-BC44-CE23-84AC-D4FB511E0A7F}"/>
              </a:ext>
            </a:extLst>
          </p:cNvPr>
          <p:cNvGrpSpPr/>
          <p:nvPr/>
        </p:nvGrpSpPr>
        <p:grpSpPr>
          <a:xfrm>
            <a:off x="2942896" y="1271752"/>
            <a:ext cx="4792718" cy="4330262"/>
            <a:chOff x="7738177" y="625151"/>
            <a:chExt cx="2450852" cy="3558182"/>
          </a:xfrm>
        </p:grpSpPr>
        <p:pic>
          <p:nvPicPr>
            <p:cNvPr id="11" name="Picture 10">
              <a:extLst>
                <a:ext uri="{FF2B5EF4-FFF2-40B4-BE49-F238E27FC236}">
                  <a16:creationId xmlns:a16="http://schemas.microsoft.com/office/drawing/2014/main" id="{E06F783A-0273-E559-8BAF-89779C261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8177" y="625151"/>
              <a:ext cx="2450852" cy="3558182"/>
            </a:xfrm>
            <a:prstGeom prst="rect">
              <a:avLst/>
            </a:prstGeom>
          </p:spPr>
        </p:pic>
        <p:sp>
          <p:nvSpPr>
            <p:cNvPr id="13" name="TextBox 12">
              <a:extLst>
                <a:ext uri="{FF2B5EF4-FFF2-40B4-BE49-F238E27FC236}">
                  <a16:creationId xmlns:a16="http://schemas.microsoft.com/office/drawing/2014/main" id="{FFA867C9-53E7-CDB2-8892-3A85B6085C02}"/>
                </a:ext>
              </a:extLst>
            </p:cNvPr>
            <p:cNvSpPr txBox="1"/>
            <p:nvPr/>
          </p:nvSpPr>
          <p:spPr>
            <a:xfrm>
              <a:off x="7865072" y="1195006"/>
              <a:ext cx="2213730" cy="2200233"/>
            </a:xfrm>
            <a:prstGeom prst="rect">
              <a:avLst/>
            </a:prstGeom>
            <a:noFill/>
          </p:spPr>
          <p:txBody>
            <a:bodyPr wrap="square" rtlCol="0">
              <a:spAutoFit/>
            </a:bodyPr>
            <a:lstStyle/>
            <a:p>
              <a:pPr algn="just"/>
              <a:r>
                <a:rPr lang="en-US" sz="2800" b="1" dirty="0">
                  <a:solidFill>
                    <a:srgbClr val="002060"/>
                  </a:solidFill>
                  <a:latin typeface="Calibri" panose="020F0502020204030204" pitchFamily="34" charset="0"/>
                  <a:cs typeface="Calibri" panose="020F0502020204030204" pitchFamily="34" charset="0"/>
                </a:rPr>
                <a:t>G</a:t>
              </a:r>
              <a:r>
                <a:rPr lang="vi-VN" sz="2800" b="1" dirty="0">
                  <a:solidFill>
                    <a:srgbClr val="002060"/>
                  </a:solidFill>
                  <a:latin typeface="Calibri" panose="020F0502020204030204" pitchFamily="34" charset="0"/>
                  <a:cs typeface="Calibri" panose="020F0502020204030204" pitchFamily="34" charset="0"/>
                </a:rPr>
                <a:t>ọi hoặc kể, tả con vật, cây cối, đồ vật, hiện tượng tự nhiên,...</a:t>
              </a:r>
              <a:r>
                <a:rPr lang="en-US" sz="2800" b="1" dirty="0">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bằng những từ ngữ vốn được dùng để gọi hoặc kể, tả người; làm cho chúng trở nên gần gũi, sinh động hơn.</a:t>
              </a:r>
              <a:endParaRPr lang="en-US" sz="28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C2538122-7DAE-CA36-5B6B-2953CD63B93C}"/>
              </a:ext>
            </a:extLst>
          </p:cNvPr>
          <p:cNvSpPr txBox="1"/>
          <p:nvPr/>
        </p:nvSpPr>
        <p:spPr>
          <a:xfrm>
            <a:off x="8103475" y="994797"/>
            <a:ext cx="4088525" cy="2277547"/>
          </a:xfrm>
          <a:prstGeom prst="rect">
            <a:avLst/>
          </a:prstGeom>
          <a:solidFill>
            <a:srgbClr val="00B0F0"/>
          </a:solidFill>
        </p:spPr>
        <p:txBody>
          <a:bodyPr wrap="square" rtlCol="0">
            <a:spAutoFit/>
          </a:bodyPr>
          <a:lstStyle/>
          <a:p>
            <a:pPr algn="ctr"/>
            <a:r>
              <a:rPr lang="en-US" sz="3200" b="1" dirty="0" err="1">
                <a:solidFill>
                  <a:srgbClr val="FFFF66"/>
                </a:solidFill>
                <a:latin typeface="Calibri" panose="020F0502020204030204" pitchFamily="34" charset="0"/>
                <a:cs typeface="Calibri" panose="020F0502020204030204" pitchFamily="34" charset="0"/>
              </a:rPr>
              <a:t>Ví</a:t>
            </a:r>
            <a:r>
              <a:rPr lang="en-US" sz="3200" b="1" dirty="0">
                <a:solidFill>
                  <a:srgbClr val="FFFF66"/>
                </a:solidFill>
                <a:latin typeface="Calibri" panose="020F0502020204030204" pitchFamily="34" charset="0"/>
                <a:cs typeface="Calibri" panose="020F0502020204030204" pitchFamily="34" charset="0"/>
              </a:rPr>
              <a:t> </a:t>
            </a:r>
            <a:r>
              <a:rPr lang="en-US" sz="3200" b="1" dirty="0" err="1">
                <a:solidFill>
                  <a:srgbClr val="FFFF66"/>
                </a:solidFill>
                <a:latin typeface="Calibri" panose="020F0502020204030204" pitchFamily="34" charset="0"/>
                <a:cs typeface="Calibri" panose="020F0502020204030204" pitchFamily="34" charset="0"/>
              </a:rPr>
              <a:t>dụ</a:t>
            </a:r>
            <a:r>
              <a:rPr lang="en-US" sz="3200" b="1" dirty="0">
                <a:solidFill>
                  <a:srgbClr val="FFFF66"/>
                </a:solidFill>
                <a:latin typeface="Calibri" panose="020F0502020204030204" pitchFamily="34" charset="0"/>
                <a:cs typeface="Calibri" panose="020F0502020204030204" pitchFamily="34" charset="0"/>
              </a:rPr>
              <a:t>: </a:t>
            </a:r>
          </a:p>
          <a:p>
            <a:pPr algn="just"/>
            <a:r>
              <a:rPr lang="vi-VN" sz="2200" b="1" dirty="0">
                <a:solidFill>
                  <a:srgbClr val="FFFF66"/>
                </a:solidFill>
                <a:latin typeface="Calibri" panose="020F0502020204030204" pitchFamily="34" charset="0"/>
                <a:cs typeface="Calibri" panose="020F0502020204030204" pitchFamily="34" charset="0"/>
              </a:rPr>
              <a:t>Rễ siêng không ngại đất nghèo</a:t>
            </a:r>
          </a:p>
          <a:p>
            <a:pPr algn="just"/>
            <a:r>
              <a:rPr lang="vi-VN" sz="2200" b="1" dirty="0">
                <a:solidFill>
                  <a:srgbClr val="FFFF66"/>
                </a:solidFill>
                <a:latin typeface="Calibri" panose="020F0502020204030204" pitchFamily="34" charset="0"/>
                <a:cs typeface="Calibri" panose="020F0502020204030204" pitchFamily="34" charset="0"/>
              </a:rPr>
              <a:t>Tre bao nhiêu rễ bấy nhiêu cần cù</a:t>
            </a:r>
          </a:p>
          <a:p>
            <a:pPr algn="just"/>
            <a:r>
              <a:rPr lang="vi-VN" sz="2200" b="1" dirty="0">
                <a:solidFill>
                  <a:srgbClr val="FFFF66"/>
                </a:solidFill>
                <a:latin typeface="Calibri" panose="020F0502020204030204" pitchFamily="34" charset="0"/>
                <a:cs typeface="Calibri" panose="020F0502020204030204" pitchFamily="34" charset="0"/>
              </a:rPr>
              <a:t>Vươn </a:t>
            </a:r>
            <a:r>
              <a:rPr lang="en-US" sz="2200" b="1" dirty="0" err="1">
                <a:solidFill>
                  <a:srgbClr val="FFFF66"/>
                </a:solidFill>
                <a:latin typeface="Calibri" panose="020F0502020204030204" pitchFamily="34" charset="0"/>
                <a:cs typeface="Calibri" panose="020F0502020204030204" pitchFamily="34" charset="0"/>
              </a:rPr>
              <a:t>mình</a:t>
            </a:r>
            <a:r>
              <a:rPr lang="vi-VN" sz="2200" b="1" dirty="0">
                <a:solidFill>
                  <a:srgbClr val="FFFF66"/>
                </a:solidFill>
                <a:latin typeface="Calibri" panose="020F0502020204030204" pitchFamily="34" charset="0"/>
                <a:cs typeface="Calibri" panose="020F0502020204030204" pitchFamily="34" charset="0"/>
              </a:rPr>
              <a:t> trong gió tre đu</a:t>
            </a:r>
          </a:p>
          <a:p>
            <a:pPr algn="just"/>
            <a:r>
              <a:rPr lang="vi-VN" sz="2200" b="1" dirty="0">
                <a:solidFill>
                  <a:srgbClr val="FFFF66"/>
                </a:solidFill>
                <a:latin typeface="Calibri" panose="020F0502020204030204" pitchFamily="34" charset="0"/>
                <a:cs typeface="Calibri" panose="020F0502020204030204" pitchFamily="34" charset="0"/>
              </a:rPr>
              <a:t>Cây kham khổ vẫn hát ru lá cành</a:t>
            </a:r>
            <a:r>
              <a:rPr lang="en-US" sz="2200" b="1" dirty="0">
                <a:solidFill>
                  <a:srgbClr val="FFFF66"/>
                </a:solidFill>
                <a:latin typeface="Calibri" panose="020F0502020204030204" pitchFamily="34" charset="0"/>
                <a:cs typeface="Calibri" panose="020F0502020204030204" pitchFamily="34" charset="0"/>
              </a:rPr>
              <a:t>.</a:t>
            </a:r>
          </a:p>
          <a:p>
            <a:pPr algn="just"/>
            <a:r>
              <a:rPr lang="en-US" sz="2200" b="1" dirty="0">
                <a:solidFill>
                  <a:srgbClr val="FFFF66"/>
                </a:solidFill>
                <a:latin typeface="Calibri" panose="020F0502020204030204" pitchFamily="34" charset="0"/>
                <a:cs typeface="Calibri" panose="020F0502020204030204" pitchFamily="34" charset="0"/>
              </a:rPr>
              <a:t>(Tre </a:t>
            </a:r>
            <a:r>
              <a:rPr lang="en-US" sz="2200" b="1" dirty="0" err="1">
                <a:solidFill>
                  <a:srgbClr val="FFFF66"/>
                </a:solidFill>
                <a:latin typeface="Calibri" panose="020F0502020204030204" pitchFamily="34" charset="0"/>
                <a:cs typeface="Calibri" panose="020F0502020204030204" pitchFamily="34" charset="0"/>
              </a:rPr>
              <a:t>Việt</a:t>
            </a:r>
            <a:r>
              <a:rPr lang="en-US" sz="2200" b="1" dirty="0">
                <a:solidFill>
                  <a:srgbClr val="FFFF66"/>
                </a:solidFill>
                <a:latin typeface="Calibri" panose="020F0502020204030204" pitchFamily="34" charset="0"/>
                <a:cs typeface="Calibri" panose="020F0502020204030204" pitchFamily="34" charset="0"/>
              </a:rPr>
              <a:t> Nam – </a:t>
            </a:r>
            <a:r>
              <a:rPr lang="en-US" sz="2200" b="1" dirty="0" err="1">
                <a:solidFill>
                  <a:srgbClr val="FFFF66"/>
                </a:solidFill>
                <a:latin typeface="Calibri" panose="020F0502020204030204" pitchFamily="34" charset="0"/>
                <a:cs typeface="Calibri" panose="020F0502020204030204" pitchFamily="34" charset="0"/>
              </a:rPr>
              <a:t>Nguyễn</a:t>
            </a:r>
            <a:r>
              <a:rPr lang="en-US" sz="2200" b="1" dirty="0">
                <a:solidFill>
                  <a:srgbClr val="FFFF66"/>
                </a:solidFill>
                <a:latin typeface="Calibri" panose="020F0502020204030204" pitchFamily="34" charset="0"/>
                <a:cs typeface="Calibri" panose="020F0502020204030204" pitchFamily="34" charset="0"/>
              </a:rPr>
              <a:t> Du)</a:t>
            </a:r>
          </a:p>
        </p:txBody>
      </p:sp>
      <p:grpSp>
        <p:nvGrpSpPr>
          <p:cNvPr id="15" name="Group 14">
            <a:extLst>
              <a:ext uri="{FF2B5EF4-FFF2-40B4-BE49-F238E27FC236}">
                <a16:creationId xmlns:a16="http://schemas.microsoft.com/office/drawing/2014/main" id="{AF8E5485-93D5-9766-9A57-56C561754ACA}"/>
              </a:ext>
            </a:extLst>
          </p:cNvPr>
          <p:cNvGrpSpPr/>
          <p:nvPr/>
        </p:nvGrpSpPr>
        <p:grpSpPr>
          <a:xfrm>
            <a:off x="241738" y="4347746"/>
            <a:ext cx="2052045" cy="1818660"/>
            <a:chOff x="5109848" y="2226861"/>
            <a:chExt cx="2140037" cy="2176378"/>
          </a:xfrm>
        </p:grpSpPr>
        <p:pic>
          <p:nvPicPr>
            <p:cNvPr id="16" name="Picture 15">
              <a:extLst>
                <a:ext uri="{FF2B5EF4-FFF2-40B4-BE49-F238E27FC236}">
                  <a16:creationId xmlns:a16="http://schemas.microsoft.com/office/drawing/2014/main" id="{1AB0FA54-9E44-1912-2F5F-FE908DB53F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9848" y="2226861"/>
              <a:ext cx="2140037" cy="2176378"/>
            </a:xfrm>
            <a:prstGeom prst="rect">
              <a:avLst/>
            </a:prstGeom>
          </p:spPr>
        </p:pic>
        <p:sp>
          <p:nvSpPr>
            <p:cNvPr id="18" name="TextBox 17">
              <a:extLst>
                <a:ext uri="{FF2B5EF4-FFF2-40B4-BE49-F238E27FC236}">
                  <a16:creationId xmlns:a16="http://schemas.microsoft.com/office/drawing/2014/main" id="{A5B96D15-8B20-53AB-5602-11D940BB9FA5}"/>
                </a:ext>
              </a:extLst>
            </p:cNvPr>
            <p:cNvSpPr txBox="1"/>
            <p:nvPr/>
          </p:nvSpPr>
          <p:spPr>
            <a:xfrm>
              <a:off x="5109848" y="2637780"/>
              <a:ext cx="2140037" cy="1583750"/>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NHÂN HÓA</a:t>
              </a:r>
            </a:p>
          </p:txBody>
        </p:sp>
      </p:grpSp>
      <p:sp>
        <p:nvSpPr>
          <p:cNvPr id="19" name="TextBox 18">
            <a:extLst>
              <a:ext uri="{FF2B5EF4-FFF2-40B4-BE49-F238E27FC236}">
                <a16:creationId xmlns:a16="http://schemas.microsoft.com/office/drawing/2014/main" id="{79163535-50D3-29D1-F109-22A28D68BDFB}"/>
              </a:ext>
            </a:extLst>
          </p:cNvPr>
          <p:cNvSpPr txBox="1"/>
          <p:nvPr/>
        </p:nvSpPr>
        <p:spPr>
          <a:xfrm rot="20539332">
            <a:off x="1704248" y="3857963"/>
            <a:ext cx="1628110" cy="400110"/>
          </a:xfrm>
          <a:prstGeom prst="rect">
            <a:avLst/>
          </a:prstGeom>
          <a:noFill/>
        </p:spPr>
        <p:txBody>
          <a:bodyPr wrap="square" rtlCol="0">
            <a:prstTxWarp prst="textArchUp">
              <a:avLst/>
            </a:prstTxWarp>
            <a:spAutoFit/>
          </a:bodyPr>
          <a:lstStyle/>
          <a:p>
            <a:r>
              <a:rPr lang="en-US" sz="2400" b="1" dirty="0" err="1">
                <a:solidFill>
                  <a:srgbClr val="FF0000"/>
                </a:solidFill>
                <a:latin typeface="Calibri" panose="020F0502020204030204" pitchFamily="34" charset="0"/>
                <a:cs typeface="Calibri" panose="020F0502020204030204" pitchFamily="34" charset="0"/>
              </a:rPr>
              <a:t>Khái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niệm</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329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thơ dưới đây, những vật và hiện tượng tự nhiên nào được nhân hoá? Chúng được nhân hoá bằng cách nào?</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B0AF80-DFA0-EB61-5062-6AD862636708}"/>
              </a:ext>
            </a:extLst>
          </p:cNvPr>
          <p:cNvSpPr txBox="1"/>
          <p:nvPr/>
        </p:nvSpPr>
        <p:spPr>
          <a:xfrm>
            <a:off x="1755228" y="1912882"/>
            <a:ext cx="8839200" cy="3970318"/>
          </a:xfrm>
          <a:prstGeom prst="rect">
            <a:avLst/>
          </a:prstGeom>
          <a:noFill/>
        </p:spPr>
        <p:txBody>
          <a:bodyPr wrap="square" rtlCol="0">
            <a:spAutoFit/>
          </a:bodyPr>
          <a:lstStyle/>
          <a:p>
            <a:pPr algn="ctr" rtl="0" latinLnBrk="0"/>
            <a:r>
              <a:rPr lang="vi-VN" sz="3600" b="0" i="0" dirty="0">
                <a:solidFill>
                  <a:srgbClr val="000000"/>
                </a:solidFill>
                <a:effectLst/>
                <a:latin typeface="Calibri" panose="020F0502020204030204" pitchFamily="34" charset="0"/>
                <a:cs typeface="Calibri" panose="020F0502020204030204" pitchFamily="34" charset="0"/>
              </a:rPr>
              <a:t>Đồng làng vương chút heo may</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Mầm cây tỉnh giấc, vườn đầy tiếng chim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Hạt mưa mải miết trốn tìm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Cây đào trước cửa lim dim mắt cười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Quất gom từng giọt nắng rơi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Làm thành quả – trăm mặt trời vàng mơ...</a:t>
            </a:r>
          </a:p>
          <a:p>
            <a:pPr algn="r" rtl="0" latinLnBrk="0"/>
            <a:r>
              <a:rPr lang="vi-VN" sz="3600" b="0" i="0" dirty="0">
                <a:solidFill>
                  <a:srgbClr val="000000"/>
                </a:solidFill>
                <a:effectLst/>
                <a:latin typeface="Calibri" panose="020F0502020204030204" pitchFamily="34" charset="0"/>
                <a:cs typeface="Calibri" panose="020F0502020204030204" pitchFamily="34" charset="0"/>
              </a:rPr>
              <a:t>(Đỗ Quang Huỳnh)</a:t>
            </a:r>
          </a:p>
        </p:txBody>
      </p:sp>
    </p:spTree>
    <p:extLst>
      <p:ext uri="{BB962C8B-B14F-4D97-AF65-F5344CB8AC3E}">
        <p14:creationId xmlns:p14="http://schemas.microsoft.com/office/powerpoint/2010/main" val="2760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62759"/>
            <a:ext cx="11845157" cy="642182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42283F9-FDC1-B1AE-4B5F-5871C17F2D71}"/>
              </a:ext>
            </a:extLst>
          </p:cNvPr>
          <p:cNvGrpSpPr/>
          <p:nvPr/>
        </p:nvGrpSpPr>
        <p:grpSpPr>
          <a:xfrm>
            <a:off x="230202" y="4824248"/>
            <a:ext cx="3910874" cy="1939510"/>
            <a:chOff x="892354" y="3758439"/>
            <a:chExt cx="4278451" cy="2175001"/>
          </a:xfrm>
        </p:grpSpPr>
        <p:pic>
          <p:nvPicPr>
            <p:cNvPr id="5" name="Picture 9">
              <a:extLst>
                <a:ext uri="{FF2B5EF4-FFF2-40B4-BE49-F238E27FC236}">
                  <a16:creationId xmlns:a16="http://schemas.microsoft.com/office/drawing/2014/main" id="{46A7D512-F935-DB02-68A4-1F35E4B71D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76DB0F62-A872-8B50-ED77-4518C3DC63E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7" name="Rectangle: Rounded Corners 6">
            <a:extLst>
              <a:ext uri="{FF2B5EF4-FFF2-40B4-BE49-F238E27FC236}">
                <a16:creationId xmlns:a16="http://schemas.microsoft.com/office/drawing/2014/main" id="{BAE3350A-ED63-0D05-E39F-7784FA5DD991}"/>
              </a:ext>
            </a:extLst>
          </p:cNvPr>
          <p:cNvSpPr/>
          <p:nvPr/>
        </p:nvSpPr>
        <p:spPr>
          <a:xfrm>
            <a:off x="2617075" y="0"/>
            <a:ext cx="6821214" cy="92491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Hoàn</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Phiếu</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tập</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8" name="Table 10">
            <a:extLst>
              <a:ext uri="{FF2B5EF4-FFF2-40B4-BE49-F238E27FC236}">
                <a16:creationId xmlns:a16="http://schemas.microsoft.com/office/drawing/2014/main" id="{2F6D10B7-689B-3FAF-7F9C-B52BDD34201C}"/>
              </a:ext>
            </a:extLst>
          </p:cNvPr>
          <p:cNvGraphicFramePr>
            <a:graphicFrameLocks noGrp="1"/>
          </p:cNvGraphicFramePr>
          <p:nvPr>
            <p:extLst>
              <p:ext uri="{D42A27DB-BD31-4B8C-83A1-F6EECF244321}">
                <p14:modId xmlns:p14="http://schemas.microsoft.com/office/powerpoint/2010/main" val="370333631"/>
              </p:ext>
            </p:extLst>
          </p:nvPr>
        </p:nvGraphicFramePr>
        <p:xfrm>
          <a:off x="3941379" y="1161101"/>
          <a:ext cx="7998372" cy="4481723"/>
        </p:xfrm>
        <a:graphic>
          <a:graphicData uri="http://schemas.openxmlformats.org/drawingml/2006/table">
            <a:tbl>
              <a:tblPr firstRow="1" bandRow="1">
                <a:tableStyleId>{21E4AEA4-8DFA-4A89-87EB-49C32662AFE0}</a:tableStyleId>
              </a:tblPr>
              <a:tblGrid>
                <a:gridCol w="895818">
                  <a:extLst>
                    <a:ext uri="{9D8B030D-6E8A-4147-A177-3AD203B41FA5}">
                      <a16:colId xmlns:a16="http://schemas.microsoft.com/office/drawing/2014/main" val="3133718006"/>
                    </a:ext>
                  </a:extLst>
                </a:gridCol>
                <a:gridCol w="4436430">
                  <a:extLst>
                    <a:ext uri="{9D8B030D-6E8A-4147-A177-3AD203B41FA5}">
                      <a16:colId xmlns:a16="http://schemas.microsoft.com/office/drawing/2014/main" val="2807826127"/>
                    </a:ext>
                  </a:extLst>
                </a:gridCol>
                <a:gridCol w="2666124">
                  <a:extLst>
                    <a:ext uri="{9D8B030D-6E8A-4147-A177-3AD203B41FA5}">
                      <a16:colId xmlns:a16="http://schemas.microsoft.com/office/drawing/2014/main" val="692139214"/>
                    </a:ext>
                  </a:extLst>
                </a:gridCol>
              </a:tblGrid>
              <a:tr h="788456">
                <a:tc>
                  <a:txBody>
                    <a:bodyPr/>
                    <a:lstStyle/>
                    <a:p>
                      <a:pPr algn="ctr"/>
                      <a:r>
                        <a:rPr lang="en-US" sz="2800" dirty="0"/>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được</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Cách</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43099"/>
                  </a:ext>
                </a:extLst>
              </a:tr>
              <a:tr h="672054">
                <a:tc>
                  <a:txBody>
                    <a:bodyPr/>
                    <a:lstStyle/>
                    <a:p>
                      <a:pPr algn="ctr"/>
                      <a:r>
                        <a:rPr lang="en-US" sz="2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58619"/>
                  </a:ext>
                </a:extLst>
              </a:tr>
              <a:tr h="836039">
                <a:tc>
                  <a:txBody>
                    <a:bodyPr/>
                    <a:lstStyle/>
                    <a:p>
                      <a:pPr algn="ctr"/>
                      <a:r>
                        <a:rPr lang="en-US" sz="2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1606096"/>
                  </a:ext>
                </a:extLst>
              </a:tr>
              <a:tr h="973512">
                <a:tc>
                  <a:txBody>
                    <a:bodyPr/>
                    <a:lstStyle/>
                    <a:p>
                      <a:pPr algn="ctr"/>
                      <a:r>
                        <a:rPr lang="en-US" sz="2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404307"/>
                  </a:ext>
                </a:extLst>
              </a:tr>
              <a:tr h="1055238">
                <a:tc>
                  <a:txBody>
                    <a:bodyPr/>
                    <a:lstStyle/>
                    <a:p>
                      <a:pPr algn="ctr"/>
                      <a:r>
                        <a:rPr lang="en-US" sz="2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84859"/>
                  </a:ext>
                </a:extLst>
              </a:tr>
            </a:tbl>
          </a:graphicData>
        </a:graphic>
      </p:graphicFrame>
      <p:pic>
        <p:nvPicPr>
          <p:cNvPr id="13" name="Picture 12">
            <a:extLst>
              <a:ext uri="{FF2B5EF4-FFF2-40B4-BE49-F238E27FC236}">
                <a16:creationId xmlns:a16="http://schemas.microsoft.com/office/drawing/2014/main" id="{C1BB7B65-8B69-4483-FD45-44828CA70025}"/>
              </a:ext>
            </a:extLst>
          </p:cNvPr>
          <p:cNvPicPr>
            <a:picLocks noChangeAspect="1"/>
          </p:cNvPicPr>
          <p:nvPr/>
        </p:nvPicPr>
        <p:blipFill>
          <a:blip r:embed="rId5"/>
          <a:stretch>
            <a:fillRect/>
          </a:stretch>
        </p:blipFill>
        <p:spPr>
          <a:xfrm>
            <a:off x="125625" y="2648607"/>
            <a:ext cx="3878816" cy="1752530"/>
          </a:xfrm>
          <a:prstGeom prst="rect">
            <a:avLst/>
          </a:prstGeom>
        </p:spPr>
      </p:pic>
      <p:sp>
        <p:nvSpPr>
          <p:cNvPr id="14" name="TextBox 13">
            <a:extLst>
              <a:ext uri="{FF2B5EF4-FFF2-40B4-BE49-F238E27FC236}">
                <a16:creationId xmlns:a16="http://schemas.microsoft.com/office/drawing/2014/main" id="{94FAB7AD-8EC3-4E18-E2C9-9D7723D024CA}"/>
              </a:ext>
            </a:extLst>
          </p:cNvPr>
          <p:cNvSpPr txBox="1"/>
          <p:nvPr/>
        </p:nvSpPr>
        <p:spPr>
          <a:xfrm>
            <a:off x="5580993" y="2070538"/>
            <a:ext cx="3468414" cy="584775"/>
          </a:xfrm>
          <a:prstGeom prst="rect">
            <a:avLst/>
          </a:prstGeom>
          <a:noFill/>
        </p:spPr>
        <p:txBody>
          <a:bodyPr wrap="square" rtlCol="0">
            <a:spAutoFit/>
          </a:bodyPr>
          <a:lstStyle/>
          <a:p>
            <a:r>
              <a:rPr lang="en-US" sz="3200" dirty="0" err="1"/>
              <a:t>Mầm</a:t>
            </a:r>
            <a:r>
              <a:rPr lang="en-US" sz="3200" dirty="0"/>
              <a:t> </a:t>
            </a:r>
            <a:r>
              <a:rPr lang="en-US" sz="3200" dirty="0" err="1"/>
              <a:t>cây</a:t>
            </a:r>
            <a:r>
              <a:rPr lang="en-US" sz="3200" dirty="0"/>
              <a:t> </a:t>
            </a:r>
            <a:r>
              <a:rPr lang="en-US" sz="3200" i="1" dirty="0" err="1"/>
              <a:t>tỉnh</a:t>
            </a:r>
            <a:r>
              <a:rPr lang="en-US" sz="3200" i="1" dirty="0"/>
              <a:t> </a:t>
            </a:r>
            <a:r>
              <a:rPr lang="en-US" sz="3200" i="1" dirty="0" err="1"/>
              <a:t>giấc</a:t>
            </a:r>
            <a:endParaRPr lang="en-US" sz="3200" i="1" dirty="0"/>
          </a:p>
        </p:txBody>
      </p:sp>
      <p:sp>
        <p:nvSpPr>
          <p:cNvPr id="15" name="TextBox 14">
            <a:extLst>
              <a:ext uri="{FF2B5EF4-FFF2-40B4-BE49-F238E27FC236}">
                <a16:creationId xmlns:a16="http://schemas.microsoft.com/office/drawing/2014/main" id="{C974397C-FEAF-9E75-6114-B4293ECFD3C4}"/>
              </a:ext>
            </a:extLst>
          </p:cNvPr>
          <p:cNvSpPr txBox="1"/>
          <p:nvPr/>
        </p:nvSpPr>
        <p:spPr>
          <a:xfrm>
            <a:off x="5465379" y="2827282"/>
            <a:ext cx="3468414" cy="584775"/>
          </a:xfrm>
          <a:prstGeom prst="rect">
            <a:avLst/>
          </a:prstGeom>
          <a:noFill/>
        </p:spPr>
        <p:txBody>
          <a:bodyPr wrap="square" rtlCol="0">
            <a:spAutoFit/>
          </a:bodyPr>
          <a:lstStyle/>
          <a:p>
            <a:r>
              <a:rPr lang="en-US" sz="3200" dirty="0" err="1"/>
              <a:t>Hạt</a:t>
            </a:r>
            <a:r>
              <a:rPr lang="en-US" sz="3200" dirty="0"/>
              <a:t> </a:t>
            </a:r>
            <a:r>
              <a:rPr lang="en-US" sz="3200" dirty="0" err="1"/>
              <a:t>mưa</a:t>
            </a:r>
            <a:r>
              <a:rPr lang="en-US" sz="3200" dirty="0"/>
              <a:t> </a:t>
            </a:r>
            <a:r>
              <a:rPr lang="en-US" sz="3200" i="1" dirty="0" err="1"/>
              <a:t>trốn</a:t>
            </a:r>
            <a:r>
              <a:rPr lang="en-US" sz="3200" i="1" dirty="0"/>
              <a:t> </a:t>
            </a:r>
            <a:r>
              <a:rPr lang="en-US" sz="3200" i="1" dirty="0" err="1"/>
              <a:t>tìm</a:t>
            </a:r>
            <a:endParaRPr lang="en-US" sz="3200" i="1" dirty="0"/>
          </a:p>
        </p:txBody>
      </p:sp>
      <p:sp>
        <p:nvSpPr>
          <p:cNvPr id="16" name="TextBox 15">
            <a:extLst>
              <a:ext uri="{FF2B5EF4-FFF2-40B4-BE49-F238E27FC236}">
                <a16:creationId xmlns:a16="http://schemas.microsoft.com/office/drawing/2014/main" id="{AD0AB5FC-1686-3EF7-1733-0BC61316F40D}"/>
              </a:ext>
            </a:extLst>
          </p:cNvPr>
          <p:cNvSpPr txBox="1"/>
          <p:nvPr/>
        </p:nvSpPr>
        <p:spPr>
          <a:xfrm>
            <a:off x="4992414" y="3867807"/>
            <a:ext cx="4151586" cy="584775"/>
          </a:xfrm>
          <a:prstGeom prst="rect">
            <a:avLst/>
          </a:prstGeom>
          <a:noFill/>
        </p:spPr>
        <p:txBody>
          <a:bodyPr wrap="square" rtlCol="0">
            <a:spAutoFit/>
          </a:bodyPr>
          <a:lstStyle/>
          <a:p>
            <a:r>
              <a:rPr lang="en-US" sz="3200" dirty="0" err="1"/>
              <a:t>Cây</a:t>
            </a:r>
            <a:r>
              <a:rPr lang="en-US" sz="3200" dirty="0"/>
              <a:t> </a:t>
            </a:r>
            <a:r>
              <a:rPr lang="en-US" sz="3200" dirty="0" err="1"/>
              <a:t>đào</a:t>
            </a:r>
            <a:r>
              <a:rPr lang="en-US" sz="3200" dirty="0"/>
              <a:t> </a:t>
            </a:r>
            <a:r>
              <a:rPr lang="en-US" sz="3200" i="1" dirty="0" err="1"/>
              <a:t>lim</a:t>
            </a:r>
            <a:r>
              <a:rPr lang="en-US" sz="3200" i="1" dirty="0"/>
              <a:t> dim, </a:t>
            </a:r>
            <a:r>
              <a:rPr lang="en-US" sz="3200" i="1" dirty="0" err="1"/>
              <a:t>cười</a:t>
            </a:r>
            <a:endParaRPr lang="en-US" sz="3200" i="1" dirty="0"/>
          </a:p>
        </p:txBody>
      </p:sp>
      <p:sp>
        <p:nvSpPr>
          <p:cNvPr id="18" name="TextBox 17">
            <a:extLst>
              <a:ext uri="{FF2B5EF4-FFF2-40B4-BE49-F238E27FC236}">
                <a16:creationId xmlns:a16="http://schemas.microsoft.com/office/drawing/2014/main" id="{8E7411CF-F6E3-7F3B-221E-43A88C152581}"/>
              </a:ext>
            </a:extLst>
          </p:cNvPr>
          <p:cNvSpPr txBox="1"/>
          <p:nvPr/>
        </p:nvSpPr>
        <p:spPr>
          <a:xfrm>
            <a:off x="5633544" y="4729655"/>
            <a:ext cx="3531475" cy="584775"/>
          </a:xfrm>
          <a:prstGeom prst="rect">
            <a:avLst/>
          </a:prstGeom>
          <a:noFill/>
        </p:spPr>
        <p:txBody>
          <a:bodyPr wrap="square" rtlCol="0">
            <a:spAutoFit/>
          </a:bodyPr>
          <a:lstStyle/>
          <a:p>
            <a:r>
              <a:rPr lang="en-US" sz="3200" dirty="0" err="1"/>
              <a:t>Quất</a:t>
            </a:r>
            <a:r>
              <a:rPr lang="en-US" sz="3200" dirty="0"/>
              <a:t> </a:t>
            </a:r>
            <a:r>
              <a:rPr lang="en-US" sz="3200" i="1" dirty="0" err="1"/>
              <a:t>gom</a:t>
            </a:r>
            <a:r>
              <a:rPr lang="en-US" sz="3200" i="1" dirty="0"/>
              <a:t> </a:t>
            </a:r>
            <a:r>
              <a:rPr lang="en-US" sz="3200" i="1" dirty="0" err="1"/>
              <a:t>nắng</a:t>
            </a:r>
            <a:endParaRPr lang="en-US" sz="3200" i="1" dirty="0"/>
          </a:p>
        </p:txBody>
      </p:sp>
      <p:sp>
        <p:nvSpPr>
          <p:cNvPr id="19" name="TextBox 18">
            <a:extLst>
              <a:ext uri="{FF2B5EF4-FFF2-40B4-BE49-F238E27FC236}">
                <a16:creationId xmlns:a16="http://schemas.microsoft.com/office/drawing/2014/main" id="{B4AD9864-6CAC-5790-31F7-A1C4286E7AEA}"/>
              </a:ext>
            </a:extLst>
          </p:cNvPr>
          <p:cNvSpPr txBox="1"/>
          <p:nvPr/>
        </p:nvSpPr>
        <p:spPr>
          <a:xfrm>
            <a:off x="9291144" y="2312275"/>
            <a:ext cx="2680139" cy="2862322"/>
          </a:xfrm>
          <a:prstGeom prst="rect">
            <a:avLst/>
          </a:prstGeom>
          <a:noFill/>
        </p:spPr>
        <p:txBody>
          <a:bodyPr wrap="square" rtlCol="0">
            <a:spAutoFit/>
          </a:bodyPr>
          <a:lstStyle/>
          <a:p>
            <a:pPr algn="ctr"/>
            <a:r>
              <a:rPr lang="en-US" sz="3000" dirty="0" err="1">
                <a:solidFill>
                  <a:srgbClr val="FF0000"/>
                </a:solidFill>
              </a:rPr>
              <a:t>Dùng</a:t>
            </a:r>
            <a:r>
              <a:rPr lang="en-US" sz="3000" dirty="0">
                <a:solidFill>
                  <a:srgbClr val="FF0000"/>
                </a:solidFill>
              </a:rPr>
              <a:t> </a:t>
            </a:r>
            <a:r>
              <a:rPr lang="en-US" sz="3000" dirty="0" err="1">
                <a:solidFill>
                  <a:srgbClr val="FF0000"/>
                </a:solidFill>
              </a:rPr>
              <a:t>từ</a:t>
            </a:r>
            <a:r>
              <a:rPr lang="en-US" sz="3000" dirty="0">
                <a:solidFill>
                  <a:srgbClr val="FF0000"/>
                </a:solidFill>
              </a:rPr>
              <a:t> </a:t>
            </a:r>
            <a:r>
              <a:rPr lang="en-US" sz="3000" dirty="0" err="1">
                <a:solidFill>
                  <a:srgbClr val="FF0000"/>
                </a:solidFill>
              </a:rPr>
              <a:t>chỉ</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người</a:t>
            </a:r>
            <a:r>
              <a:rPr lang="en-US" sz="3000" dirty="0">
                <a:solidFill>
                  <a:srgbClr val="FF0000"/>
                </a:solidFill>
              </a:rPr>
              <a:t> </a:t>
            </a:r>
            <a:r>
              <a:rPr lang="en-US" sz="3000" dirty="0" err="1">
                <a:solidFill>
                  <a:srgbClr val="FF0000"/>
                </a:solidFill>
              </a:rPr>
              <a:t>để</a:t>
            </a:r>
            <a:r>
              <a:rPr lang="en-US" sz="3000" dirty="0">
                <a:solidFill>
                  <a:srgbClr val="FF0000"/>
                </a:solidFill>
              </a:rPr>
              <a:t> </a:t>
            </a:r>
            <a:r>
              <a:rPr lang="en-US" sz="3000" dirty="0" err="1">
                <a:solidFill>
                  <a:srgbClr val="FF0000"/>
                </a:solidFill>
              </a:rPr>
              <a:t>nói</a:t>
            </a:r>
            <a:r>
              <a:rPr lang="en-US" sz="3000" dirty="0">
                <a:solidFill>
                  <a:srgbClr val="FF0000"/>
                </a:solidFill>
              </a:rPr>
              <a:t> </a:t>
            </a:r>
            <a:r>
              <a:rPr lang="en-US" sz="3000" dirty="0" err="1">
                <a:solidFill>
                  <a:srgbClr val="FF0000"/>
                </a:solidFill>
              </a:rPr>
              <a:t>về</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vật</a:t>
            </a:r>
            <a:r>
              <a:rPr lang="en-US" sz="3000" dirty="0">
                <a:solidFill>
                  <a:srgbClr val="FF0000"/>
                </a:solidFill>
              </a:rPr>
              <a:t>.</a:t>
            </a:r>
            <a:endParaRPr lang="en-US" sz="3000" i="1" dirty="0">
              <a:solidFill>
                <a:srgbClr val="FF0000"/>
              </a:solidFill>
            </a:endParaRPr>
          </a:p>
        </p:txBody>
      </p:sp>
      <p:cxnSp>
        <p:nvCxnSpPr>
          <p:cNvPr id="20" name="Straight Connector 19">
            <a:extLst>
              <a:ext uri="{FF2B5EF4-FFF2-40B4-BE49-F238E27FC236}">
                <a16:creationId xmlns:a16="http://schemas.microsoft.com/office/drawing/2014/main" id="{982C1C03-7D8D-7B90-27A8-5D334F5E5BEA}"/>
              </a:ext>
            </a:extLst>
          </p:cNvPr>
          <p:cNvCxnSpPr>
            <a:cxnSpLocks/>
          </p:cNvCxnSpPr>
          <p:nvPr/>
        </p:nvCxnSpPr>
        <p:spPr>
          <a:xfrm>
            <a:off x="357352" y="3142593"/>
            <a:ext cx="15450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F67D68-5028-C234-927E-099303A024B9}"/>
              </a:ext>
            </a:extLst>
          </p:cNvPr>
          <p:cNvCxnSpPr>
            <a:cxnSpLocks/>
          </p:cNvCxnSpPr>
          <p:nvPr/>
        </p:nvCxnSpPr>
        <p:spPr>
          <a:xfrm>
            <a:off x="956442" y="3373821"/>
            <a:ext cx="2291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DBA6F3-FC2B-7CB4-0889-52290CF2A89F}"/>
              </a:ext>
            </a:extLst>
          </p:cNvPr>
          <p:cNvCxnSpPr>
            <a:cxnSpLocks/>
          </p:cNvCxnSpPr>
          <p:nvPr/>
        </p:nvCxnSpPr>
        <p:spPr>
          <a:xfrm>
            <a:off x="599090" y="3615559"/>
            <a:ext cx="2879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D98E09-AD29-AAEA-9D89-7C7832754510}"/>
              </a:ext>
            </a:extLst>
          </p:cNvPr>
          <p:cNvCxnSpPr>
            <a:cxnSpLocks/>
          </p:cNvCxnSpPr>
          <p:nvPr/>
        </p:nvCxnSpPr>
        <p:spPr>
          <a:xfrm>
            <a:off x="861849" y="3836277"/>
            <a:ext cx="2322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517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wipe(down)">
                                      <p:cBhvr>
                                        <p:cTn id="7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62703" y="956441"/>
            <a:ext cx="8104541" cy="2606566"/>
          </a:xfrm>
          <a:custGeom>
            <a:avLst/>
            <a:gdLst>
              <a:gd name="connsiteX0" fmla="*/ 0 w 8104541"/>
              <a:gd name="connsiteY0" fmla="*/ 434436 h 2606566"/>
              <a:gd name="connsiteX1" fmla="*/ 434436 w 8104541"/>
              <a:gd name="connsiteY1" fmla="*/ 0 h 2606566"/>
              <a:gd name="connsiteX2" fmla="*/ 1350757 w 8104541"/>
              <a:gd name="connsiteY2" fmla="*/ 0 h 2606566"/>
              <a:gd name="connsiteX3" fmla="*/ 1350757 w 8104541"/>
              <a:gd name="connsiteY3" fmla="*/ 0 h 2606566"/>
              <a:gd name="connsiteX4" fmla="*/ 3376892 w 8104541"/>
              <a:gd name="connsiteY4" fmla="*/ 0 h 2606566"/>
              <a:gd name="connsiteX5" fmla="*/ 7670105 w 8104541"/>
              <a:gd name="connsiteY5" fmla="*/ 0 h 2606566"/>
              <a:gd name="connsiteX6" fmla="*/ 8104541 w 8104541"/>
              <a:gd name="connsiteY6" fmla="*/ 434436 h 2606566"/>
              <a:gd name="connsiteX7" fmla="*/ 8104541 w 8104541"/>
              <a:gd name="connsiteY7" fmla="*/ 1520497 h 2606566"/>
              <a:gd name="connsiteX8" fmla="*/ 8104541 w 8104541"/>
              <a:gd name="connsiteY8" fmla="*/ 1520497 h 2606566"/>
              <a:gd name="connsiteX9" fmla="*/ 8104541 w 8104541"/>
              <a:gd name="connsiteY9" fmla="*/ 2172138 h 2606566"/>
              <a:gd name="connsiteX10" fmla="*/ 8104541 w 8104541"/>
              <a:gd name="connsiteY10" fmla="*/ 2172130 h 2606566"/>
              <a:gd name="connsiteX11" fmla="*/ 7670105 w 8104541"/>
              <a:gd name="connsiteY11" fmla="*/ 2606566 h 2606566"/>
              <a:gd name="connsiteX12" fmla="*/ 3376892 w 8104541"/>
              <a:gd name="connsiteY12" fmla="*/ 2606566 h 2606566"/>
              <a:gd name="connsiteX13" fmla="*/ 1350757 w 8104541"/>
              <a:gd name="connsiteY13" fmla="*/ 2606566 h 2606566"/>
              <a:gd name="connsiteX14" fmla="*/ 1350757 w 8104541"/>
              <a:gd name="connsiteY14" fmla="*/ 2606566 h 2606566"/>
              <a:gd name="connsiteX15" fmla="*/ 434436 w 8104541"/>
              <a:gd name="connsiteY15" fmla="*/ 2606566 h 2606566"/>
              <a:gd name="connsiteX16" fmla="*/ 0 w 8104541"/>
              <a:gd name="connsiteY16" fmla="*/ 2172130 h 2606566"/>
              <a:gd name="connsiteX17" fmla="*/ 0 w 8104541"/>
              <a:gd name="connsiteY17" fmla="*/ 2172138 h 2606566"/>
              <a:gd name="connsiteX18" fmla="*/ -591713 w 8104541"/>
              <a:gd name="connsiteY18" fmla="*/ 2142128 h 2606566"/>
              <a:gd name="connsiteX19" fmla="*/ 0 w 8104541"/>
              <a:gd name="connsiteY19" fmla="*/ 1520497 h 2606566"/>
              <a:gd name="connsiteX20" fmla="*/ 0 w 8104541"/>
              <a:gd name="connsiteY20" fmla="*/ 434436 h 260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2606566" fill="none" extrusionOk="0">
                <a:moveTo>
                  <a:pt x="0" y="434436"/>
                </a:moveTo>
                <a:cubicBezTo>
                  <a:pt x="6139" y="197827"/>
                  <a:pt x="182870" y="4678"/>
                  <a:pt x="434436" y="0"/>
                </a:cubicBezTo>
                <a:cubicBezTo>
                  <a:pt x="678768" y="49130"/>
                  <a:pt x="1027502" y="17601"/>
                  <a:pt x="1350757" y="0"/>
                </a:cubicBezTo>
                <a:lnTo>
                  <a:pt x="1350757" y="0"/>
                </a:lnTo>
                <a:cubicBezTo>
                  <a:pt x="1581551" y="143479"/>
                  <a:pt x="3036263" y="81161"/>
                  <a:pt x="3376892" y="0"/>
                </a:cubicBezTo>
                <a:cubicBezTo>
                  <a:pt x="5406883" y="-117130"/>
                  <a:pt x="6297143" y="123459"/>
                  <a:pt x="7670105" y="0"/>
                </a:cubicBezTo>
                <a:cubicBezTo>
                  <a:pt x="7929503" y="31014"/>
                  <a:pt x="8083522" y="197444"/>
                  <a:pt x="8104541" y="434436"/>
                </a:cubicBezTo>
                <a:cubicBezTo>
                  <a:pt x="8027621" y="751836"/>
                  <a:pt x="8081552" y="1100557"/>
                  <a:pt x="8104541" y="1520497"/>
                </a:cubicBezTo>
                <a:lnTo>
                  <a:pt x="8104541" y="1520497"/>
                </a:lnTo>
                <a:cubicBezTo>
                  <a:pt x="8062540" y="1803058"/>
                  <a:pt x="8125881" y="2094511"/>
                  <a:pt x="8104541" y="2172138"/>
                </a:cubicBezTo>
                <a:lnTo>
                  <a:pt x="8104541" y="2172130"/>
                </a:lnTo>
                <a:cubicBezTo>
                  <a:pt x="8085094" y="2387707"/>
                  <a:pt x="7906552" y="2617914"/>
                  <a:pt x="7670105" y="2606566"/>
                </a:cubicBezTo>
                <a:cubicBezTo>
                  <a:pt x="6789552" y="2739960"/>
                  <a:pt x="4135989" y="2475846"/>
                  <a:pt x="3376892" y="2606566"/>
                </a:cubicBezTo>
                <a:cubicBezTo>
                  <a:pt x="2642826" y="2656265"/>
                  <a:pt x="1632501" y="2581838"/>
                  <a:pt x="1350757" y="2606566"/>
                </a:cubicBezTo>
                <a:lnTo>
                  <a:pt x="1350757" y="2606566"/>
                </a:lnTo>
                <a:cubicBezTo>
                  <a:pt x="1103621" y="2597241"/>
                  <a:pt x="888572" y="2583643"/>
                  <a:pt x="434436" y="2606566"/>
                </a:cubicBezTo>
                <a:cubicBezTo>
                  <a:pt x="166813" y="2606449"/>
                  <a:pt x="13847" y="2383659"/>
                  <a:pt x="0" y="2172130"/>
                </a:cubicBezTo>
                <a:lnTo>
                  <a:pt x="0" y="2172138"/>
                </a:lnTo>
                <a:cubicBezTo>
                  <a:pt x="-96399" y="2145812"/>
                  <a:pt x="-480084" y="2111793"/>
                  <a:pt x="-591713" y="2142128"/>
                </a:cubicBezTo>
                <a:cubicBezTo>
                  <a:pt x="-388364" y="1885644"/>
                  <a:pt x="-229784" y="1758326"/>
                  <a:pt x="0" y="1520497"/>
                </a:cubicBezTo>
                <a:cubicBezTo>
                  <a:pt x="76940" y="1274343"/>
                  <a:pt x="-72309" y="727455"/>
                  <a:pt x="0" y="434436"/>
                </a:cubicBezTo>
                <a:close/>
              </a:path>
              <a:path w="8104541" h="2606566" stroke="0" extrusionOk="0">
                <a:moveTo>
                  <a:pt x="0" y="434436"/>
                </a:moveTo>
                <a:cubicBezTo>
                  <a:pt x="-23250" y="234263"/>
                  <a:pt x="233429" y="-26324"/>
                  <a:pt x="434436" y="0"/>
                </a:cubicBezTo>
                <a:cubicBezTo>
                  <a:pt x="766441" y="-21237"/>
                  <a:pt x="1152368" y="27914"/>
                  <a:pt x="1350757" y="0"/>
                </a:cubicBezTo>
                <a:lnTo>
                  <a:pt x="1350757" y="0"/>
                </a:lnTo>
                <a:cubicBezTo>
                  <a:pt x="2069381" y="-29929"/>
                  <a:pt x="2640298" y="-87481"/>
                  <a:pt x="3376892" y="0"/>
                </a:cubicBezTo>
                <a:cubicBezTo>
                  <a:pt x="5276514" y="-134364"/>
                  <a:pt x="5742541" y="130381"/>
                  <a:pt x="7670105" y="0"/>
                </a:cubicBezTo>
                <a:cubicBezTo>
                  <a:pt x="7899517" y="-24796"/>
                  <a:pt x="8126882" y="177185"/>
                  <a:pt x="8104541" y="434436"/>
                </a:cubicBezTo>
                <a:cubicBezTo>
                  <a:pt x="8025038" y="833242"/>
                  <a:pt x="8196080" y="987586"/>
                  <a:pt x="8104541" y="1520497"/>
                </a:cubicBezTo>
                <a:lnTo>
                  <a:pt x="8104541" y="1520497"/>
                </a:lnTo>
                <a:cubicBezTo>
                  <a:pt x="8073620" y="1590903"/>
                  <a:pt x="8154980" y="2092935"/>
                  <a:pt x="8104541" y="2172138"/>
                </a:cubicBezTo>
                <a:lnTo>
                  <a:pt x="8104541" y="2172130"/>
                </a:lnTo>
                <a:cubicBezTo>
                  <a:pt x="8117381" y="2410662"/>
                  <a:pt x="7866493" y="2619182"/>
                  <a:pt x="7670105" y="2606566"/>
                </a:cubicBezTo>
                <a:cubicBezTo>
                  <a:pt x="7105524" y="2568807"/>
                  <a:pt x="4134654" y="2657064"/>
                  <a:pt x="3376892" y="2606566"/>
                </a:cubicBezTo>
                <a:cubicBezTo>
                  <a:pt x="2459734" y="2437531"/>
                  <a:pt x="2133023" y="2659866"/>
                  <a:pt x="1350757" y="2606566"/>
                </a:cubicBezTo>
                <a:lnTo>
                  <a:pt x="1350757" y="2606566"/>
                </a:lnTo>
                <a:cubicBezTo>
                  <a:pt x="1234231" y="2629318"/>
                  <a:pt x="764479" y="2679279"/>
                  <a:pt x="434436" y="2606566"/>
                </a:cubicBezTo>
                <a:cubicBezTo>
                  <a:pt x="171622" y="2585698"/>
                  <a:pt x="46289" y="2401226"/>
                  <a:pt x="0" y="2172130"/>
                </a:cubicBezTo>
                <a:lnTo>
                  <a:pt x="0" y="2172138"/>
                </a:lnTo>
                <a:cubicBezTo>
                  <a:pt x="-156070" y="2208254"/>
                  <a:pt x="-431710" y="2180628"/>
                  <a:pt x="-591713" y="2142128"/>
                </a:cubicBezTo>
                <a:cubicBezTo>
                  <a:pt x="-444904" y="2018708"/>
                  <a:pt x="-275382" y="1840232"/>
                  <a:pt x="0" y="1520497"/>
                </a:cubicBezTo>
                <a:cubicBezTo>
                  <a:pt x="-65154" y="1244750"/>
                  <a:pt x="1559" y="557844"/>
                  <a:pt x="0" y="434436"/>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57301"/>
                      <a:gd name="adj2" fmla="val 3218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4. </a:t>
            </a:r>
            <a:r>
              <a:rPr lang="vi-VN"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Đặt 1-2 câu nói về con vật, cây cối, đồ vật….trong đó có sử dụng biện pháp nhân hoá.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352F0D8-A9E4-BA3F-8754-9D8807370959}"/>
              </a:ext>
            </a:extLst>
          </p:cNvPr>
          <p:cNvSpPr/>
          <p:nvPr/>
        </p:nvSpPr>
        <p:spPr>
          <a:xfrm>
            <a:off x="3804744" y="4214649"/>
            <a:ext cx="7704084" cy="1681654"/>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FF0000"/>
                </a:solidFill>
                <a:latin typeface="Calibri" panose="020F0502020204030204"/>
              </a:rPr>
              <a:t>Ví</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dụ</a:t>
            </a:r>
            <a:r>
              <a:rPr lang="en-US" sz="4400" b="1" dirty="0">
                <a:solidFill>
                  <a:srgbClr val="FF0000"/>
                </a:solidFill>
                <a:latin typeface="Calibri" panose="020F0502020204030204"/>
              </a:rPr>
              <a:t>: </a:t>
            </a:r>
            <a:r>
              <a:rPr lang="vi-VN" sz="4400" b="1" dirty="0">
                <a:solidFill>
                  <a:srgbClr val="FF0000"/>
                </a:solidFill>
                <a:latin typeface="Calibri" panose="020F0502020204030204"/>
              </a:rPr>
              <a:t>Cây chuối mẹ dang tay, vươn mình ôm lấy đàn con.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27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451663E-EC41-5C8B-5952-0D7EC650535D}"/>
              </a:ext>
            </a:extLst>
          </p:cNvPr>
          <p:cNvGrpSpPr/>
          <p:nvPr/>
        </p:nvGrpSpPr>
        <p:grpSpPr>
          <a:xfrm>
            <a:off x="3368953" y="2963841"/>
            <a:ext cx="6872748" cy="1799019"/>
            <a:chOff x="3333136" y="3211755"/>
            <a:chExt cx="6872748" cy="1799019"/>
          </a:xfrm>
        </p:grpSpPr>
        <p:sp>
          <p:nvSpPr>
            <p:cNvPr id="8" name="TextBox 7">
              <a:extLst>
                <a:ext uri="{FF2B5EF4-FFF2-40B4-BE49-F238E27FC236}">
                  <a16:creationId xmlns:a16="http://schemas.microsoft.com/office/drawing/2014/main" id="{3B497905-872C-265F-D9D4-C4EA0CF08AB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683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sp>
          <p:nvSpPr>
            <p:cNvPr id="13" name="TextBox 12">
              <a:extLst>
                <a:ext uri="{FF2B5EF4-FFF2-40B4-BE49-F238E27FC236}">
                  <a16:creationId xmlns:a16="http://schemas.microsoft.com/office/drawing/2014/main" id="{A4904E9C-818E-20E2-5C0E-CD57416BD2D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grpSp>
    </p:spTree>
    <p:extLst>
      <p:ext uri="{BB962C8B-B14F-4D97-AF65-F5344CB8AC3E}">
        <p14:creationId xmlns:p14="http://schemas.microsoft.com/office/powerpoint/2010/main" val="24725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E0A65672-5664-35D2-A05F-3E0CE985BDB1}"/>
              </a:ext>
            </a:extLst>
          </p:cNvPr>
          <p:cNvGrpSpPr/>
          <p:nvPr/>
        </p:nvGrpSpPr>
        <p:grpSpPr>
          <a:xfrm>
            <a:off x="8137976" y="645330"/>
            <a:ext cx="3808538" cy="3616425"/>
            <a:chOff x="-169443" y="2358641"/>
            <a:chExt cx="2083622" cy="2346797"/>
          </a:xfrm>
        </p:grpSpPr>
        <p:sp>
          <p:nvSpPr>
            <p:cNvPr id="82" name="Speech Bubble: Oval 81">
              <a:extLst>
                <a:ext uri="{FF2B5EF4-FFF2-40B4-BE49-F238E27FC236}">
                  <a16:creationId xmlns:a16="http://schemas.microsoft.com/office/drawing/2014/main" id="{64176245-A15C-F7AF-CC2D-5B5A6C03B4F0}"/>
                </a:ext>
              </a:extLst>
            </p:cNvPr>
            <p:cNvSpPr/>
            <p:nvPr/>
          </p:nvSpPr>
          <p:spPr>
            <a:xfrm flipH="1">
              <a:off x="-169443" y="2358641"/>
              <a:ext cx="2083622" cy="2346797"/>
            </a:xfrm>
            <a:custGeom>
              <a:avLst/>
              <a:gdLst>
                <a:gd name="connsiteX0" fmla="*/ 2332719 w 2083622"/>
                <a:gd name="connsiteY0" fmla="*/ 1143500 h 2346797"/>
                <a:gd name="connsiteX1" fmla="*/ 2068352 w 2083622"/>
                <a:gd name="connsiteY1" fmla="*/ 1373566 h 2346797"/>
                <a:gd name="connsiteX2" fmla="*/ 942497 w 2083622"/>
                <a:gd name="connsiteY2" fmla="*/ 2341454 h 2346797"/>
                <a:gd name="connsiteX3" fmla="*/ 216 w 2083622"/>
                <a:gd name="connsiteY3" fmla="*/ 1197289 h 2346797"/>
                <a:gd name="connsiteX4" fmla="*/ 889248 w 2083622"/>
                <a:gd name="connsiteY4" fmla="*/ 12649 h 2346797"/>
                <a:gd name="connsiteX5" fmla="*/ 2060178 w 2083622"/>
                <a:gd name="connsiteY5" fmla="*/ 925870 h 2346797"/>
                <a:gd name="connsiteX6" fmla="*/ 2332719 w 2083622"/>
                <a:gd name="connsiteY6" fmla="*/ 1143500 h 234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622" h="2346797" fill="none" extrusionOk="0">
                  <a:moveTo>
                    <a:pt x="2332719" y="1143500"/>
                  </a:moveTo>
                  <a:cubicBezTo>
                    <a:pt x="2285931" y="1202186"/>
                    <a:pt x="2142130" y="1317172"/>
                    <a:pt x="2068352" y="1373566"/>
                  </a:cubicBezTo>
                  <a:cubicBezTo>
                    <a:pt x="1912029" y="2002299"/>
                    <a:pt x="1483933" y="2418887"/>
                    <a:pt x="942497" y="2341454"/>
                  </a:cubicBezTo>
                  <a:cubicBezTo>
                    <a:pt x="490031" y="2218914"/>
                    <a:pt x="34267" y="1691035"/>
                    <a:pt x="216" y="1197289"/>
                  </a:cubicBezTo>
                  <a:cubicBezTo>
                    <a:pt x="46834" y="601988"/>
                    <a:pt x="311965" y="160413"/>
                    <a:pt x="889248" y="12649"/>
                  </a:cubicBezTo>
                  <a:cubicBezTo>
                    <a:pt x="1526190" y="-71619"/>
                    <a:pt x="1987225" y="248006"/>
                    <a:pt x="2060178" y="925870"/>
                  </a:cubicBezTo>
                  <a:cubicBezTo>
                    <a:pt x="2137478" y="994215"/>
                    <a:pt x="2254267" y="1091696"/>
                    <a:pt x="2332719" y="1143500"/>
                  </a:cubicBezTo>
                  <a:close/>
                </a:path>
                <a:path w="2083622" h="2346797" stroke="0" extrusionOk="0">
                  <a:moveTo>
                    <a:pt x="2332719" y="1143500"/>
                  </a:moveTo>
                  <a:cubicBezTo>
                    <a:pt x="2275010" y="1198947"/>
                    <a:pt x="2146477" y="1323813"/>
                    <a:pt x="2068352" y="1373566"/>
                  </a:cubicBezTo>
                  <a:cubicBezTo>
                    <a:pt x="1849417" y="1957393"/>
                    <a:pt x="1472376" y="2355885"/>
                    <a:pt x="942497" y="2341454"/>
                  </a:cubicBezTo>
                  <a:cubicBezTo>
                    <a:pt x="288233" y="2233853"/>
                    <a:pt x="-23316" y="1840127"/>
                    <a:pt x="216" y="1197289"/>
                  </a:cubicBezTo>
                  <a:cubicBezTo>
                    <a:pt x="-46976" y="697068"/>
                    <a:pt x="482510" y="142004"/>
                    <a:pt x="889248" y="12649"/>
                  </a:cubicBezTo>
                  <a:cubicBezTo>
                    <a:pt x="1487117" y="-117482"/>
                    <a:pt x="1984169" y="468995"/>
                    <a:pt x="2060178" y="925870"/>
                  </a:cubicBezTo>
                  <a:cubicBezTo>
                    <a:pt x="2146194" y="993917"/>
                    <a:pt x="2216045" y="1056435"/>
                    <a:pt x="2332719" y="1143500"/>
                  </a:cubicBezTo>
                  <a:close/>
                </a:path>
              </a:pathLst>
            </a:custGeom>
            <a:solidFill>
              <a:srgbClr val="FFFF99"/>
            </a:solidFill>
            <a:ln w="12700">
              <a:solidFill>
                <a:srgbClr val="FFC000"/>
              </a:solidFill>
              <a:extLst>
                <a:ext uri="{C807C97D-BFC1-408E-A445-0C87EB9F89A2}">
                  <ask:lineSketchStyleProps xmlns="" xmlns:ask="http://schemas.microsoft.com/office/drawing/2018/sketchyshapes" sd="2719067709">
                    <a:prstGeom prst="wedgeEllipseCallout">
                      <a:avLst>
                        <a:gd name="adj1" fmla="val 61955"/>
                        <a:gd name="adj2" fmla="val -127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583A9E65-FF7D-557C-BA9F-D63C343CABBB}"/>
                </a:ext>
              </a:extLst>
            </p:cNvPr>
            <p:cNvSpPr txBox="1"/>
            <p:nvPr/>
          </p:nvSpPr>
          <p:spPr>
            <a:xfrm>
              <a:off x="118592" y="2629039"/>
              <a:ext cx="1526272" cy="2017218"/>
            </a:xfrm>
            <a:prstGeom prst="rect">
              <a:avLst/>
            </a:prstGeom>
            <a:noFill/>
          </p:spPr>
          <p:txBody>
            <a:bodyPr wrap="square">
              <a:spAutoFit/>
            </a:bodyPr>
            <a:lstStyle/>
            <a:p>
              <a:pPr marL="0" marR="0" algn="ctr">
                <a:spcBef>
                  <a:spcPts val="0"/>
                </a:spcBef>
                <a:spcAft>
                  <a:spcPts val="0"/>
                </a:spcAft>
              </a:pPr>
              <a:r>
                <a:rPr lang="en-US" sz="2800" b="1" dirty="0" err="1">
                  <a:solidFill>
                    <a:srgbClr val="FF0000"/>
                  </a:solidFill>
                  <a:ea typeface="Calibri" panose="020F0502020204030204" pitchFamily="34" charset="0"/>
                </a:rPr>
                <a:t>G</a:t>
              </a:r>
              <a:r>
                <a:rPr lang="en-US" sz="2800" b="1" dirty="0" err="1">
                  <a:solidFill>
                    <a:srgbClr val="FF0000"/>
                  </a:solidFill>
                  <a:effectLst/>
                  <a:ea typeface="Calibri" panose="020F0502020204030204" pitchFamily="34" charset="0"/>
                </a:rPr>
                <a:t>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về</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đồ</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con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hay </a:t>
              </a:r>
              <a:r>
                <a:rPr lang="en-US" sz="2800" b="1" dirty="0" err="1">
                  <a:solidFill>
                    <a:srgbClr val="FF0000"/>
                  </a:solidFill>
                  <a:effectLst/>
                  <a:ea typeface="Calibri" panose="020F0502020204030204" pitchFamily="34" charset="0"/>
                </a:rPr>
                <a:t>hiện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tượng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bằng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những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từ</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vốn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gọi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người</a:t>
              </a:r>
              <a:r>
                <a:rPr lang="en-US" sz="2800" b="1" dirty="0">
                  <a:solidFill>
                    <a:srgbClr val="FF0000"/>
                  </a:solidFill>
                  <a:effectLst/>
                  <a:ea typeface="Calibri" panose="020F0502020204030204" pitchFamily="34" charset="0"/>
                </a:rPr>
                <a:t>.</a:t>
              </a:r>
            </a:p>
          </p:txBody>
        </p:sp>
      </p:gr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2094472" y="1251858"/>
            <a:ext cx="5118041" cy="1491342"/>
            <a:chOff x="2689579" y="1267401"/>
            <a:chExt cx="6264686" cy="866608"/>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2740532" y="1413049"/>
              <a:ext cx="5932461" cy="536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Nhân</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hoá</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là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gì</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290" y="2912489"/>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68" y="2671217"/>
            <a:ext cx="2113084" cy="2101368"/>
          </a:xfrm>
          <a:prstGeom prst="rect">
            <a:avLst/>
          </a:prstGeom>
        </p:spPr>
      </p:pic>
    </p:spTree>
    <p:extLst>
      <p:ext uri="{BB962C8B-B14F-4D97-AF65-F5344CB8AC3E}">
        <p14:creationId xmlns:p14="http://schemas.microsoft.com/office/powerpoint/2010/main" val="4079277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11F063-ABCB-AB77-A273-F13D1F53A96A}"/>
              </a:ext>
            </a:extLst>
          </p:cNvPr>
          <p:cNvPicPr>
            <a:picLocks noChangeAspect="1"/>
          </p:cNvPicPr>
          <p:nvPr/>
        </p:nvPicPr>
        <p:blipFill>
          <a:blip r:embed="rId5"/>
          <a:stretch>
            <a:fillRect/>
          </a:stretch>
        </p:blipFill>
        <p:spPr>
          <a:xfrm>
            <a:off x="3029767" y="3109620"/>
            <a:ext cx="7523116" cy="2353260"/>
          </a:xfrm>
          <a:prstGeom prst="rect">
            <a:avLst/>
          </a:prstGeom>
        </p:spPr>
      </p:pic>
    </p:spTree>
    <p:extLst>
      <p:ext uri="{BB962C8B-B14F-4D97-AF65-F5344CB8AC3E}">
        <p14:creationId xmlns:p14="http://schemas.microsoft.com/office/powerpoint/2010/main" val="2114318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3650003" y="1460461"/>
            <a:ext cx="7291266" cy="1524478"/>
            <a:chOff x="2689579" y="1248146"/>
            <a:chExt cx="6291895" cy="885863"/>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3106078" y="1248146"/>
              <a:ext cx="5875396" cy="840580"/>
            </a:xfrm>
            <a:prstGeom prst="rect">
              <a:avLst/>
            </a:prstGeom>
            <a:noFill/>
          </p:spPr>
          <p:txBody>
            <a:bodyPr wrap="square" rtlCol="0">
              <a:spAutoFit/>
            </a:bodyPr>
            <a:lstStyle/>
            <a:p>
              <a:pPr marL="0" marR="0" algn="just">
                <a:spcBef>
                  <a:spcPts val="0"/>
                </a:spcBef>
                <a:spcAft>
                  <a:spcPts val="0"/>
                </a:spcAft>
              </a:pPr>
              <a:r>
                <a:rPr lang="en-US" sz="4400" b="1" dirty="0" err="1">
                  <a:solidFill>
                    <a:srgbClr val="FF0000"/>
                  </a:solidFill>
                  <a:effectLst/>
                  <a:ea typeface="Calibri" panose="020F0502020204030204" pitchFamily="34" charset="0"/>
                </a:rPr>
                <a:t>Hãy</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đặt</a:t>
              </a:r>
              <a:r>
                <a:rPr lang="en-US" sz="4400" b="1" dirty="0">
                  <a:solidFill>
                    <a:srgbClr val="FF0000"/>
                  </a:solidFill>
                  <a:effectLst/>
                  <a:ea typeface="Calibri" panose="020F0502020204030204" pitchFamily="34" charset="0"/>
                </a:rPr>
                <a:t> 1 </a:t>
              </a:r>
              <a:r>
                <a:rPr lang="en-US" sz="4400" b="1" dirty="0" err="1">
                  <a:solidFill>
                    <a:srgbClr val="FF0000"/>
                  </a:solidFill>
                  <a:effectLst/>
                  <a:ea typeface="Calibri" panose="020F0502020204030204" pitchFamily="34" charset="0"/>
                </a:rPr>
                <a:t>câu</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có</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sử</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dụng</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biện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pháp</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nhân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hoá</a:t>
              </a:r>
              <a:r>
                <a:rPr lang="en-US" sz="4400" b="1" dirty="0">
                  <a:solidFill>
                    <a:srgbClr val="FF0000"/>
                  </a:solidFill>
                  <a:effectLst/>
                  <a:ea typeface="Calibri" panose="020F0502020204030204" pitchFamily="34" charset="0"/>
                </a:rPr>
                <a:t>?</a:t>
              </a: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6821" y="3154227"/>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699" y="2912955"/>
            <a:ext cx="2113084" cy="2101368"/>
          </a:xfrm>
          <a:prstGeom prst="rect">
            <a:avLst/>
          </a:prstGeom>
        </p:spPr>
      </p:pic>
    </p:spTree>
    <p:extLst>
      <p:ext uri="{BB962C8B-B14F-4D97-AF65-F5344CB8AC3E}">
        <p14:creationId xmlns:p14="http://schemas.microsoft.com/office/powerpoint/2010/main" val="941212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D287BD5-8024-DE96-EA4E-530693F7149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1" name="TextBox 10">
            <a:extLst>
              <a:ext uri="{FF2B5EF4-FFF2-40B4-BE49-F238E27FC236}">
                <a16:creationId xmlns:a16="http://schemas.microsoft.com/office/drawing/2014/main" id="{FA7F7214-192E-5097-2EDC-02D56F9993AD}"/>
              </a:ext>
            </a:extLst>
          </p:cNvPr>
          <p:cNvSpPr txBox="1"/>
          <p:nvPr/>
        </p:nvSpPr>
        <p:spPr>
          <a:xfrm>
            <a:off x="2977868" y="567681"/>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12" name="Picture 11">
            <a:extLst>
              <a:ext uri="{FF2B5EF4-FFF2-40B4-BE49-F238E27FC236}">
                <a16:creationId xmlns:a16="http://schemas.microsoft.com/office/drawing/2014/main" id="{F1C48BF9-6F87-ED7E-B829-371F3F0B1167}"/>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68162060-B949-7FCE-F839-A38903C623F8}"/>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8F17A39-378F-F04C-13F8-CEBBAA51970A}"/>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7326B84B-CB18-A4AC-181A-EC7D88074BE1}"/>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0C3D4AD-B831-FB65-D66A-2CAF0F3636FB}"/>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0" name="TextBox 19">
            <a:extLst>
              <a:ext uri="{FF2B5EF4-FFF2-40B4-BE49-F238E27FC236}">
                <a16:creationId xmlns:a16="http://schemas.microsoft.com/office/drawing/2014/main" id="{58F3AC85-6459-AA9D-DEFC-181BFE3A0CFA}"/>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B4C51E2-14B1-21DB-B031-549B1902013B}"/>
              </a:ext>
            </a:extLst>
          </p:cNvPr>
          <p:cNvPicPr>
            <a:picLocks noChangeAspect="1"/>
          </p:cNvPicPr>
          <p:nvPr/>
        </p:nvPicPr>
        <p:blipFill>
          <a:blip r:embed="rId4"/>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3470636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left)">
                                      <p:cBhvr>
                                        <p:cTn id="3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2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858581"/>
          </a:xfrm>
          <a:custGeom>
            <a:avLst/>
            <a:gdLst>
              <a:gd name="connsiteX0" fmla="*/ 0 w 6539697"/>
              <a:gd name="connsiteY0" fmla="*/ 309770 h 1858581"/>
              <a:gd name="connsiteX1" fmla="*/ 309770 w 6539697"/>
              <a:gd name="connsiteY1" fmla="*/ 0 h 1858581"/>
              <a:gd name="connsiteX2" fmla="*/ 1089950 w 6539697"/>
              <a:gd name="connsiteY2" fmla="*/ 0 h 1858581"/>
              <a:gd name="connsiteX3" fmla="*/ 1089950 w 6539697"/>
              <a:gd name="connsiteY3" fmla="*/ 0 h 1858581"/>
              <a:gd name="connsiteX4" fmla="*/ 2724874 w 6539697"/>
              <a:gd name="connsiteY4" fmla="*/ 0 h 1858581"/>
              <a:gd name="connsiteX5" fmla="*/ 6229927 w 6539697"/>
              <a:gd name="connsiteY5" fmla="*/ 0 h 1858581"/>
              <a:gd name="connsiteX6" fmla="*/ 6539697 w 6539697"/>
              <a:gd name="connsiteY6" fmla="*/ 309770 h 1858581"/>
              <a:gd name="connsiteX7" fmla="*/ 6539697 w 6539697"/>
              <a:gd name="connsiteY7" fmla="*/ 1084172 h 1858581"/>
              <a:gd name="connsiteX8" fmla="*/ 6539697 w 6539697"/>
              <a:gd name="connsiteY8" fmla="*/ 1084172 h 1858581"/>
              <a:gd name="connsiteX9" fmla="*/ 6539697 w 6539697"/>
              <a:gd name="connsiteY9" fmla="*/ 1548818 h 1858581"/>
              <a:gd name="connsiteX10" fmla="*/ 6539697 w 6539697"/>
              <a:gd name="connsiteY10" fmla="*/ 1548811 h 1858581"/>
              <a:gd name="connsiteX11" fmla="*/ 6229927 w 6539697"/>
              <a:gd name="connsiteY11" fmla="*/ 1858581 h 1858581"/>
              <a:gd name="connsiteX12" fmla="*/ 2724874 w 6539697"/>
              <a:gd name="connsiteY12" fmla="*/ 1858581 h 1858581"/>
              <a:gd name="connsiteX13" fmla="*/ 1089950 w 6539697"/>
              <a:gd name="connsiteY13" fmla="*/ 1858581 h 1858581"/>
              <a:gd name="connsiteX14" fmla="*/ 1089950 w 6539697"/>
              <a:gd name="connsiteY14" fmla="*/ 1858581 h 1858581"/>
              <a:gd name="connsiteX15" fmla="*/ 309770 w 6539697"/>
              <a:gd name="connsiteY15" fmla="*/ 1858581 h 1858581"/>
              <a:gd name="connsiteX16" fmla="*/ 0 w 6539697"/>
              <a:gd name="connsiteY16" fmla="*/ 1548811 h 1858581"/>
              <a:gd name="connsiteX17" fmla="*/ 0 w 6539697"/>
              <a:gd name="connsiteY17" fmla="*/ 1548818 h 1858581"/>
              <a:gd name="connsiteX18" fmla="*/ -1100566 w 6539697"/>
              <a:gd name="connsiteY18" fmla="*/ 1571189 h 1858581"/>
              <a:gd name="connsiteX19" fmla="*/ 0 w 6539697"/>
              <a:gd name="connsiteY19" fmla="*/ 1084172 h 1858581"/>
              <a:gd name="connsiteX20" fmla="*/ 0 w 6539697"/>
              <a:gd name="connsiteY20" fmla="*/ 309770 h 185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858581" fill="none" extrusionOk="0">
                <a:moveTo>
                  <a:pt x="0" y="309770"/>
                </a:moveTo>
                <a:cubicBezTo>
                  <a:pt x="13583" y="146041"/>
                  <a:pt x="136182" y="1008"/>
                  <a:pt x="309770" y="0"/>
                </a:cubicBezTo>
                <a:cubicBezTo>
                  <a:pt x="444253" y="-29829"/>
                  <a:pt x="825442" y="4019"/>
                  <a:pt x="1089950" y="0"/>
                </a:cubicBezTo>
                <a:lnTo>
                  <a:pt x="1089950" y="0"/>
                </a:lnTo>
                <a:cubicBezTo>
                  <a:pt x="1743397" y="-130545"/>
                  <a:pt x="1927923" y="108287"/>
                  <a:pt x="2724874" y="0"/>
                </a:cubicBezTo>
                <a:cubicBezTo>
                  <a:pt x="3244822" y="-117130"/>
                  <a:pt x="5052410" y="123459"/>
                  <a:pt x="6229927" y="0"/>
                </a:cubicBezTo>
                <a:cubicBezTo>
                  <a:pt x="6406222" y="8306"/>
                  <a:pt x="6510927" y="142713"/>
                  <a:pt x="6539697" y="309770"/>
                </a:cubicBezTo>
                <a:cubicBezTo>
                  <a:pt x="6520939" y="675963"/>
                  <a:pt x="6539632" y="922092"/>
                  <a:pt x="6539697" y="1084172"/>
                </a:cubicBezTo>
                <a:lnTo>
                  <a:pt x="6539697" y="1084172"/>
                </a:lnTo>
                <a:cubicBezTo>
                  <a:pt x="6543969" y="1295574"/>
                  <a:pt x="6534629" y="1326602"/>
                  <a:pt x="6539697" y="1548818"/>
                </a:cubicBezTo>
                <a:lnTo>
                  <a:pt x="6539697" y="1548811"/>
                </a:lnTo>
                <a:cubicBezTo>
                  <a:pt x="6535879" y="1715110"/>
                  <a:pt x="6398179" y="1867794"/>
                  <a:pt x="6229927" y="1858581"/>
                </a:cubicBezTo>
                <a:cubicBezTo>
                  <a:pt x="4951876" y="1991975"/>
                  <a:pt x="3641311" y="1727861"/>
                  <a:pt x="2724874" y="1858581"/>
                </a:cubicBezTo>
                <a:cubicBezTo>
                  <a:pt x="2096175" y="1943046"/>
                  <a:pt x="1358787" y="1800739"/>
                  <a:pt x="1089950" y="1858581"/>
                </a:cubicBezTo>
                <a:lnTo>
                  <a:pt x="1089950" y="1858581"/>
                </a:lnTo>
                <a:cubicBezTo>
                  <a:pt x="793393" y="1825193"/>
                  <a:pt x="546268" y="1827249"/>
                  <a:pt x="309770" y="1858581"/>
                </a:cubicBezTo>
                <a:cubicBezTo>
                  <a:pt x="118614" y="1858496"/>
                  <a:pt x="14095" y="1690980"/>
                  <a:pt x="0" y="1548811"/>
                </a:cubicBezTo>
                <a:lnTo>
                  <a:pt x="0" y="1548818"/>
                </a:lnTo>
                <a:cubicBezTo>
                  <a:pt x="-464560" y="1489247"/>
                  <a:pt x="-766949" y="1555444"/>
                  <a:pt x="-1100566" y="1571189"/>
                </a:cubicBezTo>
                <a:cubicBezTo>
                  <a:pt x="-947356" y="1491163"/>
                  <a:pt x="-236187" y="1093427"/>
                  <a:pt x="0" y="1084172"/>
                </a:cubicBezTo>
                <a:cubicBezTo>
                  <a:pt x="-58860" y="995720"/>
                  <a:pt x="-20742" y="434833"/>
                  <a:pt x="0" y="309770"/>
                </a:cubicBezTo>
                <a:close/>
              </a:path>
              <a:path w="6539697" h="1858581" stroke="0" extrusionOk="0">
                <a:moveTo>
                  <a:pt x="0" y="309770"/>
                </a:moveTo>
                <a:cubicBezTo>
                  <a:pt x="-2934" y="143706"/>
                  <a:pt x="153317" y="-9893"/>
                  <a:pt x="309770" y="0"/>
                </a:cubicBezTo>
                <a:cubicBezTo>
                  <a:pt x="453630" y="15227"/>
                  <a:pt x="818767" y="11106"/>
                  <a:pt x="1089950" y="0"/>
                </a:cubicBezTo>
                <a:lnTo>
                  <a:pt x="1089950" y="0"/>
                </a:lnTo>
                <a:cubicBezTo>
                  <a:pt x="1612570" y="-115022"/>
                  <a:pt x="2202136" y="-4817"/>
                  <a:pt x="2724874" y="0"/>
                </a:cubicBezTo>
                <a:cubicBezTo>
                  <a:pt x="3181117" y="-134364"/>
                  <a:pt x="4981148" y="130381"/>
                  <a:pt x="6229927" y="0"/>
                </a:cubicBezTo>
                <a:cubicBezTo>
                  <a:pt x="6399795" y="-2860"/>
                  <a:pt x="6549059" y="131432"/>
                  <a:pt x="6539697" y="309770"/>
                </a:cubicBezTo>
                <a:cubicBezTo>
                  <a:pt x="6566363" y="474919"/>
                  <a:pt x="6551845" y="785928"/>
                  <a:pt x="6539697" y="1084172"/>
                </a:cubicBezTo>
                <a:lnTo>
                  <a:pt x="6539697" y="1084172"/>
                </a:lnTo>
                <a:cubicBezTo>
                  <a:pt x="6543124" y="1233616"/>
                  <a:pt x="6573803" y="1491958"/>
                  <a:pt x="6539697" y="1548818"/>
                </a:cubicBezTo>
                <a:lnTo>
                  <a:pt x="6539697" y="1548811"/>
                </a:lnTo>
                <a:cubicBezTo>
                  <a:pt x="6548598" y="1718921"/>
                  <a:pt x="6377816" y="1865300"/>
                  <a:pt x="6229927" y="1858581"/>
                </a:cubicBezTo>
                <a:cubicBezTo>
                  <a:pt x="5685139" y="1820822"/>
                  <a:pt x="4095466" y="1909079"/>
                  <a:pt x="2724874" y="1858581"/>
                </a:cubicBezTo>
                <a:cubicBezTo>
                  <a:pt x="2174419" y="1934895"/>
                  <a:pt x="1489365" y="1878762"/>
                  <a:pt x="1089950" y="1858581"/>
                </a:cubicBezTo>
                <a:lnTo>
                  <a:pt x="1089950" y="1858581"/>
                </a:lnTo>
                <a:cubicBezTo>
                  <a:pt x="719936" y="1822018"/>
                  <a:pt x="632224" y="1901785"/>
                  <a:pt x="309770" y="1858581"/>
                </a:cubicBezTo>
                <a:cubicBezTo>
                  <a:pt x="119329" y="1840925"/>
                  <a:pt x="4359" y="1718871"/>
                  <a:pt x="0" y="1548811"/>
                </a:cubicBezTo>
                <a:lnTo>
                  <a:pt x="0" y="1548818"/>
                </a:lnTo>
                <a:cubicBezTo>
                  <a:pt x="-293374" y="1547173"/>
                  <a:pt x="-909399" y="1629820"/>
                  <a:pt x="-1100566" y="1571189"/>
                </a:cubicBezTo>
                <a:cubicBezTo>
                  <a:pt x="-691756" y="1278880"/>
                  <a:pt x="-110316" y="1156905"/>
                  <a:pt x="0" y="1084172"/>
                </a:cubicBezTo>
                <a:cubicBezTo>
                  <a:pt x="-45908" y="914593"/>
                  <a:pt x="-35882" y="411891"/>
                  <a:pt x="0" y="309770"/>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Trong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bài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hát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nhắc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tới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các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con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vật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a:solidFill>
                    <a:srgbClr val="FF0000"/>
                  </a:solidFill>
                  <a:effectLst/>
                  <a:ea typeface="Calibri" panose="020F0502020204030204" pitchFamily="34" charset="0"/>
                  <a:cs typeface="Times New Roman" panose="02020603050405020304" pitchFamily="18" charset="0"/>
                </a:rPr>
                <a:t>Trong </a:t>
              </a:r>
              <a:r>
                <a:rPr lang="en-US" sz="3200" b="1" dirty="0" err="1">
                  <a:solidFill>
                    <a:srgbClr val="FF0000"/>
                  </a:solidFill>
                  <a:effectLst/>
                  <a:ea typeface="Calibri" panose="020F0502020204030204" pitchFamily="34" charset="0"/>
                  <a:cs typeface="Times New Roman" panose="02020603050405020304" pitchFamily="18" charset="0"/>
                </a:rPr>
                <a:t>bài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hát</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nhắc</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tới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chim</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vành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khuyên</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mào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chích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choè</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sơn</a:t>
              </a:r>
              <a:r>
                <a:rPr lang="en-US" sz="3200" b="1" dirty="0">
                  <a:solidFill>
                    <a:srgbClr val="FF0000"/>
                  </a:solidFill>
                  <a:effectLst/>
                  <a:ea typeface="Calibri" panose="020F0502020204030204" pitchFamily="34" charset="0"/>
                  <a:cs typeface="Times New Roman" panose="02020603050405020304" pitchFamily="18" charset="0"/>
                </a:rPr>
                <a:t> ca.</a:t>
              </a:r>
            </a:p>
          </p:txBody>
        </p:sp>
      </p:grpSp>
    </p:spTree>
    <p:extLst>
      <p:ext uri="{BB962C8B-B14F-4D97-AF65-F5344CB8AC3E}">
        <p14:creationId xmlns:p14="http://schemas.microsoft.com/office/powerpoint/2010/main" val="1152474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4.16667E-7 3.7037E-7 L 4.16667E-7 -0.07222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Bạn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chim</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khuyên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có</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những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động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đáng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khen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chim</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vành</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khuyên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gọi</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dạ</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bảo</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vâng</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lễ</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phép</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310122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Tác giả đã dùng từ ngữ nào để gọi chích choè, chào mào, sơn ca…?</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Chích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choè</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anh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sơn</a:t>
              </a:r>
              <a:r>
                <a:rPr lang="en-US" sz="3200" b="1" dirty="0">
                  <a:solidFill>
                    <a:srgbClr val="FF0000"/>
                  </a:solidFill>
                  <a:effectLst/>
                  <a:ea typeface="Calibri" panose="020F0502020204030204" pitchFamily="34" charset="0"/>
                </a:rPr>
                <a:t> ca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cô</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sáo</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nâu</a:t>
              </a:r>
              <a:r>
                <a:rPr lang="en-US" sz="3200" b="1" dirty="0">
                  <a:solidFill>
                    <a:srgbClr val="FF0000"/>
                  </a:solidFill>
                  <a:effectLst/>
                  <a:ea typeface="Calibri" panose="020F0502020204030204" pitchFamily="34" charset="0"/>
                </a:rPr>
                <a:t>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chị</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84541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851972" cy="1944306"/>
          </a:xfrm>
          <a:custGeom>
            <a:avLst/>
            <a:gdLst>
              <a:gd name="connsiteX0" fmla="*/ 0 w 6851972"/>
              <a:gd name="connsiteY0" fmla="*/ 324057 h 1944306"/>
              <a:gd name="connsiteX1" fmla="*/ 324057 w 6851972"/>
              <a:gd name="connsiteY1" fmla="*/ 0 h 1944306"/>
              <a:gd name="connsiteX2" fmla="*/ 1141995 w 6851972"/>
              <a:gd name="connsiteY2" fmla="*/ 0 h 1944306"/>
              <a:gd name="connsiteX3" fmla="*/ 1141995 w 6851972"/>
              <a:gd name="connsiteY3" fmla="*/ 0 h 1944306"/>
              <a:gd name="connsiteX4" fmla="*/ 2854988 w 6851972"/>
              <a:gd name="connsiteY4" fmla="*/ 0 h 1944306"/>
              <a:gd name="connsiteX5" fmla="*/ 6527915 w 6851972"/>
              <a:gd name="connsiteY5" fmla="*/ 0 h 1944306"/>
              <a:gd name="connsiteX6" fmla="*/ 6851972 w 6851972"/>
              <a:gd name="connsiteY6" fmla="*/ 324057 h 1944306"/>
              <a:gd name="connsiteX7" fmla="*/ 6851972 w 6851972"/>
              <a:gd name="connsiteY7" fmla="*/ 1134179 h 1944306"/>
              <a:gd name="connsiteX8" fmla="*/ 6851972 w 6851972"/>
              <a:gd name="connsiteY8" fmla="*/ 1134179 h 1944306"/>
              <a:gd name="connsiteX9" fmla="*/ 6851972 w 6851972"/>
              <a:gd name="connsiteY9" fmla="*/ 1620255 h 1944306"/>
              <a:gd name="connsiteX10" fmla="*/ 6851972 w 6851972"/>
              <a:gd name="connsiteY10" fmla="*/ 1620249 h 1944306"/>
              <a:gd name="connsiteX11" fmla="*/ 6527915 w 6851972"/>
              <a:gd name="connsiteY11" fmla="*/ 1944306 h 1944306"/>
              <a:gd name="connsiteX12" fmla="*/ 2854988 w 6851972"/>
              <a:gd name="connsiteY12" fmla="*/ 1944306 h 1944306"/>
              <a:gd name="connsiteX13" fmla="*/ 1141995 w 6851972"/>
              <a:gd name="connsiteY13" fmla="*/ 1944306 h 1944306"/>
              <a:gd name="connsiteX14" fmla="*/ 1141995 w 6851972"/>
              <a:gd name="connsiteY14" fmla="*/ 1944306 h 1944306"/>
              <a:gd name="connsiteX15" fmla="*/ 324057 w 6851972"/>
              <a:gd name="connsiteY15" fmla="*/ 1944306 h 1944306"/>
              <a:gd name="connsiteX16" fmla="*/ 0 w 6851972"/>
              <a:gd name="connsiteY16" fmla="*/ 1620249 h 1944306"/>
              <a:gd name="connsiteX17" fmla="*/ 0 w 6851972"/>
              <a:gd name="connsiteY17" fmla="*/ 1620255 h 1944306"/>
              <a:gd name="connsiteX18" fmla="*/ -1153118 w 6851972"/>
              <a:gd name="connsiteY18" fmla="*/ 1643658 h 1944306"/>
              <a:gd name="connsiteX19" fmla="*/ 0 w 6851972"/>
              <a:gd name="connsiteY19" fmla="*/ 1134179 h 1944306"/>
              <a:gd name="connsiteX20" fmla="*/ 0 w 6851972"/>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1944306" fill="none" extrusionOk="0">
                <a:moveTo>
                  <a:pt x="0" y="324057"/>
                </a:moveTo>
                <a:cubicBezTo>
                  <a:pt x="12160" y="151667"/>
                  <a:pt x="133118" y="4812"/>
                  <a:pt x="324057" y="0"/>
                </a:cubicBezTo>
                <a:cubicBezTo>
                  <a:pt x="583104" y="29944"/>
                  <a:pt x="995751" y="57975"/>
                  <a:pt x="1141995" y="0"/>
                </a:cubicBezTo>
                <a:lnTo>
                  <a:pt x="1141995" y="0"/>
                </a:lnTo>
                <a:cubicBezTo>
                  <a:pt x="1575879" y="82202"/>
                  <a:pt x="2087717" y="-119666"/>
                  <a:pt x="2854988" y="0"/>
                </a:cubicBezTo>
                <a:cubicBezTo>
                  <a:pt x="4493986" y="-117130"/>
                  <a:pt x="4929835" y="123459"/>
                  <a:pt x="6527915" y="0"/>
                </a:cubicBezTo>
                <a:cubicBezTo>
                  <a:pt x="6725656" y="29903"/>
                  <a:pt x="6841114" y="146604"/>
                  <a:pt x="6851972" y="324057"/>
                </a:cubicBezTo>
                <a:cubicBezTo>
                  <a:pt x="6852900" y="514913"/>
                  <a:pt x="6911860" y="775641"/>
                  <a:pt x="6851972" y="1134179"/>
                </a:cubicBezTo>
                <a:lnTo>
                  <a:pt x="6851972" y="1134179"/>
                </a:lnTo>
                <a:cubicBezTo>
                  <a:pt x="6867189" y="1293587"/>
                  <a:pt x="6818019" y="1558532"/>
                  <a:pt x="6851972" y="1620255"/>
                </a:cubicBezTo>
                <a:lnTo>
                  <a:pt x="6851972" y="1620249"/>
                </a:lnTo>
                <a:cubicBezTo>
                  <a:pt x="6850024" y="1796782"/>
                  <a:pt x="6697324" y="1975447"/>
                  <a:pt x="6527915" y="1944306"/>
                </a:cubicBezTo>
                <a:cubicBezTo>
                  <a:pt x="4744816" y="2077700"/>
                  <a:pt x="3861507" y="1813586"/>
                  <a:pt x="2854988" y="1944306"/>
                </a:cubicBezTo>
                <a:cubicBezTo>
                  <a:pt x="2396060" y="2071608"/>
                  <a:pt x="1779194" y="1937061"/>
                  <a:pt x="1141995" y="1944306"/>
                </a:cubicBezTo>
                <a:lnTo>
                  <a:pt x="1141995" y="1944306"/>
                </a:lnTo>
                <a:cubicBezTo>
                  <a:pt x="1038400" y="1908614"/>
                  <a:pt x="688102" y="1987269"/>
                  <a:pt x="324057" y="1944306"/>
                </a:cubicBezTo>
                <a:cubicBezTo>
                  <a:pt x="115468" y="1944181"/>
                  <a:pt x="10581" y="1777517"/>
                  <a:pt x="0" y="1620249"/>
                </a:cubicBezTo>
                <a:lnTo>
                  <a:pt x="0" y="1620255"/>
                </a:lnTo>
                <a:cubicBezTo>
                  <a:pt x="-201983" y="1552456"/>
                  <a:pt x="-840907" y="1632246"/>
                  <a:pt x="-1153118" y="1643658"/>
                </a:cubicBezTo>
                <a:cubicBezTo>
                  <a:pt x="-556837" y="1481096"/>
                  <a:pt x="-500754" y="1385713"/>
                  <a:pt x="0" y="1134179"/>
                </a:cubicBezTo>
                <a:cubicBezTo>
                  <a:pt x="65266" y="973640"/>
                  <a:pt x="5892" y="710896"/>
                  <a:pt x="0" y="324057"/>
                </a:cubicBezTo>
                <a:close/>
              </a:path>
              <a:path w="6851972" h="1944306" stroke="0" extrusionOk="0">
                <a:moveTo>
                  <a:pt x="0" y="324057"/>
                </a:moveTo>
                <a:cubicBezTo>
                  <a:pt x="-3887" y="151732"/>
                  <a:pt x="174682" y="-20016"/>
                  <a:pt x="324057" y="0"/>
                </a:cubicBezTo>
                <a:cubicBezTo>
                  <a:pt x="466737" y="-14733"/>
                  <a:pt x="789438" y="-26317"/>
                  <a:pt x="1141995" y="0"/>
                </a:cubicBezTo>
                <a:lnTo>
                  <a:pt x="1141995" y="0"/>
                </a:lnTo>
                <a:cubicBezTo>
                  <a:pt x="1830843" y="134844"/>
                  <a:pt x="2456857" y="-148642"/>
                  <a:pt x="2854988" y="0"/>
                </a:cubicBezTo>
                <a:cubicBezTo>
                  <a:pt x="4422161" y="-134364"/>
                  <a:pt x="5189274" y="130381"/>
                  <a:pt x="6527915" y="0"/>
                </a:cubicBezTo>
                <a:cubicBezTo>
                  <a:pt x="6704053" y="-6680"/>
                  <a:pt x="6860031" y="138838"/>
                  <a:pt x="6851972" y="324057"/>
                </a:cubicBezTo>
                <a:cubicBezTo>
                  <a:pt x="6885963" y="513443"/>
                  <a:pt x="6835112" y="959268"/>
                  <a:pt x="6851972" y="1134179"/>
                </a:cubicBezTo>
                <a:lnTo>
                  <a:pt x="6851972" y="1134179"/>
                </a:lnTo>
                <a:cubicBezTo>
                  <a:pt x="6818149" y="1219579"/>
                  <a:pt x="6847367" y="1570996"/>
                  <a:pt x="6851972" y="1620255"/>
                </a:cubicBezTo>
                <a:lnTo>
                  <a:pt x="6851972" y="1620249"/>
                </a:lnTo>
                <a:cubicBezTo>
                  <a:pt x="6857998" y="1798564"/>
                  <a:pt x="6701745" y="1945796"/>
                  <a:pt x="6527915" y="1944306"/>
                </a:cubicBezTo>
                <a:cubicBezTo>
                  <a:pt x="4857274" y="1906547"/>
                  <a:pt x="3985619" y="1994804"/>
                  <a:pt x="2854988" y="1944306"/>
                </a:cubicBezTo>
                <a:cubicBezTo>
                  <a:pt x="2121549" y="1850002"/>
                  <a:pt x="1419560" y="1881048"/>
                  <a:pt x="1141995" y="1944306"/>
                </a:cubicBezTo>
                <a:lnTo>
                  <a:pt x="1141995" y="1944306"/>
                </a:lnTo>
                <a:cubicBezTo>
                  <a:pt x="792424" y="1923425"/>
                  <a:pt x="720963" y="1900617"/>
                  <a:pt x="324057" y="1944306"/>
                </a:cubicBezTo>
                <a:cubicBezTo>
                  <a:pt x="137322" y="1937226"/>
                  <a:pt x="12567" y="1796279"/>
                  <a:pt x="0" y="1620249"/>
                </a:cubicBezTo>
                <a:lnTo>
                  <a:pt x="0" y="1620255"/>
                </a:lnTo>
                <a:cubicBezTo>
                  <a:pt x="-407138" y="1585374"/>
                  <a:pt x="-875142" y="1554788"/>
                  <a:pt x="-1153118" y="1643658"/>
                </a:cubicBezTo>
                <a:cubicBezTo>
                  <a:pt x="-940187" y="1477577"/>
                  <a:pt x="-451007" y="1257794"/>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Em có nhận xét gì về các từ ngữ d</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ù</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ng để tả hay gọi các loài chim trong bài hát?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đó</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đều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là</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dùng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để</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miêu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tả</a:t>
              </a:r>
              <a:r>
                <a:rPr lang="en-US" sz="3200" b="1" dirty="0">
                  <a:solidFill>
                    <a:srgbClr val="FF0000"/>
                  </a:solidFill>
                  <a:effectLst/>
                  <a:ea typeface="Calibri" panose="020F0502020204030204" pitchFamily="34" charset="0"/>
                </a:rPr>
                <a:t> hay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con </a:t>
              </a:r>
              <a:r>
                <a:rPr lang="en-US" sz="3200" b="1" dirty="0" err="1">
                  <a:solidFill>
                    <a:srgbClr val="FF0000"/>
                  </a:solidFill>
                  <a:effectLst/>
                  <a:ea typeface="Calibri" panose="020F0502020204030204" pitchFamily="34" charset="0"/>
                </a:rPr>
                <a:t>người</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22120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C7F1938-F6C3-0A10-FEF0-334194CFD871}"/>
              </a:ext>
            </a:extLst>
          </p:cNvPr>
          <p:cNvPicPr>
            <a:picLocks noChangeAspect="1"/>
          </p:cNvPicPr>
          <p:nvPr/>
        </p:nvPicPr>
        <p:blipFill>
          <a:blip r:embed="rId4"/>
          <a:stretch>
            <a:fillRect/>
          </a:stretch>
        </p:blipFill>
        <p:spPr>
          <a:xfrm>
            <a:off x="3293764" y="3063252"/>
            <a:ext cx="6529382" cy="2139881"/>
          </a:xfrm>
          <a:prstGeom prst="rect">
            <a:avLst/>
          </a:prstGeom>
        </p:spPr>
      </p:pic>
    </p:spTree>
    <p:extLst>
      <p:ext uri="{BB962C8B-B14F-4D97-AF65-F5344CB8AC3E}">
        <p14:creationId xmlns:p14="http://schemas.microsoft.com/office/powerpoint/2010/main" val="1918976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4" cstate="print">
            <a:alphaModFix amt="85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F1957F3-91D8-C745-0A46-5690CAAD0149}"/>
              </a:ext>
            </a:extLst>
          </p:cNvPr>
          <p:cNvGrpSpPr/>
          <p:nvPr/>
        </p:nvGrpSpPr>
        <p:grpSpPr>
          <a:xfrm>
            <a:off x="493986" y="280975"/>
            <a:ext cx="11112995" cy="1209138"/>
            <a:chOff x="1653892" y="280975"/>
            <a:chExt cx="9953089" cy="1209138"/>
          </a:xfrm>
        </p:grpSpPr>
        <p:sp>
          <p:nvSpPr>
            <p:cNvPr id="6" name="TextBox 2">
              <a:extLst>
                <a:ext uri="{FF2B5EF4-FFF2-40B4-BE49-F238E27FC236}">
                  <a16:creationId xmlns:a16="http://schemas.microsoft.com/office/drawing/2014/main" id="{4D9CD571-DA9D-D14F-17DE-84AB74D56724}"/>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653892" y="280975"/>
              <a:ext cx="9953089"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Mỗi từ in đậm trong đoạn văn dưới đây dùng để gọi con vật nào? Em có nhận xét gì về cách dùng những từ đó trong đoạn văn?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9D9BA017-B0FB-72C5-CBD9-FE0C3D65627F}"/>
              </a:ext>
            </a:extLst>
          </p:cNvPr>
          <p:cNvPicPr>
            <a:picLocks noChangeAspect="1"/>
          </p:cNvPicPr>
          <p:nvPr/>
        </p:nvPicPr>
        <p:blipFill>
          <a:blip r:embed="rId6"/>
          <a:stretch>
            <a:fillRect/>
          </a:stretch>
        </p:blipFill>
        <p:spPr>
          <a:xfrm>
            <a:off x="6411310" y="4207683"/>
            <a:ext cx="5273073" cy="2347651"/>
          </a:xfrm>
          <a:prstGeom prst="rect">
            <a:avLst/>
          </a:prstGeom>
        </p:spPr>
      </p:pic>
      <p:sp>
        <p:nvSpPr>
          <p:cNvPr id="18" name="Rectangle: Rounded Corners 17">
            <a:extLst>
              <a:ext uri="{FF2B5EF4-FFF2-40B4-BE49-F238E27FC236}">
                <a16:creationId xmlns:a16="http://schemas.microsoft.com/office/drawing/2014/main" id="{A75F2423-BF14-D59C-B484-715B4C6A4B09}"/>
              </a:ext>
            </a:extLst>
          </p:cNvPr>
          <p:cNvSpPr/>
          <p:nvPr/>
        </p:nvSpPr>
        <p:spPr>
          <a:xfrm>
            <a:off x="378372" y="1702676"/>
            <a:ext cx="11519338" cy="245942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Mùa xuân, ngày nào cũng là ngày hội. Muôn loài vật trên đồng lũ lượt kéo nhau đi. Những </a:t>
            </a:r>
            <a:r>
              <a:rPr lang="vi-VN" sz="2400" b="1" i="0" dirty="0">
                <a:solidFill>
                  <a:srgbClr val="000000"/>
                </a:solidFill>
                <a:effectLst/>
                <a:latin typeface="Calibri" panose="020F0502020204030204" pitchFamily="34" charset="0"/>
                <a:cs typeface="Calibri" panose="020F0502020204030204" pitchFamily="34" charset="0"/>
              </a:rPr>
              <a:t>anh</a:t>
            </a:r>
            <a:r>
              <a:rPr lang="vi-VN" sz="2400" b="0" i="0" dirty="0">
                <a:solidFill>
                  <a:srgbClr val="000000"/>
                </a:solidFill>
                <a:effectLst/>
                <a:latin typeface="Calibri" panose="020F0502020204030204" pitchFamily="34" charset="0"/>
                <a:cs typeface="Calibri" panose="020F0502020204030204" pitchFamily="34" charset="0"/>
              </a:rPr>
              <a:t> chuồn ớt đỏ thắm như ngọn lửa. Những </a:t>
            </a:r>
            <a:r>
              <a:rPr lang="vi-VN" sz="2400" b="1" i="0" dirty="0">
                <a:solidFill>
                  <a:srgbClr val="000000"/>
                </a:solidFill>
                <a:effectLst/>
                <a:latin typeface="Calibri" panose="020F0502020204030204" pitchFamily="34" charset="0"/>
                <a:cs typeface="Calibri" panose="020F0502020204030204" pitchFamily="34" charset="0"/>
              </a:rPr>
              <a:t>cô</a:t>
            </a:r>
            <a:r>
              <a:rPr lang="vi-VN" sz="2400" b="0" i="0" dirty="0">
                <a:solidFill>
                  <a:srgbClr val="000000"/>
                </a:solidFill>
                <a:effectLst/>
                <a:latin typeface="Calibri" panose="020F0502020204030204" pitchFamily="34" charset="0"/>
                <a:cs typeface="Calibri" panose="020F0502020204030204" pitchFamily="34" charset="0"/>
              </a:rPr>
              <a:t> chuồn chuồn kim nhịn ăn để thân hình mảnh dẻ, mắt to, mình nhỏ xíu, thướt tha bay lượn. Các </a:t>
            </a:r>
            <a:r>
              <a:rPr lang="vi-VN" sz="2400" b="1" i="0" dirty="0">
                <a:solidFill>
                  <a:srgbClr val="000000"/>
                </a:solidFill>
                <a:effectLst/>
                <a:latin typeface="Calibri" panose="020F0502020204030204" pitchFamily="34" charset="0"/>
                <a:cs typeface="Calibri" panose="020F0502020204030204" pitchFamily="34" charset="0"/>
              </a:rPr>
              <a:t>chú</a:t>
            </a:r>
            <a:r>
              <a:rPr lang="vi-VN" sz="2400" b="0" i="0" dirty="0">
                <a:solidFill>
                  <a:srgbClr val="000000"/>
                </a:solidFill>
                <a:effectLst/>
                <a:latin typeface="Calibri" panose="020F0502020204030204" pitchFamily="34" charset="0"/>
                <a:cs typeface="Calibri" panose="020F0502020204030204" pitchFamily="34" charset="0"/>
              </a:rPr>
              <a:t> bọ ngựa vung gươm tập múa võ trên những chiếc lá to. Các </a:t>
            </a:r>
            <a:r>
              <a:rPr lang="vi-VN" sz="2400" b="1" i="0" dirty="0">
                <a:solidFill>
                  <a:srgbClr val="000000"/>
                </a:solidFill>
                <a:effectLst/>
                <a:latin typeface="Calibri" panose="020F0502020204030204" pitchFamily="34" charset="0"/>
                <a:cs typeface="Calibri" panose="020F0502020204030204" pitchFamily="34" charset="0"/>
              </a:rPr>
              <a:t>ả</a:t>
            </a:r>
            <a:r>
              <a:rPr lang="vi-VN" sz="2400" b="0" i="0" dirty="0">
                <a:solidFill>
                  <a:srgbClr val="000000"/>
                </a:solidFill>
                <a:effectLst/>
                <a:latin typeface="Calibri" panose="020F0502020204030204" pitchFamily="34" charset="0"/>
                <a:cs typeface="Calibri" panose="020F0502020204030204" pitchFamily="34" charset="0"/>
              </a:rPr>
              <a:t> cánh cam diêm dúa, các </a:t>
            </a:r>
            <a:r>
              <a:rPr lang="vi-VN" sz="2400" b="1" i="0" dirty="0">
                <a:solidFill>
                  <a:srgbClr val="000000"/>
                </a:solidFill>
                <a:effectLst/>
                <a:latin typeface="Calibri" panose="020F0502020204030204" pitchFamily="34" charset="0"/>
                <a:cs typeface="Calibri" panose="020F0502020204030204" pitchFamily="34" charset="0"/>
              </a:rPr>
              <a:t>chị</a:t>
            </a:r>
            <a:r>
              <a:rPr lang="vi-VN" sz="2400" b="0" i="0" dirty="0">
                <a:solidFill>
                  <a:srgbClr val="000000"/>
                </a:solidFill>
                <a:effectLst/>
                <a:latin typeface="Calibri" panose="020F0502020204030204" pitchFamily="34" charset="0"/>
                <a:cs typeface="Calibri" panose="020F0502020204030204" pitchFamily="34" charset="0"/>
              </a:rPr>
              <a:t> cào cào xoè áo lụa đỏm dáng,... Đạo mạo như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giang,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dẽ cũng vui vẻ dạo chơi trên bờ đầm.</a:t>
            </a:r>
          </a:p>
          <a:p>
            <a:pPr algn="r"/>
            <a:r>
              <a:rPr lang="vi-VN" sz="2400" b="0" i="0" dirty="0">
                <a:solidFill>
                  <a:srgbClr val="000000"/>
                </a:solidFill>
                <a:effectLst/>
                <a:latin typeface="Calibri" panose="020F0502020204030204" pitchFamily="34" charset="0"/>
                <a:cs typeface="Calibri" panose="020F0502020204030204" pitchFamily="34" charset="0"/>
              </a:rPr>
              <a:t>(Theo Xuân Quỳnh)</a:t>
            </a:r>
          </a:p>
        </p:txBody>
      </p:sp>
      <p:grpSp>
        <p:nvGrpSpPr>
          <p:cNvPr id="19" name="Group 18">
            <a:extLst>
              <a:ext uri="{FF2B5EF4-FFF2-40B4-BE49-F238E27FC236}">
                <a16:creationId xmlns:a16="http://schemas.microsoft.com/office/drawing/2014/main" id="{419320FE-8F9C-0CEE-8993-C1A7D4EF27D1}"/>
              </a:ext>
            </a:extLst>
          </p:cNvPr>
          <p:cNvGrpSpPr/>
          <p:nvPr/>
        </p:nvGrpSpPr>
        <p:grpSpPr>
          <a:xfrm>
            <a:off x="1509508" y="4222442"/>
            <a:ext cx="4179855" cy="2635558"/>
            <a:chOff x="3955420" y="4581371"/>
            <a:chExt cx="4179855" cy="2635558"/>
          </a:xfrm>
        </p:grpSpPr>
        <p:pic>
          <p:nvPicPr>
            <p:cNvPr id="20" name="Picture 19">
              <a:extLst>
                <a:ext uri="{FF2B5EF4-FFF2-40B4-BE49-F238E27FC236}">
                  <a16:creationId xmlns:a16="http://schemas.microsoft.com/office/drawing/2014/main" id="{24B43D7F-F7C6-7B36-BA95-81E9CBCB947A}"/>
                </a:ext>
              </a:extLst>
            </p:cNvPr>
            <p:cNvPicPr>
              <a:picLocks noChangeAspect="1"/>
            </p:cNvPicPr>
            <p:nvPr/>
          </p:nvPicPr>
          <p:blipFill>
            <a:blip r:embed="rId7"/>
            <a:stretch>
              <a:fillRect/>
            </a:stretch>
          </p:blipFill>
          <p:spPr>
            <a:xfrm>
              <a:off x="4506875" y="4581371"/>
              <a:ext cx="2828195" cy="2368106"/>
            </a:xfrm>
            <a:prstGeom prst="rect">
              <a:avLst/>
            </a:prstGeom>
            <a:effectLst/>
          </p:spPr>
        </p:pic>
        <p:sp>
          <p:nvSpPr>
            <p:cNvPr id="21" name="Plaque 20">
              <a:extLst>
                <a:ext uri="{FF2B5EF4-FFF2-40B4-BE49-F238E27FC236}">
                  <a16:creationId xmlns:a16="http://schemas.microsoft.com/office/drawing/2014/main" id="{4AFE6518-6CDC-6787-7AAD-61A7A9DD29F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88109F80-BB0D-701A-5B23-1EF040A424E6}"/>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grpSp>
    </p:spTree>
    <p:extLst>
      <p:ext uri="{BB962C8B-B14F-4D97-AF65-F5344CB8AC3E}">
        <p14:creationId xmlns:p14="http://schemas.microsoft.com/office/powerpoint/2010/main" val="3667403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2421149" y="186382"/>
            <a:ext cx="7300922" cy="854142"/>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7DB1E0DF-E3C5-2492-CB4C-BA4C7DF33721}"/>
              </a:ext>
            </a:extLst>
          </p:cNvPr>
          <p:cNvGraphicFramePr>
            <a:graphicFrameLocks noGrp="1"/>
          </p:cNvGraphicFramePr>
          <p:nvPr>
            <p:extLst>
              <p:ext uri="{D42A27DB-BD31-4B8C-83A1-F6EECF244321}">
                <p14:modId xmlns:p14="http://schemas.microsoft.com/office/powerpoint/2010/main" val="3957949070"/>
              </p:ext>
            </p:extLst>
          </p:nvPr>
        </p:nvGraphicFramePr>
        <p:xfrm>
          <a:off x="3268717" y="1623554"/>
          <a:ext cx="8618483" cy="4661629"/>
        </p:xfrm>
        <a:graphic>
          <a:graphicData uri="http://schemas.openxmlformats.org/drawingml/2006/table">
            <a:tbl>
              <a:tblPr firstRow="1" bandRow="1">
                <a:tableStyleId>{93296810-A885-4BE3-A3E7-6D5BEEA58F35}</a:tableStyleId>
              </a:tblPr>
              <a:tblGrid>
                <a:gridCol w="1723697">
                  <a:extLst>
                    <a:ext uri="{9D8B030D-6E8A-4147-A177-3AD203B41FA5}">
                      <a16:colId xmlns:a16="http://schemas.microsoft.com/office/drawing/2014/main" val="3554278101"/>
                    </a:ext>
                  </a:extLst>
                </a:gridCol>
                <a:gridCol w="3489435">
                  <a:extLst>
                    <a:ext uri="{9D8B030D-6E8A-4147-A177-3AD203B41FA5}">
                      <a16:colId xmlns:a16="http://schemas.microsoft.com/office/drawing/2014/main" val="2496121716"/>
                    </a:ext>
                  </a:extLst>
                </a:gridCol>
                <a:gridCol w="3405351">
                  <a:extLst>
                    <a:ext uri="{9D8B030D-6E8A-4147-A177-3AD203B41FA5}">
                      <a16:colId xmlns:a16="http://schemas.microsoft.com/office/drawing/2014/main" val="458742190"/>
                    </a:ext>
                  </a:extLst>
                </a:gridCol>
              </a:tblGrid>
              <a:tr h="665947">
                <a:tc>
                  <a:txBody>
                    <a:bodyPr/>
                    <a:lstStyle/>
                    <a:p>
                      <a:pPr algn="ctr"/>
                      <a:r>
                        <a:rPr lang="en-US" sz="3200" dirty="0"/>
                        <a:t>STT</a:t>
                      </a:r>
                    </a:p>
                  </a:txBody>
                  <a:tcPr>
                    <a:lnB w="12700" cap="flat" cmpd="sng" algn="ctr">
                      <a:solidFill>
                        <a:schemeClr val="tx1"/>
                      </a:solidFill>
                      <a:prstDash val="solid"/>
                      <a:round/>
                      <a:headEnd type="none" w="med" len="med"/>
                      <a:tailEnd type="none" w="med" len="med"/>
                    </a:lnB>
                  </a:tcPr>
                </a:tc>
                <a:tc>
                  <a:txBody>
                    <a:bodyPr/>
                    <a:lstStyle/>
                    <a:p>
                      <a:pPr algn="ctr"/>
                      <a:r>
                        <a:rPr lang="en-US" sz="3200" dirty="0" err="1"/>
                        <a:t>Từ</a:t>
                      </a:r>
                      <a:r>
                        <a:rPr lang="en-US" sz="3200" dirty="0"/>
                        <a:t> in </a:t>
                      </a:r>
                      <a:r>
                        <a:rPr lang="en-US" sz="3200" dirty="0" err="1"/>
                        <a:t>đậm</a:t>
                      </a:r>
                      <a:endParaRPr lang="en-US" sz="3200" dirty="0"/>
                    </a:p>
                  </a:txBody>
                  <a:tcPr>
                    <a:lnB w="12700" cap="flat" cmpd="sng" algn="ctr">
                      <a:solidFill>
                        <a:schemeClr val="tx1"/>
                      </a:solidFill>
                      <a:prstDash val="solid"/>
                      <a:round/>
                      <a:headEnd type="none" w="med" len="med"/>
                      <a:tailEnd type="none" w="med" len="med"/>
                    </a:lnB>
                  </a:tcPr>
                </a:tc>
                <a:tc>
                  <a:txBody>
                    <a:bodyPr/>
                    <a:lstStyle/>
                    <a:p>
                      <a:pPr algn="ctr"/>
                      <a:r>
                        <a:rPr lang="en-US" sz="3200" dirty="0"/>
                        <a:t>Con </a:t>
                      </a:r>
                      <a:r>
                        <a:rPr lang="en-US" sz="3200" dirty="0" err="1"/>
                        <a:t>vật</a:t>
                      </a:r>
                      <a:endParaRPr lang="en-US" sz="32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733710"/>
                  </a:ext>
                </a:extLst>
              </a:tr>
              <a:tr h="665947">
                <a:tc>
                  <a:txBody>
                    <a:bodyPr/>
                    <a:lstStyle/>
                    <a:p>
                      <a:pPr algn="ctr"/>
                      <a:r>
                        <a:rPr lang="en-US" sz="3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9497274"/>
                  </a:ext>
                </a:extLst>
              </a:tr>
              <a:tr h="665947">
                <a:tc>
                  <a:txBody>
                    <a:bodyPr/>
                    <a:lstStyle/>
                    <a:p>
                      <a:pPr algn="ctr"/>
                      <a:r>
                        <a:rPr lang="en-US" sz="3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61962319"/>
                  </a:ext>
                </a:extLst>
              </a:tr>
              <a:tr h="665947">
                <a:tc>
                  <a:txBody>
                    <a:bodyPr/>
                    <a:lstStyle/>
                    <a:p>
                      <a:pPr algn="ctr"/>
                      <a:r>
                        <a:rPr lang="en-US" sz="3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75702935"/>
                  </a:ext>
                </a:extLst>
              </a:tr>
              <a:tr h="665947">
                <a:tc>
                  <a:txBody>
                    <a:bodyPr/>
                    <a:lstStyle/>
                    <a:p>
                      <a:pPr algn="ctr"/>
                      <a:r>
                        <a:rPr lang="en-US" sz="3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59369279"/>
                  </a:ext>
                </a:extLst>
              </a:tr>
              <a:tr h="665947">
                <a:tc>
                  <a:txBody>
                    <a:bodyPr/>
                    <a:lstStyle/>
                    <a:p>
                      <a:pPr algn="ctr"/>
                      <a:r>
                        <a:rPr lang="en-US" sz="3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45719070"/>
                  </a:ext>
                </a:extLst>
              </a:tr>
              <a:tr h="665947">
                <a:tc>
                  <a:txBody>
                    <a:bodyPr/>
                    <a:lstStyle/>
                    <a:p>
                      <a:pPr algn="ctr"/>
                      <a:r>
                        <a:rPr lang="en-US" sz="3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64683020"/>
                  </a:ext>
                </a:extLst>
              </a:tr>
            </a:tbl>
          </a:graphicData>
        </a:graphic>
      </p:graphicFrame>
      <p:sp>
        <p:nvSpPr>
          <p:cNvPr id="5" name="TextBox 4">
            <a:extLst>
              <a:ext uri="{FF2B5EF4-FFF2-40B4-BE49-F238E27FC236}">
                <a16:creationId xmlns:a16="http://schemas.microsoft.com/office/drawing/2014/main" id="{C71F0148-3069-D78E-13DB-A0C9F91D778A}"/>
              </a:ext>
            </a:extLst>
          </p:cNvPr>
          <p:cNvSpPr txBox="1"/>
          <p:nvPr/>
        </p:nvSpPr>
        <p:spPr>
          <a:xfrm>
            <a:off x="5528442" y="2238703"/>
            <a:ext cx="1807779" cy="707886"/>
          </a:xfrm>
          <a:prstGeom prst="rect">
            <a:avLst/>
          </a:prstGeom>
          <a:noFill/>
        </p:spPr>
        <p:txBody>
          <a:bodyPr wrap="square" rtlCol="0">
            <a:spAutoFit/>
          </a:bodyPr>
          <a:lstStyle/>
          <a:p>
            <a:r>
              <a:rPr lang="en-US" sz="4000" dirty="0" err="1"/>
              <a:t>anh</a:t>
            </a:r>
            <a:endParaRPr lang="en-US" sz="4000" dirty="0"/>
          </a:p>
        </p:txBody>
      </p:sp>
      <p:sp>
        <p:nvSpPr>
          <p:cNvPr id="8" name="TextBox 7">
            <a:extLst>
              <a:ext uri="{FF2B5EF4-FFF2-40B4-BE49-F238E27FC236}">
                <a16:creationId xmlns:a16="http://schemas.microsoft.com/office/drawing/2014/main" id="{32FE9EE7-1B9E-CA3E-E1F9-FE9EAA597CCD}"/>
              </a:ext>
            </a:extLst>
          </p:cNvPr>
          <p:cNvSpPr txBox="1"/>
          <p:nvPr/>
        </p:nvSpPr>
        <p:spPr>
          <a:xfrm>
            <a:off x="8681546" y="2333297"/>
            <a:ext cx="2911364"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ớt</a:t>
            </a:r>
            <a:endParaRPr lang="en-US" sz="3200" dirty="0"/>
          </a:p>
        </p:txBody>
      </p:sp>
      <p:sp>
        <p:nvSpPr>
          <p:cNvPr id="9" name="TextBox 8">
            <a:extLst>
              <a:ext uri="{FF2B5EF4-FFF2-40B4-BE49-F238E27FC236}">
                <a16:creationId xmlns:a16="http://schemas.microsoft.com/office/drawing/2014/main" id="{8A650B51-1FC4-DB6B-F00B-44FFABCCC540}"/>
              </a:ext>
            </a:extLst>
          </p:cNvPr>
          <p:cNvSpPr txBox="1"/>
          <p:nvPr/>
        </p:nvSpPr>
        <p:spPr>
          <a:xfrm>
            <a:off x="5549462" y="2890345"/>
            <a:ext cx="1807779" cy="707886"/>
          </a:xfrm>
          <a:prstGeom prst="rect">
            <a:avLst/>
          </a:prstGeom>
          <a:noFill/>
        </p:spPr>
        <p:txBody>
          <a:bodyPr wrap="square" rtlCol="0">
            <a:spAutoFit/>
          </a:bodyPr>
          <a:lstStyle/>
          <a:p>
            <a:r>
              <a:rPr lang="en-US" sz="4000" dirty="0" err="1"/>
              <a:t>cô</a:t>
            </a:r>
            <a:endParaRPr lang="en-US" sz="4000" dirty="0"/>
          </a:p>
        </p:txBody>
      </p:sp>
      <p:sp>
        <p:nvSpPr>
          <p:cNvPr id="10" name="TextBox 9">
            <a:extLst>
              <a:ext uri="{FF2B5EF4-FFF2-40B4-BE49-F238E27FC236}">
                <a16:creationId xmlns:a16="http://schemas.microsoft.com/office/drawing/2014/main" id="{4C258DBB-94EA-14B9-21AA-2BD282D1878C}"/>
              </a:ext>
            </a:extLst>
          </p:cNvPr>
          <p:cNvSpPr txBox="1"/>
          <p:nvPr/>
        </p:nvSpPr>
        <p:spPr>
          <a:xfrm>
            <a:off x="8628993" y="2932386"/>
            <a:ext cx="3405351"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kim</a:t>
            </a:r>
            <a:endParaRPr lang="en-US" sz="3200" dirty="0"/>
          </a:p>
        </p:txBody>
      </p:sp>
      <p:sp>
        <p:nvSpPr>
          <p:cNvPr id="11" name="TextBox 10">
            <a:extLst>
              <a:ext uri="{FF2B5EF4-FFF2-40B4-BE49-F238E27FC236}">
                <a16:creationId xmlns:a16="http://schemas.microsoft.com/office/drawing/2014/main" id="{0DC3A80F-707E-A6CB-36B6-1E8A2013362B}"/>
              </a:ext>
            </a:extLst>
          </p:cNvPr>
          <p:cNvSpPr txBox="1"/>
          <p:nvPr/>
        </p:nvSpPr>
        <p:spPr>
          <a:xfrm>
            <a:off x="5549462" y="3573518"/>
            <a:ext cx="1807779" cy="707886"/>
          </a:xfrm>
          <a:prstGeom prst="rect">
            <a:avLst/>
          </a:prstGeom>
          <a:noFill/>
        </p:spPr>
        <p:txBody>
          <a:bodyPr wrap="square" rtlCol="0">
            <a:spAutoFit/>
          </a:bodyPr>
          <a:lstStyle/>
          <a:p>
            <a:r>
              <a:rPr lang="en-US" sz="4000" dirty="0" err="1"/>
              <a:t>chú</a:t>
            </a:r>
            <a:endParaRPr lang="en-US" sz="4000" dirty="0"/>
          </a:p>
        </p:txBody>
      </p:sp>
      <p:sp>
        <p:nvSpPr>
          <p:cNvPr id="12" name="TextBox 11">
            <a:extLst>
              <a:ext uri="{FF2B5EF4-FFF2-40B4-BE49-F238E27FC236}">
                <a16:creationId xmlns:a16="http://schemas.microsoft.com/office/drawing/2014/main" id="{51A0BB9E-A758-B47B-462F-85C05672EAEE}"/>
              </a:ext>
            </a:extLst>
          </p:cNvPr>
          <p:cNvSpPr txBox="1"/>
          <p:nvPr/>
        </p:nvSpPr>
        <p:spPr>
          <a:xfrm>
            <a:off x="8607973" y="3584027"/>
            <a:ext cx="3405351" cy="584775"/>
          </a:xfrm>
          <a:prstGeom prst="rect">
            <a:avLst/>
          </a:prstGeom>
          <a:noFill/>
        </p:spPr>
        <p:txBody>
          <a:bodyPr wrap="square" rtlCol="0">
            <a:spAutoFit/>
          </a:bodyPr>
          <a:lstStyle/>
          <a:p>
            <a:pPr algn="ctr"/>
            <a:r>
              <a:rPr lang="en-US" sz="3200" dirty="0" err="1"/>
              <a:t>bọ</a:t>
            </a:r>
            <a:r>
              <a:rPr lang="en-US" sz="3200" dirty="0"/>
              <a:t> </a:t>
            </a:r>
            <a:r>
              <a:rPr lang="en-US" sz="3200" dirty="0" err="1"/>
              <a:t>ngựa</a:t>
            </a:r>
            <a:endParaRPr lang="en-US" sz="3200" dirty="0"/>
          </a:p>
        </p:txBody>
      </p:sp>
      <p:sp>
        <p:nvSpPr>
          <p:cNvPr id="13" name="TextBox 12">
            <a:extLst>
              <a:ext uri="{FF2B5EF4-FFF2-40B4-BE49-F238E27FC236}">
                <a16:creationId xmlns:a16="http://schemas.microsoft.com/office/drawing/2014/main" id="{FACE68DF-3B32-92FA-3BD5-76994547C64D}"/>
              </a:ext>
            </a:extLst>
          </p:cNvPr>
          <p:cNvSpPr txBox="1"/>
          <p:nvPr/>
        </p:nvSpPr>
        <p:spPr>
          <a:xfrm>
            <a:off x="5707117" y="4267201"/>
            <a:ext cx="830317" cy="707886"/>
          </a:xfrm>
          <a:prstGeom prst="rect">
            <a:avLst/>
          </a:prstGeom>
          <a:noFill/>
        </p:spPr>
        <p:txBody>
          <a:bodyPr wrap="square" rtlCol="0">
            <a:spAutoFit/>
          </a:bodyPr>
          <a:lstStyle/>
          <a:p>
            <a:r>
              <a:rPr lang="en-US" sz="4000" dirty="0"/>
              <a:t>ả</a:t>
            </a:r>
          </a:p>
        </p:txBody>
      </p:sp>
      <p:sp>
        <p:nvSpPr>
          <p:cNvPr id="14" name="TextBox 13">
            <a:extLst>
              <a:ext uri="{FF2B5EF4-FFF2-40B4-BE49-F238E27FC236}">
                <a16:creationId xmlns:a16="http://schemas.microsoft.com/office/drawing/2014/main" id="{ABAE986E-19CB-168E-3734-A58FC823DDC4}"/>
              </a:ext>
            </a:extLst>
          </p:cNvPr>
          <p:cNvSpPr txBox="1"/>
          <p:nvPr/>
        </p:nvSpPr>
        <p:spPr>
          <a:xfrm>
            <a:off x="8607973" y="4340772"/>
            <a:ext cx="3405351" cy="584775"/>
          </a:xfrm>
          <a:prstGeom prst="rect">
            <a:avLst/>
          </a:prstGeom>
          <a:noFill/>
        </p:spPr>
        <p:txBody>
          <a:bodyPr wrap="square" rtlCol="0">
            <a:spAutoFit/>
          </a:bodyPr>
          <a:lstStyle/>
          <a:p>
            <a:pPr algn="ctr"/>
            <a:r>
              <a:rPr lang="en-US" sz="3200" dirty="0" err="1"/>
              <a:t>cánh</a:t>
            </a:r>
            <a:r>
              <a:rPr lang="en-US" sz="3200" dirty="0"/>
              <a:t> cam</a:t>
            </a:r>
          </a:p>
        </p:txBody>
      </p:sp>
      <p:sp>
        <p:nvSpPr>
          <p:cNvPr id="15" name="TextBox 14">
            <a:extLst>
              <a:ext uri="{FF2B5EF4-FFF2-40B4-BE49-F238E27FC236}">
                <a16:creationId xmlns:a16="http://schemas.microsoft.com/office/drawing/2014/main" id="{5D93D8BC-F10D-FB24-E4E8-09F9D8F30F83}"/>
              </a:ext>
            </a:extLst>
          </p:cNvPr>
          <p:cNvSpPr txBox="1"/>
          <p:nvPr/>
        </p:nvSpPr>
        <p:spPr>
          <a:xfrm>
            <a:off x="5370786" y="4908332"/>
            <a:ext cx="1145627" cy="707886"/>
          </a:xfrm>
          <a:prstGeom prst="rect">
            <a:avLst/>
          </a:prstGeom>
          <a:noFill/>
        </p:spPr>
        <p:txBody>
          <a:bodyPr wrap="square" rtlCol="0">
            <a:spAutoFit/>
          </a:bodyPr>
          <a:lstStyle/>
          <a:p>
            <a:r>
              <a:rPr lang="en-US" sz="4000" dirty="0" err="1"/>
              <a:t>chị</a:t>
            </a:r>
            <a:endParaRPr lang="en-US" sz="4000" dirty="0"/>
          </a:p>
        </p:txBody>
      </p:sp>
      <p:sp>
        <p:nvSpPr>
          <p:cNvPr id="16" name="TextBox 15">
            <a:extLst>
              <a:ext uri="{FF2B5EF4-FFF2-40B4-BE49-F238E27FC236}">
                <a16:creationId xmlns:a16="http://schemas.microsoft.com/office/drawing/2014/main" id="{3EB41752-699F-495F-BE14-220C2A308D41}"/>
              </a:ext>
            </a:extLst>
          </p:cNvPr>
          <p:cNvSpPr txBox="1"/>
          <p:nvPr/>
        </p:nvSpPr>
        <p:spPr>
          <a:xfrm>
            <a:off x="8607973" y="5002924"/>
            <a:ext cx="3405351" cy="584775"/>
          </a:xfrm>
          <a:prstGeom prst="rect">
            <a:avLst/>
          </a:prstGeom>
          <a:noFill/>
        </p:spPr>
        <p:txBody>
          <a:bodyPr wrap="square" rtlCol="0">
            <a:spAutoFit/>
          </a:bodyPr>
          <a:lstStyle/>
          <a:p>
            <a:pPr algn="ctr"/>
            <a:r>
              <a:rPr lang="en-US" sz="3200" dirty="0" err="1"/>
              <a:t>cào</a:t>
            </a:r>
            <a:r>
              <a:rPr lang="en-US" sz="3200" dirty="0"/>
              <a:t> </a:t>
            </a:r>
            <a:r>
              <a:rPr lang="en-US" sz="3200" dirty="0" err="1"/>
              <a:t>cào</a:t>
            </a:r>
            <a:endParaRPr lang="en-US" sz="3200" dirty="0"/>
          </a:p>
        </p:txBody>
      </p:sp>
      <p:sp>
        <p:nvSpPr>
          <p:cNvPr id="18" name="TextBox 17">
            <a:extLst>
              <a:ext uri="{FF2B5EF4-FFF2-40B4-BE49-F238E27FC236}">
                <a16:creationId xmlns:a16="http://schemas.microsoft.com/office/drawing/2014/main" id="{398EA72A-C7FD-CD48-2C91-EE13FA5DDAF4}"/>
              </a:ext>
            </a:extLst>
          </p:cNvPr>
          <p:cNvSpPr txBox="1"/>
          <p:nvPr/>
        </p:nvSpPr>
        <p:spPr>
          <a:xfrm>
            <a:off x="5370786" y="5507422"/>
            <a:ext cx="1145627" cy="707886"/>
          </a:xfrm>
          <a:prstGeom prst="rect">
            <a:avLst/>
          </a:prstGeom>
          <a:noFill/>
        </p:spPr>
        <p:txBody>
          <a:bodyPr wrap="square" rtlCol="0">
            <a:spAutoFit/>
          </a:bodyPr>
          <a:lstStyle/>
          <a:p>
            <a:r>
              <a:rPr lang="en-US" sz="4000" dirty="0" err="1"/>
              <a:t>bác</a:t>
            </a:r>
            <a:endParaRPr lang="en-US" sz="4000" dirty="0"/>
          </a:p>
        </p:txBody>
      </p:sp>
      <p:sp>
        <p:nvSpPr>
          <p:cNvPr id="19" name="TextBox 18">
            <a:extLst>
              <a:ext uri="{FF2B5EF4-FFF2-40B4-BE49-F238E27FC236}">
                <a16:creationId xmlns:a16="http://schemas.microsoft.com/office/drawing/2014/main" id="{C0359278-60D0-42E1-40FD-05C4EE6AC7A6}"/>
              </a:ext>
            </a:extLst>
          </p:cNvPr>
          <p:cNvSpPr txBox="1"/>
          <p:nvPr/>
        </p:nvSpPr>
        <p:spPr>
          <a:xfrm>
            <a:off x="8523891" y="5591504"/>
            <a:ext cx="3405351" cy="584775"/>
          </a:xfrm>
          <a:prstGeom prst="rect">
            <a:avLst/>
          </a:prstGeom>
          <a:noFill/>
        </p:spPr>
        <p:txBody>
          <a:bodyPr wrap="square" rtlCol="0">
            <a:spAutoFit/>
          </a:bodyPr>
          <a:lstStyle/>
          <a:p>
            <a:pPr algn="ctr"/>
            <a:r>
              <a:rPr lang="en-US" sz="3200" dirty="0" err="1"/>
              <a:t>giang</a:t>
            </a:r>
            <a:r>
              <a:rPr lang="en-US" sz="3200" dirty="0"/>
              <a:t>, </a:t>
            </a:r>
            <a:r>
              <a:rPr lang="en-US" sz="3200" dirty="0" err="1"/>
              <a:t>dẽ</a:t>
            </a:r>
            <a:endParaRPr lang="en-US" sz="3200" dirty="0"/>
          </a:p>
        </p:txBody>
      </p:sp>
      <p:sp>
        <p:nvSpPr>
          <p:cNvPr id="20" name="Rectangle: Rounded Corners 19">
            <a:extLst>
              <a:ext uri="{FF2B5EF4-FFF2-40B4-BE49-F238E27FC236}">
                <a16:creationId xmlns:a16="http://schemas.microsoft.com/office/drawing/2014/main" id="{627406F7-1C46-157D-4395-B970D9EFC56D}"/>
              </a:ext>
            </a:extLst>
          </p:cNvPr>
          <p:cNvSpPr/>
          <p:nvPr/>
        </p:nvSpPr>
        <p:spPr>
          <a:xfrm>
            <a:off x="746234" y="94593"/>
            <a:ext cx="10909738" cy="125073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từ</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gọi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làm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vật</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đoạn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trở</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động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gần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gũi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với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người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hơn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A7CD777-07CC-04E2-BC4F-29F4FF0EF816}"/>
              </a:ext>
            </a:extLst>
          </p:cNvPr>
          <p:cNvPicPr>
            <a:picLocks noChangeAspect="1"/>
          </p:cNvPicPr>
          <p:nvPr/>
        </p:nvPicPr>
        <p:blipFill>
          <a:blip r:embed="rId5"/>
          <a:stretch>
            <a:fillRect/>
          </a:stretch>
        </p:blipFill>
        <p:spPr>
          <a:xfrm>
            <a:off x="168167" y="1744717"/>
            <a:ext cx="3056816" cy="3973072"/>
          </a:xfrm>
          <a:prstGeom prst="rect">
            <a:avLst/>
          </a:prstGeom>
        </p:spPr>
      </p:pic>
    </p:spTree>
    <p:extLst>
      <p:ext uri="{BB962C8B-B14F-4D97-AF65-F5344CB8AC3E}">
        <p14:creationId xmlns:p14="http://schemas.microsoft.com/office/powerpoint/2010/main" val="3447608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8" grpId="0"/>
      <p:bldP spid="19" grpId="0"/>
      <p:bldP spid="20" grpId="0" animBg="1"/>
    </p:bldLst>
  </p:timing>
</p:sld>
</file>

<file path=ppt/theme/theme1.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314</TotalTime>
  <Words>828</Words>
  <Application>Microsoft Office PowerPoint</Application>
  <PresentationFormat>Widescreen</PresentationFormat>
  <Paragraphs>124</Paragraphs>
  <Slides>21</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SimSun</vt:lpstr>
      <vt:lpstr>Arial</vt:lpstr>
      <vt:lpstr>Calibri</vt:lpstr>
      <vt:lpstr>Calibri Light</vt:lpstr>
      <vt:lpstr>Nunito Light</vt:lpstr>
      <vt:lpstr>SVN-Poky's</vt:lpstr>
      <vt:lpstr>Times New Roman</vt:lpstr>
      <vt:lpstr>UTM Duepuntozero</vt:lpstr>
      <vt:lpstr>2_Office Theme</vt:lpstr>
      <vt:lpstr>Latam Maps Theme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User</cp:lastModifiedBy>
  <cp:revision>47</cp:revision>
  <dcterms:created xsi:type="dcterms:W3CDTF">2023-08-16T09:47:20Z</dcterms:created>
  <dcterms:modified xsi:type="dcterms:W3CDTF">2025-05-25T15:41:04Z</dcterms:modified>
  <cp:category>9Slide.vn</cp:category>
</cp:coreProperties>
</file>