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2.wav" ContentType="audio/wav"/>
  <Override PartName="/ppt/media/audio3.wav" ContentType="audio/wav"/>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5" r:id="rId3"/>
    <p:sldMasterId id="2147483688" r:id="rId4"/>
    <p:sldMasterId id="2147483700" r:id="rId5"/>
    <p:sldMasterId id="2147483712" r:id="rId6"/>
  </p:sldMasterIdLst>
  <p:notesMasterIdLst>
    <p:notesMasterId r:id="rId42"/>
  </p:notesMasterIdLst>
  <p:sldIdLst>
    <p:sldId id="2007577198" r:id="rId7"/>
    <p:sldId id="257" r:id="rId8"/>
    <p:sldId id="258" r:id="rId9"/>
    <p:sldId id="259" r:id="rId10"/>
    <p:sldId id="260" r:id="rId11"/>
    <p:sldId id="261" r:id="rId12"/>
    <p:sldId id="262" r:id="rId13"/>
    <p:sldId id="2007577199" r:id="rId14"/>
    <p:sldId id="2007577200" r:id="rId15"/>
    <p:sldId id="332" r:id="rId16"/>
    <p:sldId id="2007577213" r:id="rId17"/>
    <p:sldId id="328" r:id="rId18"/>
    <p:sldId id="2007577216" r:id="rId19"/>
    <p:sldId id="2007577194" r:id="rId20"/>
    <p:sldId id="2007577195" r:id="rId21"/>
    <p:sldId id="2007577185" r:id="rId22"/>
    <p:sldId id="277" r:id="rId23"/>
    <p:sldId id="292" r:id="rId24"/>
    <p:sldId id="2007577215" r:id="rId25"/>
    <p:sldId id="339" r:id="rId26"/>
    <p:sldId id="340" r:id="rId27"/>
    <p:sldId id="337" r:id="rId28"/>
    <p:sldId id="338" r:id="rId29"/>
    <p:sldId id="2007577196" r:id="rId30"/>
    <p:sldId id="2007577203" r:id="rId31"/>
    <p:sldId id="2007577217" r:id="rId32"/>
    <p:sldId id="274" r:id="rId33"/>
    <p:sldId id="2007577204" r:id="rId34"/>
    <p:sldId id="2007577205" r:id="rId35"/>
    <p:sldId id="2007577206" r:id="rId36"/>
    <p:sldId id="2007577207" r:id="rId37"/>
    <p:sldId id="2007577208" r:id="rId38"/>
    <p:sldId id="2007577210" r:id="rId39"/>
    <p:sldId id="2007577209" r:id="rId40"/>
    <p:sldId id="346" r:id="rId41"/>
  </p:sldIdLst>
  <p:sldSz cx="12192000" cy="6858000"/>
  <p:notesSz cx="6858000" cy="9144000"/>
  <p:embeddedFontLst>
    <p:embeddedFont>
      <p:font typeface="等线" panose="020B0604020202020204" charset="-122"/>
      <p:regular r:id="rId43"/>
      <p:bold r:id="rId44"/>
    </p:embeddedFont>
    <p:embeddedFont>
      <p:font typeface="Cambria" panose="02040503050406030204" pitchFamily="18" charset="0"/>
      <p:regular r:id="rId45"/>
      <p:bold r:id="rId46"/>
      <p:italic r:id="rId47"/>
      <p:boldItalic r:id="rId48"/>
    </p:embeddedFont>
    <p:embeddedFont>
      <p:font typeface="Tahoma" panose="020B0604030504040204" pitchFamily="34" charset="0"/>
      <p:regular r:id="rId49"/>
      <p:bold r:id="rId50"/>
    </p:embeddedFont>
    <p:embeddedFont>
      <p:font typeface="Calibri Light" panose="020F0302020204030204" pitchFamily="34" charset="0"/>
      <p:regular r:id="rId51"/>
      <p:italic r:id="rId52"/>
    </p:embeddedFont>
    <p:embeddedFont>
      <p:font typeface="Segoe UI Historic" panose="020B0502040204020203" pitchFamily="34" charset="0"/>
      <p:regular r:id="rId53"/>
    </p:embeddedFont>
    <p:embeddedFont>
      <p:font typeface=".VnArial" panose="020B7200000000000000" pitchFamily="3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微软雅黑" panose="020B0503020204020204" pitchFamily="34" charset="-122"/>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F3937-4EFE-478D-B3F6-81BDD25F5AD7}"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43225-25F9-4E2C-9BE1-841BDEF20E0F}" type="slidenum">
              <a:rPr lang="en-US" smtClean="0"/>
              <a:t>‹#›</a:t>
            </a:fld>
            <a:endParaRPr lang="en-US"/>
          </a:p>
        </p:txBody>
      </p:sp>
    </p:spTree>
    <p:extLst>
      <p:ext uri="{BB962C8B-B14F-4D97-AF65-F5344CB8AC3E}">
        <p14:creationId xmlns:p14="http://schemas.microsoft.com/office/powerpoint/2010/main" val="216102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07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21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4.xml"/><Relationship Id="rId5" Type="http://schemas.openxmlformats.org/officeDocument/2006/relationships/tags" Target="../tags/tag6.xml"/><Relationship Id="rId4" Type="http://schemas.openxmlformats.org/officeDocument/2006/relationships/tags" Target="../tags/tag5.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4.xml"/><Relationship Id="rId4" Type="http://schemas.openxmlformats.org/officeDocument/2006/relationships/tags" Target="../tags/tag18.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4.xml"/><Relationship Id="rId5" Type="http://schemas.openxmlformats.org/officeDocument/2006/relationships/tags" Target="../tags/tag32.xml"/><Relationship Id="rId4" Type="http://schemas.openxmlformats.org/officeDocument/2006/relationships/tags" Target="../tags/tag31.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4.xml"/><Relationship Id="rId4" Type="http://schemas.openxmlformats.org/officeDocument/2006/relationships/tags" Target="../tags/tag36.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4.xml"/><Relationship Id="rId5" Type="http://schemas.openxmlformats.org/officeDocument/2006/relationships/tags" Target="../tags/tag41.xml"/><Relationship Id="rId4" Type="http://schemas.openxmlformats.org/officeDocument/2006/relationships/tags" Target="../tags/tag40.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5.xml"/><Relationship Id="rId5" Type="http://schemas.openxmlformats.org/officeDocument/2006/relationships/tags" Target="../tags/tag47.xml"/><Relationship Id="rId4" Type="http://schemas.openxmlformats.org/officeDocument/2006/relationships/tags" Target="../tags/tag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5.xml"/><Relationship Id="rId4" Type="http://schemas.openxmlformats.org/officeDocument/2006/relationships/tags" Target="../tags/tag5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5.xml"/><Relationship Id="rId5" Type="http://schemas.openxmlformats.org/officeDocument/2006/relationships/tags" Target="../tags/tag73.xml"/><Relationship Id="rId4" Type="http://schemas.openxmlformats.org/officeDocument/2006/relationships/tags" Target="../tags/tag7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5.xml"/><Relationship Id="rId4" Type="http://schemas.openxmlformats.org/officeDocument/2006/relationships/tags" Target="../tags/tag77.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5.xml"/><Relationship Id="rId5" Type="http://schemas.openxmlformats.org/officeDocument/2006/relationships/tags" Target="../tags/tag82.xml"/><Relationship Id="rId4" Type="http://schemas.openxmlformats.org/officeDocument/2006/relationships/tags" Target="../tags/tag8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6.xml"/><Relationship Id="rId5" Type="http://schemas.openxmlformats.org/officeDocument/2006/relationships/tags" Target="../tags/tag88.xml"/><Relationship Id="rId4" Type="http://schemas.openxmlformats.org/officeDocument/2006/relationships/tags" Target="../tags/tag8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6.xml"/><Relationship Id="rId4" Type="http://schemas.openxmlformats.org/officeDocument/2006/relationships/tags" Target="../tags/tag10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6.xml"/><Relationship Id="rId5" Type="http://schemas.openxmlformats.org/officeDocument/2006/relationships/tags" Target="../tags/tag114.xml"/><Relationship Id="rId4" Type="http://schemas.openxmlformats.org/officeDocument/2006/relationships/tags" Target="../tags/tag113.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6.xml"/><Relationship Id="rId4" Type="http://schemas.openxmlformats.org/officeDocument/2006/relationships/tags" Target="../tags/tag1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6.xml"/><Relationship Id="rId5" Type="http://schemas.openxmlformats.org/officeDocument/2006/relationships/tags" Target="../tags/tag123.xml"/><Relationship Id="rId4" Type="http://schemas.openxmlformats.org/officeDocument/2006/relationships/tags" Target="../tags/tag1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978976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8644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8351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93004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15757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37960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23615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1149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25989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1818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81675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04220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56791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4602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2025/5/25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62462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342290A-4551-45C1-BB6B-4323B9E3C5C5}" type="slidenum">
              <a:rPr lang="en-US"/>
              <a:pPr>
                <a:defRPr/>
              </a:pPr>
              <a:t>‹#›</a:t>
            </a:fld>
            <a:endParaRPr lang="en-US"/>
          </a:p>
        </p:txBody>
      </p:sp>
    </p:spTree>
    <p:extLst>
      <p:ext uri="{BB962C8B-B14F-4D97-AF65-F5344CB8AC3E}">
        <p14:creationId xmlns:p14="http://schemas.microsoft.com/office/powerpoint/2010/main" val="742800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F299-3C07-4F00-810C-8B76A0662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DB9F9-33E3-42ED-9DA8-3492D5C56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0EB9B-1933-4299-AD55-692E9736731F}"/>
              </a:ext>
            </a:extLst>
          </p:cNvPr>
          <p:cNvSpPr>
            <a:spLocks noGrp="1"/>
          </p:cNvSpPr>
          <p:nvPr>
            <p:ph type="dt" sz="half" idx="10"/>
          </p:nvPr>
        </p:nvSpPr>
        <p:spPr/>
        <p:txBody>
          <a:bodyPr/>
          <a:lstStyle/>
          <a:p>
            <a:fld id="{7720087D-8CAA-434A-A28E-F2084439BF87}" type="datetimeFigureOut">
              <a:rPr lang="en-US" smtClean="0"/>
              <a:pPr/>
              <a:t>5/25/2025</a:t>
            </a:fld>
            <a:endParaRPr lang="en-US"/>
          </a:p>
        </p:txBody>
      </p:sp>
      <p:sp>
        <p:nvSpPr>
          <p:cNvPr id="5" name="Footer Placeholder 4">
            <a:extLst>
              <a:ext uri="{FF2B5EF4-FFF2-40B4-BE49-F238E27FC236}">
                <a16:creationId xmlns:a16="http://schemas.microsoft.com/office/drawing/2014/main" id="{4CCA7FAC-75A1-41F8-92FD-DCF0F3812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3D4F2-D55C-433D-AD29-A464343CBB63}"/>
              </a:ext>
            </a:extLst>
          </p:cNvPr>
          <p:cNvSpPr>
            <a:spLocks noGrp="1"/>
          </p:cNvSpPr>
          <p:nvPr>
            <p:ph type="sldNum" sz="quarter" idx="12"/>
          </p:nvPr>
        </p:nvSpPr>
        <p:spPr/>
        <p:txBody>
          <a:bodyPr/>
          <a:lstStyle/>
          <a:p>
            <a:fld id="{98802D0A-A6CA-42D3-B62E-C1DE1E5AB3DA}" type="slidenum">
              <a:rPr lang="en-US" smtClean="0"/>
              <a:pPr/>
              <a:t>‹#›</a:t>
            </a:fld>
            <a:endParaRPr lang="en-US"/>
          </a:p>
        </p:txBody>
      </p:sp>
    </p:spTree>
    <p:extLst>
      <p:ext uri="{BB962C8B-B14F-4D97-AF65-F5344CB8AC3E}">
        <p14:creationId xmlns:p14="http://schemas.microsoft.com/office/powerpoint/2010/main" val="266774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内容">
  <p:cSld name="1_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pic>
        <p:nvPicPr>
          <p:cNvPr id="2" name="Google Shape;12;p24"/>
          <p:cNvPicPr preferRelativeResize="0">
            <a:picLocks noChangeAspect="1" noChangeArrowheads="1"/>
          </p:cNvPicPr>
          <p:nvPr/>
        </p:nvPicPr>
        <p:blipFill>
          <a:blip r:embed="rId3"/>
          <a:srcRect/>
          <a:stretch>
            <a:fillRect/>
          </a:stretch>
        </p:blipFill>
        <p:spPr bwMode="auto">
          <a:xfrm>
            <a:off x="248709" y="244476"/>
            <a:ext cx="696736" cy="695325"/>
          </a:xfrm>
          <a:prstGeom prst="rect">
            <a:avLst/>
          </a:prstGeom>
          <a:noFill/>
          <a:ln w="9525">
            <a:noFill/>
            <a:miter lim="800000"/>
            <a:headEnd/>
            <a:tailEnd/>
          </a:ln>
        </p:spPr>
      </p:pic>
    </p:spTree>
    <p:extLst>
      <p:ext uri="{BB962C8B-B14F-4D97-AF65-F5344CB8AC3E}">
        <p14:creationId xmlns:p14="http://schemas.microsoft.com/office/powerpoint/2010/main" val="2507889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6104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27840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288420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7027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93292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5/25/2025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867818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5/25/2025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798710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5/25/2025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314461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34971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11518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697983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5/25/2025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946553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pic>
        <p:nvPicPr>
          <p:cNvPr id="2" name="Google Shape;12;p24"/>
          <p:cNvPicPr preferRelativeResize="0">
            <a:picLocks noChangeAspect="1" noChangeArrowheads="1"/>
          </p:cNvPicPr>
          <p:nvPr/>
        </p:nvPicPr>
        <p:blipFill>
          <a:blip r:embed="rId3"/>
          <a:srcRect/>
          <a:stretch>
            <a:fillRect/>
          </a:stretch>
        </p:blipFill>
        <p:spPr bwMode="auto">
          <a:xfrm>
            <a:off x="248709" y="244476"/>
            <a:ext cx="696736" cy="695325"/>
          </a:xfrm>
          <a:prstGeom prst="rect">
            <a:avLst/>
          </a:prstGeom>
          <a:noFill/>
          <a:ln w="9525">
            <a:noFill/>
            <a:miter lim="800000"/>
            <a:headEnd/>
            <a:tailEnd/>
          </a:ln>
        </p:spPr>
      </p:pic>
    </p:spTree>
    <p:extLst>
      <p:ext uri="{BB962C8B-B14F-4D97-AF65-F5344CB8AC3E}">
        <p14:creationId xmlns:p14="http://schemas.microsoft.com/office/powerpoint/2010/main" val="3828149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10429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3756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47646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206777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555481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202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28387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5344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2025/5/25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52408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6121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6689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22029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54277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5/25/2025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93836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8587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809720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01803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79266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502686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1969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2025/5/25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98835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98037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5974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70089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5/25/2025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48303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025994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1951625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10476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082859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43866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742637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68465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2025/5/25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48732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4992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4051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5/25/2025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495775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2025/5/25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4392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883497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0451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ags" Target="../tags/tag1.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42.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ags" Target="../tags/tag8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5/25/2025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845433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2025/5/25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4158595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5/25/2025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31166486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380186151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7581843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67692962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30.emf"/><Relationship Id="rId11" Type="http://schemas.openxmlformats.org/officeDocument/2006/relationships/image" Target="../media/image33.em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9.sv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124.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42.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9.xml"/><Relationship Id="rId7" Type="http://schemas.openxmlformats.org/officeDocument/2006/relationships/image" Target="../media/image33.emf"/><Relationship Id="rId2" Type="http://schemas.openxmlformats.org/officeDocument/2006/relationships/slideLayout" Target="../slideLayouts/slideLayout13.xml"/><Relationship Id="rId1" Type="http://schemas.openxmlformats.org/officeDocument/2006/relationships/tags" Target="../tags/tag125.xml"/><Relationship Id="rId6" Type="http://schemas.openxmlformats.org/officeDocument/2006/relationships/image" Target="../media/image56.svg"/><Relationship Id="rId5" Type="http://schemas.openxmlformats.org/officeDocument/2006/relationships/image" Target="../media/image32.png"/><Relationship Id="rId4" Type="http://schemas.openxmlformats.org/officeDocument/2006/relationships/image" Target="../media/image30.emf"/><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8.gi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3.xml"/><Relationship Id="rId6" Type="http://schemas.openxmlformats.org/officeDocument/2006/relationships/image" Target="../media/image66.sv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60.emf"/><Relationship Id="rId5" Type="http://schemas.openxmlformats.org/officeDocument/2006/relationships/image" Target="../media/image29.png"/><Relationship Id="rId10" Type="http://schemas.openxmlformats.org/officeDocument/2006/relationships/image" Target="../media/image59.png"/><Relationship Id="rId4" Type="http://schemas.openxmlformats.org/officeDocument/2006/relationships/image" Target="../media/image28.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60.emf"/><Relationship Id="rId5" Type="http://schemas.openxmlformats.org/officeDocument/2006/relationships/image" Target="../media/image29.png"/><Relationship Id="rId10" Type="http://schemas.openxmlformats.org/officeDocument/2006/relationships/image" Target="../media/image59.png"/><Relationship Id="rId4" Type="http://schemas.openxmlformats.org/officeDocument/2006/relationships/image" Target="../media/image28.png"/><Relationship Id="rId9" Type="http://schemas.openxmlformats.org/officeDocument/2006/relationships/image" Target="../media/image37.png"/><Relationship Id="rId1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60.emf"/><Relationship Id="rId5" Type="http://schemas.openxmlformats.org/officeDocument/2006/relationships/image" Target="../media/image29.png"/><Relationship Id="rId10" Type="http://schemas.openxmlformats.org/officeDocument/2006/relationships/image" Target="../media/image59.png"/><Relationship Id="rId4" Type="http://schemas.openxmlformats.org/officeDocument/2006/relationships/image" Target="../media/image28.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hyperlink" Target="../LT&amp;CAU/LT&amp;C.doc" TargetMode="External"/><Relationship Id="rId7"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gif"/></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gif"/></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8.gif"/><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0.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0.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0.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0.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8.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18.gi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CF63B-1C9A-400A-9863-18982E18C4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136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Tiếng khèn với người Mông: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Khèn có mặt trong hầu hết các hình thức sinh hoạt văn hoá của đồng bào Môn</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itchFamily="18" charset="0"/>
                <a:ea typeface="Tahoma" panose="020B0604030504040204" pitchFamily="34" charset="0"/>
                <a:cs typeface="Times New Roman" pitchFamily="18" charset="0"/>
              </a:rPr>
              <a:t>Bài</a:t>
            </a:r>
            <a:r>
              <a:rPr kumimoji="0" lang="en-US" sz="40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rPr>
              <a:t> 19</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1093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58884"/>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717630" y="776176"/>
            <a:ext cx="10695008" cy="1203295"/>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559996" y="1979471"/>
            <a:ext cx="11079125"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(Theo Hà Phong)</a:t>
            </a:r>
          </a:p>
        </p:txBody>
      </p:sp>
      <p:sp>
        <p:nvSpPr>
          <p:cNvPr id="4" name="Oval 3">
            <a:extLst>
              <a:ext uri="{FF2B5EF4-FFF2-40B4-BE49-F238E27FC236}">
                <a16:creationId xmlns:a16="http://schemas.microsoft.com/office/drawing/2014/main" id="{5147404F-C828-7669-6919-F1D43F4548F9}"/>
              </a:ext>
            </a:extLst>
          </p:cNvPr>
          <p:cNvSpPr/>
          <p:nvPr/>
        </p:nvSpPr>
        <p:spPr>
          <a:xfrm>
            <a:off x="315447" y="197947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5" name="Oval 4">
            <a:extLst>
              <a:ext uri="{FF2B5EF4-FFF2-40B4-BE49-F238E27FC236}">
                <a16:creationId xmlns:a16="http://schemas.microsoft.com/office/drawing/2014/main" id="{06ADEEA4-5517-5609-A833-301AD6A87719}"/>
              </a:ext>
            </a:extLst>
          </p:cNvPr>
          <p:cNvSpPr/>
          <p:nvPr/>
        </p:nvSpPr>
        <p:spPr>
          <a:xfrm>
            <a:off x="343007" y="289151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6" name="Oval 5">
            <a:extLst>
              <a:ext uri="{FF2B5EF4-FFF2-40B4-BE49-F238E27FC236}">
                <a16:creationId xmlns:a16="http://schemas.microsoft.com/office/drawing/2014/main" id="{ACEBA544-6BEE-603A-D717-C214EE64106B}"/>
              </a:ext>
            </a:extLst>
          </p:cNvPr>
          <p:cNvSpPr/>
          <p:nvPr/>
        </p:nvSpPr>
        <p:spPr>
          <a:xfrm>
            <a:off x="380662" y="4135387"/>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7" name="Oval 6">
            <a:extLst>
              <a:ext uri="{FF2B5EF4-FFF2-40B4-BE49-F238E27FC236}">
                <a16:creationId xmlns:a16="http://schemas.microsoft.com/office/drawing/2014/main" id="{5B5ACC32-83DE-CCD0-6915-D3D324DE3939}"/>
              </a:ext>
            </a:extLst>
          </p:cNvPr>
          <p:cNvSpPr/>
          <p:nvPr/>
        </p:nvSpPr>
        <p:spPr>
          <a:xfrm>
            <a:off x="341527" y="499205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4</a:t>
            </a:r>
          </a:p>
        </p:txBody>
      </p:sp>
    </p:spTree>
    <p:extLst>
      <p:ext uri="{BB962C8B-B14F-4D97-AF65-F5344CB8AC3E}">
        <p14:creationId xmlns:p14="http://schemas.microsoft.com/office/powerpoint/2010/main" val="102695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58884"/>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717630" y="776176"/>
            <a:ext cx="10695008" cy="1203295"/>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559996" y="1979471"/>
            <a:ext cx="11079125"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(Theo Hà Phong)</a:t>
            </a:r>
          </a:p>
        </p:txBody>
      </p:sp>
    </p:spTree>
    <p:extLst>
      <p:ext uri="{BB962C8B-B14F-4D97-AF65-F5344CB8AC3E}">
        <p14:creationId xmlns:p14="http://schemas.microsoft.com/office/powerpoint/2010/main" val="1759807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xếp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khéo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Thanh </a:t>
            </a:r>
            <a:r>
              <a:rPr kumimoji="0" lang="en-US" sz="4400" b="1" i="1"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prstClr val="black"/>
                </a:solidFill>
                <a:effectLst/>
                <a:uLnTx/>
                <a:uFillTx/>
                <a:latin typeface="Calibri" panose="020F0502020204030204"/>
                <a:ea typeface="+mn-ea"/>
                <a:cs typeface="+mn-cs"/>
              </a:rPr>
              <a:t>núi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chưa</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Bắc</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46" y="204729"/>
            <a:ext cx="5517740" cy="33106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maxresdefault.jpg"/>
          <p:cNvPicPr>
            <a:picLocks noChangeAspect="1" noChangeArrowheads="1"/>
          </p:cNvPicPr>
          <p:nvPr/>
        </p:nvPicPr>
        <p:blipFill>
          <a:blip r:embed="rId5"/>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25815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GO HOME</a:t>
            </a:r>
          </a:p>
        </p:txBody>
      </p:sp>
      <p:sp>
        <p:nvSpPr>
          <p:cNvPr id="12" name="Snip Diagonal Corner Rectangle 11"/>
          <p:cNvSpPr/>
          <p:nvPr/>
        </p:nvSpPr>
        <p:spPr>
          <a:xfrm>
            <a:off x="1177962" y="571501"/>
            <a:ext cx="9375819" cy="1320034"/>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rPr>
              <a:t>Đây</a:t>
            </a:r>
            <a:r>
              <a:rPr lang="en-US" sz="3200" b="1" dirty="0">
                <a:solidFill>
                  <a:schemeClr val="tx1"/>
                </a:solidFill>
              </a:rPr>
              <a:t> </a:t>
            </a:r>
            <a:r>
              <a:rPr lang="en-US" sz="3200" b="1" dirty="0" err="1">
                <a:solidFill>
                  <a:schemeClr val="tx1"/>
                </a:solidFill>
              </a:rPr>
              <a:t>là</a:t>
            </a:r>
            <a:r>
              <a:rPr lang="en-US" sz="3200" b="1" dirty="0">
                <a:solidFill>
                  <a:schemeClr val="tx1"/>
                </a:solidFill>
              </a:rPr>
              <a:t> </a:t>
            </a:r>
            <a:r>
              <a:rPr lang="en-US" sz="3200" b="1" dirty="0" err="1">
                <a:solidFill>
                  <a:schemeClr val="tx1"/>
                </a:solidFill>
              </a:rPr>
              <a:t>nhạc</a:t>
            </a:r>
            <a:r>
              <a:rPr lang="en-US" sz="3200" b="1" dirty="0">
                <a:solidFill>
                  <a:schemeClr val="tx1"/>
                </a:solidFill>
              </a:rPr>
              <a:t> </a:t>
            </a:r>
            <a:r>
              <a:rPr lang="en-US" sz="3200" b="1" dirty="0" err="1">
                <a:solidFill>
                  <a:schemeClr val="tx1"/>
                </a:solidFill>
              </a:rPr>
              <a:t>cụ</a:t>
            </a:r>
            <a:r>
              <a:rPr lang="en-US" sz="3200" b="1" dirty="0">
                <a:solidFill>
                  <a:schemeClr val="tx1"/>
                </a:solidFill>
              </a:rPr>
              <a:t> </a:t>
            </a:r>
            <a:r>
              <a:rPr lang="en-US" sz="3200" b="1" dirty="0" err="1">
                <a:solidFill>
                  <a:schemeClr val="tx1"/>
                </a:solidFill>
              </a:rPr>
              <a:t>gì</a:t>
            </a:r>
            <a:r>
              <a:rPr lang="en-US" sz="3200" b="1" dirty="0">
                <a:solidFill>
                  <a:schemeClr val="tx1"/>
                </a:solidFill>
              </a:rPr>
              <a:t>?</a:t>
            </a:r>
          </a:p>
        </p:txBody>
      </p:sp>
      <p:sp>
        <p:nvSpPr>
          <p:cNvPr id="5" name="Rectangle 4"/>
          <p:cNvSpPr/>
          <p:nvPr/>
        </p:nvSpPr>
        <p:spPr>
          <a:xfrm>
            <a:off x="2782798" y="3625756"/>
            <a:ext cx="189884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Đàn</a:t>
            </a:r>
            <a:r>
              <a:rPr lang="en-US" sz="3200" b="1" dirty="0">
                <a:solidFill>
                  <a:srgbClr val="002060"/>
                </a:solidFill>
              </a:rPr>
              <a:t> </a:t>
            </a:r>
            <a:r>
              <a:rPr lang="en-US" sz="3200" b="1" dirty="0" err="1">
                <a:solidFill>
                  <a:srgbClr val="002060"/>
                </a:solidFill>
              </a:rPr>
              <a:t>bầu</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algn="ctr"/>
            <a:r>
              <a:rPr lang="en-US" sz="4800" b="1">
                <a:solidFill>
                  <a:srgbClr val="FF0000"/>
                </a:solidFill>
              </a:rPr>
              <a:t>You are given 3 candies</a:t>
            </a:r>
          </a:p>
        </p:txBody>
      </p:sp>
      <p:pic>
        <p:nvPicPr>
          <p:cNvPr id="2" name="Picture 2" descr="Đàn bầu - kết tinh của văn hóa Việt - Vĩnh Long Online">
            <a:extLst>
              <a:ext uri="{FF2B5EF4-FFF2-40B4-BE49-F238E27FC236}">
                <a16:creationId xmlns:a16="http://schemas.microsoft.com/office/drawing/2014/main" id="{90D9D14F-E15E-633D-D2BA-292009A38C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244" y="1979592"/>
            <a:ext cx="5445940" cy="393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0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Vấn vương (như vương vấn):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thường cứ phải nghĩ đến, nhớ đến, không dứt ra được.</a:t>
            </a: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Huyền diệu: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rất kì lạ, không thể hiểu hết được.</a:t>
            </a: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toàn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38895" y="579120"/>
            <a:ext cx="11389490" cy="6067786"/>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Tây</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Bắc</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sẽ</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gặp</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thổi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khèn</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nơi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núi</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mênh</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lộng</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gió</a:t>
            </a: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grpSp>
        <p:nvGrpSpPr>
          <p:cNvPr id="3" name="Nhóm 28"/>
          <p:cNvGrpSpPr/>
          <p:nvPr/>
        </p:nvGrpSpPr>
        <p:grpSpPr>
          <a:xfrm>
            <a:off x="982998" y="3970597"/>
            <a:ext cx="269188" cy="492657"/>
            <a:chOff x="6953545" y="4636051"/>
            <a:chExt cx="118472" cy="274494"/>
          </a:xfrm>
        </p:grpSpPr>
        <p:cxnSp>
          <p:nvCxnSpPr>
            <p:cNvPr id="4" name="Đường nối Thẳng 26"/>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27"/>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 name="Đường nối Thẳng 26"/>
          <p:cNvCxnSpPr/>
          <p:nvPr/>
        </p:nvCxnSpPr>
        <p:spPr>
          <a:xfrm flipV="1">
            <a:off x="4078338" y="2735964"/>
            <a:ext cx="134594" cy="492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26"/>
          <p:cNvCxnSpPr/>
          <p:nvPr/>
        </p:nvCxnSpPr>
        <p:spPr>
          <a:xfrm flipV="1">
            <a:off x="2864924" y="3366685"/>
            <a:ext cx="134594" cy="4926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99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946221" y="86373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17" name="Rectangle: Rounded Corners 8">
            <a:extLst>
              <a:ext uri="{FF2B5EF4-FFF2-40B4-BE49-F238E27FC236}">
                <a16:creationId xmlns:a16="http://schemas.microsoft.com/office/drawing/2014/main" id="{22C67ECA-6548-8995-4401-EA635BAB4357}"/>
              </a:ext>
            </a:extLst>
          </p:cNvPr>
          <p:cNvSpPr/>
          <p:nvPr/>
        </p:nvSpPr>
        <p:spPr>
          <a:xfrm>
            <a:off x="1972877" y="2311221"/>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Luyện</a:t>
            </a:r>
            <a:r>
              <a:rPr kumimoji="0" lang="en-US" sz="6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6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diễn</a:t>
            </a:r>
            <a:r>
              <a:rPr kumimoji="0" lang="en-US" sz="6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cảm</a:t>
            </a:r>
            <a:endParaRPr kumimoji="0" lang="vi-VN" sz="6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5165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1536012"/>
            <a:ext cx="11371382" cy="4620337"/>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6572670" y="3428999"/>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8916238" y="3444610"/>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7407324" y="4821478"/>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513273" y="4146941"/>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538487" y="4724401"/>
            <a:ext cx="3589513" cy="847725"/>
            <a:chOff x="2096" y="3439"/>
            <a:chExt cx="1806" cy="534"/>
          </a:xfrm>
        </p:grpSpPr>
        <p:pic>
          <p:nvPicPr>
            <p:cNvPr id="7180" name="Picture 8" descr="Book-03-june[1]">
              <a:hlinkClick r:id="rId3"/>
            </p:cNvPr>
            <p:cNvPicPr>
              <a:picLocks noChangeAspect="1" noChangeArrowheads="1" noCrop="1"/>
            </p:cNvPicPr>
            <p:nvPr/>
          </p:nvPicPr>
          <p:blipFill>
            <a:blip r:embed="rId4">
              <a:lum bright="12000"/>
            </a:blip>
            <a:srcRect/>
            <a:stretch>
              <a:fillRect/>
            </a:stretch>
          </p:blipFill>
          <p:spPr bwMode="auto">
            <a:xfrm>
              <a:off x="2096" y="3439"/>
              <a:ext cx="1806" cy="534"/>
            </a:xfrm>
            <a:prstGeom prst="rect">
              <a:avLst/>
            </a:prstGeom>
            <a:noFill/>
            <a:ln w="9525">
              <a:noFill/>
              <a:miter lim="800000"/>
              <a:headEnd/>
              <a:tailEnd/>
            </a:ln>
          </p:spPr>
        </p:pic>
        <p:sp>
          <p:nvSpPr>
            <p:cNvPr id="7181" name="Text Box 9"/>
            <p:cNvSpPr txBox="1">
              <a:spLocks noChangeArrowheads="1"/>
            </p:cNvSpPr>
            <p:nvPr/>
          </p:nvSpPr>
          <p:spPr bwMode="auto">
            <a:xfrm>
              <a:off x="2763" y="3653"/>
              <a:ext cx="733" cy="2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a:ea typeface="+mn-ea"/>
                  <a:cs typeface="+mn-cs"/>
                </a:rPr>
                <a:t>G  D</a:t>
              </a: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7171" name="Picture 10" descr="flower1_div_md_wht"/>
          <p:cNvPicPr>
            <a:picLocks noChangeAspect="1" noChangeArrowheads="1" noCrop="1"/>
          </p:cNvPicPr>
          <p:nvPr/>
        </p:nvPicPr>
        <p:blipFill>
          <a:blip r:embed="rId5"/>
          <a:srcRect/>
          <a:stretch>
            <a:fillRect/>
          </a:stretch>
        </p:blipFill>
        <p:spPr bwMode="auto">
          <a:xfrm flipV="1">
            <a:off x="287514" y="6629401"/>
            <a:ext cx="11684000" cy="219075"/>
          </a:xfrm>
          <a:prstGeom prst="rect">
            <a:avLst/>
          </a:prstGeom>
          <a:noFill/>
          <a:ln w="9525">
            <a:noFill/>
            <a:miter lim="800000"/>
            <a:headEnd/>
            <a:tailEnd/>
          </a:ln>
        </p:spPr>
      </p:pic>
      <p:pic>
        <p:nvPicPr>
          <p:cNvPr id="7172" name="Picture 13"/>
          <p:cNvPicPr>
            <a:picLocks noChangeAspect="1" noChangeArrowheads="1"/>
          </p:cNvPicPr>
          <p:nvPr/>
        </p:nvPicPr>
        <p:blipFill>
          <a:blip r:embed="rId6"/>
          <a:srcRect/>
          <a:stretch>
            <a:fillRect/>
          </a:stretch>
        </p:blipFill>
        <p:spPr bwMode="auto">
          <a:xfrm>
            <a:off x="102306" y="4114800"/>
            <a:ext cx="1726848" cy="2514600"/>
          </a:xfrm>
          <a:prstGeom prst="rect">
            <a:avLst/>
          </a:prstGeom>
          <a:noFill/>
          <a:ln w="9525">
            <a:noFill/>
            <a:miter lim="800000"/>
            <a:headEnd/>
            <a:tailEnd/>
          </a:ln>
        </p:spPr>
      </p:pic>
      <p:pic>
        <p:nvPicPr>
          <p:cNvPr id="7173" name="Picture 14"/>
          <p:cNvPicPr>
            <a:picLocks noChangeAspect="1" noChangeArrowheads="1"/>
          </p:cNvPicPr>
          <p:nvPr/>
        </p:nvPicPr>
        <p:blipFill>
          <a:blip r:embed="rId6"/>
          <a:srcRect/>
          <a:stretch>
            <a:fillRect/>
          </a:stretch>
        </p:blipFill>
        <p:spPr bwMode="auto">
          <a:xfrm>
            <a:off x="10362848" y="4114800"/>
            <a:ext cx="1726847" cy="2514600"/>
          </a:xfrm>
          <a:prstGeom prst="rect">
            <a:avLst/>
          </a:prstGeom>
          <a:noFill/>
          <a:ln w="9525">
            <a:noFill/>
            <a:miter lim="800000"/>
            <a:headEnd/>
            <a:tailEnd/>
          </a:ln>
        </p:spPr>
      </p:pic>
      <p:grpSp>
        <p:nvGrpSpPr>
          <p:cNvPr id="3" name="Group 26"/>
          <p:cNvGrpSpPr>
            <a:grpSpLocks/>
          </p:cNvGrpSpPr>
          <p:nvPr/>
        </p:nvGrpSpPr>
        <p:grpSpPr bwMode="auto">
          <a:xfrm>
            <a:off x="0" y="0"/>
            <a:ext cx="12192000" cy="6858000"/>
            <a:chOff x="-48" y="0"/>
            <a:chExt cx="5808" cy="4320"/>
          </a:xfrm>
        </p:grpSpPr>
        <p:pic>
          <p:nvPicPr>
            <p:cNvPr id="7176" name="Picture 27" descr="n3"/>
            <p:cNvPicPr>
              <a:picLocks noChangeAspect="1" noChangeArrowheads="1"/>
            </p:cNvPicPr>
            <p:nvPr/>
          </p:nvPicPr>
          <p:blipFill>
            <a:blip r:embed="rId7"/>
            <a:srcRect/>
            <a:stretch>
              <a:fillRect/>
            </a:stretch>
          </p:blipFill>
          <p:spPr bwMode="auto">
            <a:xfrm>
              <a:off x="0" y="4263"/>
              <a:ext cx="5760" cy="57"/>
            </a:xfrm>
            <a:prstGeom prst="rect">
              <a:avLst/>
            </a:prstGeom>
            <a:noFill/>
            <a:ln w="9525">
              <a:noFill/>
              <a:miter lim="800000"/>
              <a:headEnd/>
              <a:tailEnd/>
            </a:ln>
          </p:spPr>
        </p:pic>
        <p:pic>
          <p:nvPicPr>
            <p:cNvPr id="7177" name="Picture 28" descr="n3"/>
            <p:cNvPicPr>
              <a:picLocks noChangeAspect="1" noChangeArrowheads="1"/>
            </p:cNvPicPr>
            <p:nvPr/>
          </p:nvPicPr>
          <p:blipFill>
            <a:blip r:embed="rId7"/>
            <a:srcRect/>
            <a:stretch>
              <a:fillRect/>
            </a:stretch>
          </p:blipFill>
          <p:spPr bwMode="auto">
            <a:xfrm>
              <a:off x="0" y="0"/>
              <a:ext cx="5760" cy="53"/>
            </a:xfrm>
            <a:prstGeom prst="rect">
              <a:avLst/>
            </a:prstGeom>
            <a:noFill/>
            <a:ln w="9525">
              <a:noFill/>
              <a:miter lim="800000"/>
              <a:headEnd/>
              <a:tailEnd/>
            </a:ln>
          </p:spPr>
        </p:pic>
        <p:pic>
          <p:nvPicPr>
            <p:cNvPr id="7178" name="Picture 29" descr="n3"/>
            <p:cNvPicPr>
              <a:picLocks noChangeAspect="1" noChangeArrowheads="1"/>
            </p:cNvPicPr>
            <p:nvPr/>
          </p:nvPicPr>
          <p:blipFill>
            <a:blip r:embed="rId7"/>
            <a:srcRect/>
            <a:stretch>
              <a:fillRect/>
            </a:stretch>
          </p:blipFill>
          <p:spPr bwMode="auto">
            <a:xfrm rot="5400000">
              <a:off x="-2175" y="2127"/>
              <a:ext cx="4320" cy="66"/>
            </a:xfrm>
            <a:prstGeom prst="rect">
              <a:avLst/>
            </a:prstGeom>
            <a:noFill/>
            <a:ln w="9525">
              <a:noFill/>
              <a:miter lim="800000"/>
              <a:headEnd/>
              <a:tailEnd/>
            </a:ln>
          </p:spPr>
        </p:pic>
        <p:pic>
          <p:nvPicPr>
            <p:cNvPr id="7179" name="Picture 30" descr="n3"/>
            <p:cNvPicPr>
              <a:picLocks noChangeAspect="1" noChangeArrowheads="1"/>
            </p:cNvPicPr>
            <p:nvPr/>
          </p:nvPicPr>
          <p:blipFill>
            <a:blip r:embed="rId7"/>
            <a:srcRect/>
            <a:stretch>
              <a:fillRect/>
            </a:stretch>
          </p:blipFill>
          <p:spPr bwMode="auto">
            <a:xfrm rot="16200000" flipH="1">
              <a:off x="3575" y="2135"/>
              <a:ext cx="4320" cy="50"/>
            </a:xfrm>
            <a:prstGeom prst="rect">
              <a:avLst/>
            </a:prstGeom>
            <a:noFill/>
            <a:ln w="9525">
              <a:noFill/>
              <a:miter lim="800000"/>
              <a:headEnd/>
              <a:tailEnd/>
            </a:ln>
          </p:spPr>
        </p:pic>
      </p:grpSp>
      <p:sp>
        <p:nvSpPr>
          <p:cNvPr id="16" name="WordArt 14"/>
          <p:cNvSpPr>
            <a:spLocks noChangeArrowheads="1" noChangeShapeType="1" noTextEdit="1"/>
          </p:cNvSpPr>
          <p:nvPr/>
        </p:nvSpPr>
        <p:spPr bwMode="auto">
          <a:xfrm>
            <a:off x="931333" y="685800"/>
            <a:ext cx="10260542" cy="36576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Times New Roman"/>
                <a:ea typeface="+mn-ea"/>
                <a:cs typeface="Times New Roman"/>
              </a:rPr>
              <a:t>RUNG CHUÔNG VÀNG</a:t>
            </a:r>
          </a:p>
        </p:txBody>
      </p:sp>
    </p:spTree>
    <p:extLst>
      <p:ext uri="{BB962C8B-B14F-4D97-AF65-F5344CB8AC3E}">
        <p14:creationId xmlns:p14="http://schemas.microsoft.com/office/powerpoint/2010/main" val="3138540197"/>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
                                        </p:tgtEl>
                                        <p:attrNameLst>
                                          <p:attrName>style.visibility</p:attrName>
                                        </p:attrNameLst>
                                      </p:cBhvr>
                                      <p:to>
                                        <p:strVal val="visible"/>
                                      </p:to>
                                    </p:set>
                                    <p:anim calcmode="discrete" valueType="clr">
                                      <p:cBhvr override="childStyle">
                                        <p:cTn id="1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
                                        </p:tgtEl>
                                        <p:attrNameLst>
                                          <p:attrName>fillcolor</p:attrName>
                                        </p:attrNameLst>
                                      </p:cBhvr>
                                      <p:tavLst>
                                        <p:tav tm="0">
                                          <p:val>
                                            <p:clrVal>
                                              <a:schemeClr val="accent2"/>
                                            </p:clrVal>
                                          </p:val>
                                        </p:tav>
                                        <p:tav tm="50000">
                                          <p:val>
                                            <p:clrVal>
                                              <a:schemeClr val="hlink"/>
                                            </p:clrVal>
                                          </p:val>
                                        </p:tav>
                                      </p:tavLst>
                                    </p:anim>
                                    <p:set>
                                      <p:cBhvr>
                                        <p:cTn id="14" dur="80"/>
                                        <p:tgtEl>
                                          <p:spTgt spid="16"/>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8195" name="Picture 8" descr="bell"/>
          <p:cNvPicPr>
            <a:picLocks noChangeAspect="1" noChangeArrowheads="1" noCrop="1"/>
          </p:cNvPicPr>
          <p:nvPr/>
        </p:nvPicPr>
        <p:blipFill>
          <a:blip r:embed="rId4"/>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171098" y="1814513"/>
            <a:ext cx="11410597" cy="5842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6812" name="Rectangle 12"/>
          <p:cNvSpPr>
            <a:spLocks noChangeArrowheads="1"/>
          </p:cNvSpPr>
          <p:nvPr/>
        </p:nvSpPr>
        <p:spPr bwMode="auto">
          <a:xfrm>
            <a:off x="4572001"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128000"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76824" name="Oval 24"/>
          <p:cNvSpPr>
            <a:spLocks noChangeArrowheads="1"/>
          </p:cNvSpPr>
          <p:nvPr/>
        </p:nvSpPr>
        <p:spPr bwMode="auto">
          <a:xfrm>
            <a:off x="610306" y="3581400"/>
            <a:ext cx="737306"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09"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800080"/>
                </a:solidFill>
                <a:effectLst/>
                <a:uLnTx/>
                <a:uFillTx/>
                <a:latin typeface="Times New Roman" pitchFamily="18" charset="0"/>
                <a:ea typeface="+mn-ea"/>
                <a:cs typeface="Times New Roman" pitchFamily="18" charset="0"/>
              </a:rPr>
              <a:t>Trò</a:t>
            </a:r>
            <a:r>
              <a:rPr kumimoji="0" lang="en-US" sz="4000" b="1" i="0" u="none" strike="noStrike" kern="1200" cap="none" spc="0" normalizeH="0" baseline="0" noProof="0" dirty="0">
                <a:ln>
                  <a:noFill/>
                </a:ln>
                <a:solidFill>
                  <a:srgbClr val="80008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800080"/>
                </a:solidFill>
                <a:effectLst/>
                <a:uLnTx/>
                <a:uFillTx/>
                <a:latin typeface="Times New Roman" pitchFamily="18" charset="0"/>
                <a:ea typeface="+mn-ea"/>
                <a:cs typeface="Times New Roman" pitchFamily="18" charset="0"/>
              </a:rPr>
              <a:t>chơi</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Rung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Chuông</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Vàng</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8215" name="Picture 29" descr="bluline[1]"/>
            <p:cNvPicPr>
              <a:picLocks noChangeAspect="1" noChangeArrowheads="1"/>
            </p:cNvPicPr>
            <p:nvPr/>
          </p:nvPicPr>
          <p:blipFill>
            <a:blip r:embed="rId5"/>
            <a:srcRect/>
            <a:stretch>
              <a:fillRect/>
            </a:stretch>
          </p:blipFill>
          <p:spPr bwMode="auto">
            <a:xfrm>
              <a:off x="0" y="4220"/>
              <a:ext cx="5760" cy="100"/>
            </a:xfrm>
            <a:prstGeom prst="rect">
              <a:avLst/>
            </a:prstGeom>
            <a:noFill/>
            <a:ln w="9525">
              <a:noFill/>
              <a:miter lim="800000"/>
              <a:headEnd/>
              <a:tailEnd/>
            </a:ln>
          </p:spPr>
        </p:pic>
        <p:pic>
          <p:nvPicPr>
            <p:cNvPr id="8216" name="Picture 30" descr="bluline[1]"/>
            <p:cNvPicPr>
              <a:picLocks noChangeAspect="1" noChangeArrowheads="1"/>
            </p:cNvPicPr>
            <p:nvPr/>
          </p:nvPicPr>
          <p:blipFill>
            <a:blip r:embed="rId5"/>
            <a:srcRect/>
            <a:stretch>
              <a:fillRect/>
            </a:stretch>
          </p:blipFill>
          <p:spPr bwMode="auto">
            <a:xfrm>
              <a:off x="0" y="0"/>
              <a:ext cx="5760" cy="100"/>
            </a:xfrm>
            <a:prstGeom prst="rect">
              <a:avLst/>
            </a:prstGeom>
            <a:noFill/>
            <a:ln w="9525">
              <a:noFill/>
              <a:miter lim="800000"/>
              <a:headEnd/>
              <a:tailEnd/>
            </a:ln>
          </p:spPr>
        </p:pic>
        <p:pic>
          <p:nvPicPr>
            <p:cNvPr id="8217" name="Picture 31" descr="bluline[1]"/>
            <p:cNvPicPr>
              <a:picLocks noChangeAspect="1" noChangeArrowheads="1"/>
            </p:cNvPicPr>
            <p:nvPr/>
          </p:nvPicPr>
          <p:blipFill>
            <a:blip r:embed="rId5"/>
            <a:srcRect/>
            <a:stretch>
              <a:fillRect/>
            </a:stretch>
          </p:blipFill>
          <p:spPr bwMode="auto">
            <a:xfrm rot="5400000">
              <a:off x="-2099" y="2099"/>
              <a:ext cx="4272" cy="74"/>
            </a:xfrm>
            <a:prstGeom prst="rect">
              <a:avLst/>
            </a:prstGeom>
            <a:noFill/>
            <a:ln w="9525">
              <a:noFill/>
              <a:miter lim="800000"/>
              <a:headEnd/>
              <a:tailEnd/>
            </a:ln>
          </p:spPr>
        </p:pic>
        <p:pic>
          <p:nvPicPr>
            <p:cNvPr id="8218" name="Picture 32" descr="bluline[1]"/>
            <p:cNvPicPr>
              <a:picLocks noChangeAspect="1" noChangeArrowheads="1"/>
            </p:cNvPicPr>
            <p:nvPr/>
          </p:nvPicPr>
          <p:blipFill>
            <a:blip r:embed="rId5"/>
            <a:srcRect/>
            <a:stretch>
              <a:fillRect/>
            </a:stretch>
          </p:blipFill>
          <p:spPr bwMode="auto">
            <a:xfrm rot="5400000">
              <a:off x="3587" y="2147"/>
              <a:ext cx="4272" cy="74"/>
            </a:xfrm>
            <a:prstGeom prst="rect">
              <a:avLst/>
            </a:prstGeom>
            <a:noFill/>
            <a:ln w="9525">
              <a:noFill/>
              <a:miter lim="800000"/>
              <a:headEnd/>
              <a:tailEnd/>
            </a:ln>
          </p:spPr>
        </p:pic>
      </p:grpSp>
      <p:sp>
        <p:nvSpPr>
          <p:cNvPr id="76833" name="Text Box 33"/>
          <p:cNvSpPr txBox="1">
            <a:spLocks noChangeArrowheads="1"/>
          </p:cNvSpPr>
          <p:nvPr/>
        </p:nvSpPr>
        <p:spPr bwMode="auto">
          <a:xfrm>
            <a:off x="710848" y="2895601"/>
            <a:ext cx="10059458" cy="18653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rPr>
              <a:t>A . </a:t>
            </a: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rPr>
              <a:t>B .</a:t>
            </a:r>
            <a:r>
              <a:rPr kumimoji="0" lang="en-US" sz="3200" b="0" i="0" u="none" strike="noStrike" kern="1200" cap="none" spc="0" normalizeH="0" baseline="0" noProof="0">
                <a:ln>
                  <a:noFill/>
                </a:ln>
                <a:solidFill>
                  <a:prstClr val="black"/>
                </a:solidFill>
                <a:effectLst/>
                <a:uLnTx/>
                <a:uFillTx/>
                <a:latin typeface="Calibri"/>
                <a:ea typeface="+mn-ea"/>
                <a:cs typeface="Times New Roman" pitchFamily="18" charset="0"/>
              </a:rPr>
              <a:t> </a:t>
            </a:r>
            <a:endPar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Times New Roman" pitchFamily="18" charset="0"/>
              </a:rPr>
              <a:t>C. </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8212"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Chọn</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ý </a:t>
            </a:r>
            <a:r>
              <a:rPr kumimoji="0" lang="en-US" sz="4000" b="1"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đúng</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nhất</a:t>
            </a:r>
            <a:r>
              <a:rPr kumimoji="0" lang="en-US" sz="40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213"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214" name="Picture 40" descr="Tàng-Tàng"/>
          <p:cNvPicPr>
            <a:picLocks noChangeAspect="1" noChangeArrowheads="1" noCrop="1"/>
          </p:cNvPicPr>
          <p:nvPr/>
        </p:nvPicPr>
        <p:blipFill>
          <a:blip r:embed="rId6"/>
          <a:srcRect/>
          <a:stretch>
            <a:fillRect/>
          </a:stretch>
        </p:blipFill>
        <p:spPr bwMode="auto">
          <a:xfrm>
            <a:off x="10160000" y="5791200"/>
            <a:ext cx="1880306" cy="838200"/>
          </a:xfrm>
          <a:prstGeom prst="rect">
            <a:avLst/>
          </a:prstGeom>
          <a:noFill/>
          <a:ln w="9525">
            <a:noFill/>
            <a:miter lim="800000"/>
            <a:headEnd/>
            <a:tailEnd/>
          </a:ln>
        </p:spPr>
      </p:pic>
    </p:spTree>
    <p:extLst>
      <p:ext uri="{BB962C8B-B14F-4D97-AF65-F5344CB8AC3E}">
        <p14:creationId xmlns:p14="http://schemas.microsoft.com/office/powerpoint/2010/main" val="2526427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76833"/>
                                        </p:tgtEl>
                                        <p:attrNameLst>
                                          <p:attrName>style.visibility</p:attrName>
                                        </p:attrNameLst>
                                      </p:cBhvr>
                                      <p:to>
                                        <p:strVal val="visible"/>
                                      </p:to>
                                    </p:set>
                                    <p:animEffect transition="in" filter="box(in)">
                                      <p:cBhvr>
                                        <p:cTn id="14" dur="500"/>
                                        <p:tgtEl>
                                          <p:spTgt spid="76833"/>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ing.wav"/>
                                        </p:tgtEl>
                                      </p:cMediaNode>
                                    </p:audio>
                                  </p:sub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ding.wav"/>
                                        </p:tgtEl>
                                      </p:cMediaNode>
                                    </p:audio>
                                  </p:sub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10000"/>
                            </p:stCondLst>
                            <p:childTnLst>
                              <p:par>
                                <p:cTn id="47" presetID="4" presetClass="entr" presetSubtype="16" fill="hold" grpId="0" nodeType="afterEffect">
                                  <p:stCondLst>
                                    <p:cond delay="0"/>
                                  </p:stCondLst>
                                  <p:childTnLst>
                                    <p:set>
                                      <p:cBhvr>
                                        <p:cTn id="48" dur="1" fill="hold">
                                          <p:stCondLst>
                                            <p:cond delay="0"/>
                                          </p:stCondLst>
                                        </p:cTn>
                                        <p:tgtEl>
                                          <p:spTgt spid="76812"/>
                                        </p:tgtEl>
                                        <p:attrNameLst>
                                          <p:attrName>style.visibility</p:attrName>
                                        </p:attrNameLst>
                                      </p:cBhvr>
                                      <p:to>
                                        <p:strVal val="visible"/>
                                      </p:to>
                                    </p:set>
                                    <p:animEffect transition="in" filter="box(in)">
                                      <p:cBhvr>
                                        <p:cTn id="49" dur="500"/>
                                        <p:tgtEl>
                                          <p:spTgt spid="76812"/>
                                        </p:tgtEl>
                                      </p:cBhvr>
                                    </p:animEffect>
                                  </p:childTnLst>
                                  <p:subTnLst>
                                    <p:audio>
                                      <p:cMediaNode>
                                        <p:cTn display="0" masterRel="sameClick">
                                          <p:stCondLst>
                                            <p:cond evt="begin" delay="0">
                                              <p:tn val="47"/>
                                            </p:cond>
                                          </p:stCondLst>
                                          <p:endCondLst>
                                            <p:cond evt="onStopAudio" delay="0">
                                              <p:tgtEl>
                                                <p:sldTgt/>
                                              </p:tgtEl>
                                            </p:cond>
                                          </p:endCondLst>
                                        </p:cTn>
                                        <p:tgtEl>
                                          <p:sndTgt r:embed="rId3" name="ringin.wav"/>
                                        </p:tgtEl>
                                      </p:cMediaNode>
                                    </p:audio>
                                  </p:subTnLst>
                                </p:cTn>
                              </p:par>
                            </p:childTnLst>
                          </p:cTn>
                        </p:par>
                        <p:par>
                          <p:cTn id="50" fill="hold">
                            <p:stCondLst>
                              <p:cond delay="10500"/>
                            </p:stCondLst>
                            <p:childTnLst>
                              <p:par>
                                <p:cTn id="51" presetID="3" presetClass="entr" presetSubtype="10" fill="hold" grpId="1" nodeType="afterEffect">
                                  <p:stCondLst>
                                    <p:cond delay="0"/>
                                  </p:stCondLst>
                                  <p:childTnLst>
                                    <p:set>
                                      <p:cBhvr>
                                        <p:cTn id="52" dur="1" fill="hold">
                                          <p:stCondLst>
                                            <p:cond delay="0"/>
                                          </p:stCondLst>
                                        </p:cTn>
                                        <p:tgtEl>
                                          <p:spTgt spid="76812"/>
                                        </p:tgtEl>
                                        <p:attrNameLst>
                                          <p:attrName>style.visibility</p:attrName>
                                        </p:attrNameLst>
                                      </p:cBhvr>
                                      <p:to>
                                        <p:strVal val="visible"/>
                                      </p:to>
                                    </p:set>
                                    <p:animEffect transition="in" filter="blinds(horizontal)">
                                      <p:cBhvr>
                                        <p:cTn id="53" dur="500"/>
                                        <p:tgtEl>
                                          <p:spTgt spid="76812"/>
                                        </p:tgtEl>
                                      </p:cBhvr>
                                    </p:animEffect>
                                  </p:childTnLst>
                                  <p:subTnLst>
                                    <p:audio>
                                      <p:cMediaNode>
                                        <p:cTn display="0" masterRel="sameClick">
                                          <p:stCondLst>
                                            <p:cond evt="begin" delay="0">
                                              <p:tn val="51"/>
                                            </p:cond>
                                          </p:stCondLst>
                                          <p:endCondLst>
                                            <p:cond evt="onStopAudio" delay="0">
                                              <p:tgtEl>
                                                <p:sldTgt/>
                                              </p:tgtEl>
                                            </p:cond>
                                          </p:endCondLst>
                                        </p:cTn>
                                        <p:tgtEl>
                                          <p:sndTgt r:embed="rId3" name="ringin.wav"/>
                                        </p:tgtEl>
                                      </p:cMediaNode>
                                    </p:audio>
                                  </p:sub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76824"/>
                                        </p:tgtEl>
                                        <p:attrNameLst>
                                          <p:attrName>style.visibility</p:attrName>
                                        </p:attrNameLst>
                                      </p:cBhvr>
                                      <p:to>
                                        <p:strVal val="visible"/>
                                      </p:to>
                                    </p:set>
                                    <p:animEffect transition="in" filter="box(in)">
                                      <p:cBhvr>
                                        <p:cTn id="58" dur="500"/>
                                        <p:tgtEl>
                                          <p:spTgt spid="76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76824" grpId="0" animBg="1"/>
      <p:bldP spid="768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475932"/>
            <a:ext cx="9375819" cy="113438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chemeClr val="tx1"/>
                </a:solidFill>
                <a:effectLst/>
                <a:uLnTx/>
                <a:uFillTx/>
                <a:latin typeface="Calibri" panose="020F0502020204030204"/>
                <a:ea typeface="+mn-ea"/>
                <a:cs typeface="+mn-cs"/>
              </a:rPr>
              <a:t>đã</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nhận</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được</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một</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cây</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kẹo</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ngọt</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ngào</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từ</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cô</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giáo</a:t>
            </a: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 candies</a:t>
            </a:r>
          </a:p>
        </p:txBody>
      </p:sp>
      <p:pic>
        <p:nvPicPr>
          <p:cNvPr id="1026" name="Picture 2" descr="Tổng hợp Hình Ảnh 1 Cái Kẹo giá rẻ, bán chạy tháng 11/2023 - Mua Thông Minh">
            <a:extLst>
              <a:ext uri="{FF2B5EF4-FFF2-40B4-BE49-F238E27FC236}">
                <a16:creationId xmlns:a16="http://schemas.microsoft.com/office/drawing/2014/main" id="{78C04E79-7A14-63B8-FC03-DF89AD8A7D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796432"/>
            <a:ext cx="7351785" cy="472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3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9219"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0" y="1814513"/>
            <a:ext cx="12022667" cy="107721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1.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Đến Tây Bắc, du khách thường có cảm nhận như thế nào về tiếng khèn của người Mông? </a:t>
            </a:r>
          </a:p>
        </p:txBody>
      </p:sp>
      <p:sp>
        <p:nvSpPr>
          <p:cNvPr id="76812" name="Rectangle 12"/>
          <p:cNvSpPr>
            <a:spLocks noChangeArrowheads="1"/>
          </p:cNvSpPr>
          <p:nvPr/>
        </p:nvSpPr>
        <p:spPr bwMode="auto">
          <a:xfrm>
            <a:off x="4148667"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043334" y="5257800"/>
            <a:ext cx="1726848" cy="13716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043334"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043334" y="52832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9232"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7239000"/>
            <a:chOff x="0" y="0"/>
            <a:chExt cx="5760" cy="4320"/>
          </a:xfrm>
        </p:grpSpPr>
        <p:pic>
          <p:nvPicPr>
            <p:cNvPr id="9241"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9242"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9243"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9244"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9234"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9235" name="Line 36"/>
          <p:cNvSpPr>
            <a:spLocks noChangeShapeType="1"/>
          </p:cNvSpPr>
          <p:nvPr/>
        </p:nvSpPr>
        <p:spPr bwMode="auto">
          <a:xfrm>
            <a:off x="-96456" y="1814513"/>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236"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511966" y="2958289"/>
            <a:ext cx="11260667"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nhớ</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vấn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9" name="Rounded Rectangle 28"/>
          <p:cNvSpPr/>
          <p:nvPr/>
        </p:nvSpPr>
        <p:spPr>
          <a:xfrm>
            <a:off x="508000" y="4317358"/>
            <a:ext cx="11345333" cy="1169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D7D3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nhớ</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vấn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lòng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làm</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đắm</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say</a:t>
            </a:r>
            <a:r>
              <a:rPr kumimoji="0" lang="nl-NL"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ED7D31"/>
              </a:solidFill>
              <a:effectLst/>
              <a:uLnTx/>
              <a:uFillTx/>
              <a:latin typeface="Times New Roman" pitchFamily="18" charset="0"/>
              <a:ea typeface="+mn-ea"/>
              <a:cs typeface="Times New Roman" pitchFamily="18" charset="0"/>
            </a:endParaRPr>
          </a:p>
        </p:txBody>
      </p:sp>
      <p:sp>
        <p:nvSpPr>
          <p:cNvPr id="30" name="Oval 24"/>
          <p:cNvSpPr>
            <a:spLocks noChangeArrowheads="1"/>
          </p:cNvSpPr>
          <p:nvPr/>
        </p:nvSpPr>
        <p:spPr bwMode="auto">
          <a:xfrm>
            <a:off x="511966" y="4317358"/>
            <a:ext cx="592667" cy="533400"/>
          </a:xfrm>
          <a:prstGeom prst="ellipse">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p>
        </p:txBody>
      </p:sp>
      <p:sp>
        <p:nvSpPr>
          <p:cNvPr id="32" name="Rounded Rectangle 31"/>
          <p:cNvSpPr/>
          <p:nvPr/>
        </p:nvSpPr>
        <p:spPr>
          <a:xfrm>
            <a:off x="511966" y="3629619"/>
            <a:ext cx="11260667"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thấy</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vấn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trong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lòng</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004843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ox(in)">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10243"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0" y="1814514"/>
            <a:ext cx="12022667" cy="14465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2. </a:t>
            </a:r>
            <a:r>
              <a:rPr kumimoji="0" lang="en-US"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t>
            </a:r>
            <a:r>
              <a:rPr kumimoji="0" lang="vi-VN"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ì sao tiếng khèn trở thành báu vật của người Mông?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6812" name="Rectangle 12"/>
          <p:cNvSpPr>
            <a:spLocks noChangeArrowheads="1"/>
          </p:cNvSpPr>
          <p:nvPr/>
        </p:nvSpPr>
        <p:spPr bwMode="auto">
          <a:xfrm>
            <a:off x="4572001"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10256"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10265"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10266"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10267"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10268"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10258"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0259"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0"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613458" y="2553175"/>
            <a:ext cx="1078545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Calibri"/>
                <a:ea typeface="+mn-ea"/>
                <a:cs typeface="Times New Roman" pitchFamily="18" charset="0"/>
              </a:rPr>
              <a:t> </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kumimoji="0" lang="nl-NL"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Vì khèn Mông là 1 tác phẩm nghệ thuật.</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ounded Rectangle 27"/>
          <p:cNvSpPr/>
          <p:nvPr/>
        </p:nvSpPr>
        <p:spPr>
          <a:xfrm>
            <a:off x="613458" y="3268874"/>
            <a:ext cx="10972800" cy="1036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nl-NL"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nl-NL"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Vì tiếng khèn là một phần quý báu trong đời sống tinh thần của người Mông.</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9" name="Rounded Rectangle 28"/>
          <p:cNvSpPr/>
          <p:nvPr/>
        </p:nvSpPr>
        <p:spPr>
          <a:xfrm>
            <a:off x="613458" y="4419600"/>
            <a:ext cx="1077024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3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Vì</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khèn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Mông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nhạc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cụ</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người</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Mông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30" name="Oval 24"/>
          <p:cNvSpPr>
            <a:spLocks noChangeArrowheads="1"/>
          </p:cNvSpPr>
          <p:nvPr/>
        </p:nvSpPr>
        <p:spPr bwMode="auto">
          <a:xfrm>
            <a:off x="603916" y="3268874"/>
            <a:ext cx="592667"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Tree>
    <p:extLst>
      <p:ext uri="{BB962C8B-B14F-4D97-AF65-F5344CB8AC3E}">
        <p14:creationId xmlns:p14="http://schemas.microsoft.com/office/powerpoint/2010/main" val="4227545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ox(i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7"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11267"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439837" y="1814514"/>
            <a:ext cx="11030675" cy="101566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3.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Đoạn cuối bài đọc muốn nói điều gì về tiếng khèn và người thổi khèn? </a:t>
            </a:r>
          </a:p>
        </p:txBody>
      </p:sp>
      <p:sp>
        <p:nvSpPr>
          <p:cNvPr id="76812" name="Rectangle 12"/>
          <p:cNvSpPr>
            <a:spLocks noChangeArrowheads="1"/>
          </p:cNvSpPr>
          <p:nvPr/>
        </p:nvSpPr>
        <p:spPr bwMode="auto">
          <a:xfrm>
            <a:off x="4233334" y="5560675"/>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043334" y="53340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043334" y="5345575"/>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11280"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 </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11289"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11290"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11291"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11292"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11282"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1283"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84"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520862" y="2866500"/>
            <a:ext cx="10949650" cy="85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Calibri" panose="020F0502020204030204" pitchFamily="34" charset="0"/>
              </a:rPr>
              <a:t>Vẻ đẹp của nghệ nhân thổi khèn và sức sống của tiếng khèn người Mông giữa núi rừng Tây Bắc.</a:t>
            </a:r>
          </a:p>
        </p:txBody>
      </p:sp>
      <p:sp>
        <p:nvSpPr>
          <p:cNvPr id="28" name="Rounded Rectangle 27"/>
          <p:cNvSpPr/>
          <p:nvPr/>
        </p:nvSpPr>
        <p:spPr>
          <a:xfrm>
            <a:off x="520862" y="3825275"/>
            <a:ext cx="1094965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nl-NL"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Tiếng khèn rất hay, người thổi khèn rất thân thiện, đáng yêu.</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9" name="Rounded Rectangle 28"/>
          <p:cNvSpPr/>
          <p:nvPr/>
        </p:nvSpPr>
        <p:spPr>
          <a:xfrm>
            <a:off x="520862" y="4603350"/>
            <a:ext cx="10949649"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nl-NL"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Cuộc sống của người dân tộc Mông. </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Oval 24"/>
          <p:cNvSpPr>
            <a:spLocks noChangeArrowheads="1"/>
          </p:cNvSpPr>
          <p:nvPr/>
        </p:nvSpPr>
        <p:spPr bwMode="auto">
          <a:xfrm>
            <a:off x="520862" y="2815842"/>
            <a:ext cx="592667"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Tree>
    <p:extLst>
      <p:ext uri="{BB962C8B-B14F-4D97-AF65-F5344CB8AC3E}">
        <p14:creationId xmlns:p14="http://schemas.microsoft.com/office/powerpoint/2010/main" val="786495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ox(i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7"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710848" y="5715001"/>
            <a:ext cx="3658306" cy="549275"/>
          </a:xfrm>
          <a:prstGeom prst="rect">
            <a:avLst/>
          </a:prstGeom>
          <a:noFill/>
          <a:ln w="38100">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Calibri"/>
                <a:ea typeface="+mn-ea"/>
                <a:cs typeface="Times New Roman" pitchFamily="18" charset="0"/>
              </a:rPr>
              <a:t>Thời gian:</a:t>
            </a:r>
          </a:p>
        </p:txBody>
      </p:sp>
      <p:pic>
        <p:nvPicPr>
          <p:cNvPr id="10243" name="Picture 8" descr="bell"/>
          <p:cNvPicPr>
            <a:picLocks noChangeAspect="1" noChangeArrowheads="1" noCrop="1"/>
          </p:cNvPicPr>
          <p:nvPr/>
        </p:nvPicPr>
        <p:blipFill>
          <a:blip r:embed="rId5"/>
          <a:srcRect/>
          <a:stretch>
            <a:fillRect/>
          </a:stretch>
        </p:blipFill>
        <p:spPr bwMode="auto">
          <a:xfrm>
            <a:off x="9881306" y="0"/>
            <a:ext cx="2310694" cy="1828800"/>
          </a:xfrm>
          <a:prstGeom prst="rect">
            <a:avLst/>
          </a:prstGeom>
          <a:noFill/>
          <a:ln w="9525">
            <a:noFill/>
            <a:miter lim="800000"/>
            <a:headEnd/>
            <a:tailEnd/>
          </a:ln>
        </p:spPr>
      </p:pic>
      <p:sp>
        <p:nvSpPr>
          <p:cNvPr id="76811" name="Text Box 11"/>
          <p:cNvSpPr txBox="1">
            <a:spLocks noChangeArrowheads="1"/>
          </p:cNvSpPr>
          <p:nvPr/>
        </p:nvSpPr>
        <p:spPr bwMode="auto">
          <a:xfrm>
            <a:off x="0" y="1814514"/>
            <a:ext cx="12022667" cy="1446550"/>
          </a:xfrm>
          <a:prstGeom prst="rect">
            <a:avLst/>
          </a:prstGeom>
          <a:noFill/>
          <a:ln w="9525">
            <a:noFill/>
            <a:miter lim="800000"/>
            <a:headEnd/>
            <a:tailEnd/>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Câu 4. </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B</a:t>
            </a:r>
            <a:r>
              <a:rPr kumimoji="0" lang="vi-VN"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ài đọc </a:t>
            </a:r>
            <a:r>
              <a:rPr kumimoji="0" lang="vi-VN" sz="3600" b="1" i="0" u="none" strike="noStrike" kern="1200" cap="none" spc="0" normalizeH="0" baseline="0" noProof="0" dirty="0">
                <a:ln>
                  <a:noFill/>
                </a:ln>
                <a:solidFill>
                  <a:srgbClr val="C00000"/>
                </a:solidFill>
                <a:effectLst/>
                <a:uLnTx/>
                <a:uFillTx/>
                <a:latin typeface="Times New Roman" pitchFamily="18" charset="0"/>
                <a:ea typeface="Cambria" panose="02040503050406030204" pitchFamily="18" charset="0"/>
                <a:cs typeface="Times New Roman" pitchFamily="18" charset="0"/>
              </a:rPr>
              <a:t>Thanh âm của núi</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itchFamily="18" charset="0"/>
                <a:ea typeface="Cambria" panose="02040503050406030204" pitchFamily="18" charset="0"/>
                <a:cs typeface="Times New Roman" pitchFamily="18" charset="0"/>
              </a:rPr>
              <a:t>thuộc</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vi-VN"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chủ đề</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itchFamily="18" charset="0"/>
                <a:ea typeface="Cambria" panose="02040503050406030204" pitchFamily="18" charset="0"/>
                <a:cs typeface="Times New Roman" pitchFamily="18" charset="0"/>
              </a:rPr>
              <a:t>nào</a:t>
            </a:r>
            <a:r>
              <a:rPr kumimoji="0" lang="en-US"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rPr>
              <a:t>?</a:t>
            </a:r>
            <a:endParaRPr kumimoji="0" lang="vi-VN" sz="3600" b="1" i="0" u="none" strike="noStrike" kern="1200" cap="none" spc="0" normalizeH="0" baseline="0" noProof="0" dirty="0">
              <a:ln>
                <a:noFill/>
              </a:ln>
              <a:solidFill>
                <a:srgbClr val="000000"/>
              </a:solidFill>
              <a:effectLst/>
              <a:uLnTx/>
              <a:uFillTx/>
              <a:latin typeface="Times New Roman"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6812" name="Rectangle 12"/>
          <p:cNvSpPr>
            <a:spLocks noChangeArrowheads="1"/>
          </p:cNvSpPr>
          <p:nvPr/>
        </p:nvSpPr>
        <p:spPr bwMode="auto">
          <a:xfrm>
            <a:off x="4572001" y="5486400"/>
            <a:ext cx="3453694" cy="914400"/>
          </a:xfrm>
          <a:prstGeom prst="rect">
            <a:avLst/>
          </a:prstGeom>
          <a:solidFill>
            <a:srgbClr val="FFFF00"/>
          </a:solidFill>
          <a:ln w="63500">
            <a:solidFill>
              <a:srgbClr val="0000FF"/>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3300"/>
                </a:solidFill>
                <a:effectLst/>
                <a:uLnTx/>
                <a:uFillTx/>
                <a:latin typeface="Calibri"/>
                <a:ea typeface="+mn-ea"/>
                <a:cs typeface="Times New Roman" pitchFamily="18" charset="0"/>
              </a:rPr>
              <a:t>Hết giờ</a:t>
            </a:r>
          </a:p>
        </p:txBody>
      </p:sp>
      <p:sp>
        <p:nvSpPr>
          <p:cNvPr id="76813" name="Oval 13"/>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10</a:t>
            </a:r>
          </a:p>
        </p:txBody>
      </p:sp>
      <p:sp>
        <p:nvSpPr>
          <p:cNvPr id="76814" name="Oval 14"/>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9</a:t>
            </a:r>
          </a:p>
        </p:txBody>
      </p:sp>
      <p:sp>
        <p:nvSpPr>
          <p:cNvPr id="76815" name="Oval 15"/>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8</a:t>
            </a:r>
          </a:p>
        </p:txBody>
      </p:sp>
      <p:sp>
        <p:nvSpPr>
          <p:cNvPr id="76816" name="Oval 16"/>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7</a:t>
            </a:r>
          </a:p>
        </p:txBody>
      </p:sp>
      <p:sp>
        <p:nvSpPr>
          <p:cNvPr id="76817" name="Oval 17"/>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6</a:t>
            </a:r>
          </a:p>
        </p:txBody>
      </p:sp>
      <p:sp>
        <p:nvSpPr>
          <p:cNvPr id="76818" name="Oval 18"/>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5</a:t>
            </a:r>
          </a:p>
        </p:txBody>
      </p:sp>
      <p:sp>
        <p:nvSpPr>
          <p:cNvPr id="76819" name="Oval 19"/>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4</a:t>
            </a:r>
          </a:p>
        </p:txBody>
      </p:sp>
      <p:sp>
        <p:nvSpPr>
          <p:cNvPr id="76820" name="Oval 20"/>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FF00"/>
                </a:solidFill>
                <a:effectLst>
                  <a:outerShdw blurRad="38100" dist="38100" dir="2700000" algn="tl">
                    <a:srgbClr val="000000"/>
                  </a:outerShdw>
                </a:effectLst>
                <a:uLnTx/>
                <a:uFillTx/>
                <a:latin typeface=".VnArial" pitchFamily="34" charset="0"/>
                <a:ea typeface="+mn-ea"/>
                <a:cs typeface="+mn-cs"/>
              </a:rPr>
              <a:t>3</a:t>
            </a:r>
          </a:p>
        </p:txBody>
      </p:sp>
      <p:sp>
        <p:nvSpPr>
          <p:cNvPr id="76821" name="Oval 21"/>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2</a:t>
            </a:r>
          </a:p>
        </p:txBody>
      </p:sp>
      <p:sp>
        <p:nvSpPr>
          <p:cNvPr id="76822" name="Oval 22"/>
          <p:cNvSpPr>
            <a:spLocks noChangeArrowheads="1"/>
          </p:cNvSpPr>
          <p:nvPr/>
        </p:nvSpPr>
        <p:spPr bwMode="auto">
          <a:xfrm>
            <a:off x="8128000" y="5257800"/>
            <a:ext cx="1726848" cy="1295400"/>
          </a:xfrm>
          <a:prstGeom prst="ellipse">
            <a:avLst/>
          </a:prstGeom>
          <a:solidFill>
            <a:srgbClr val="800000"/>
          </a:solidFill>
          <a:ln w="63500">
            <a:solidFill>
              <a:srgbClr val="FF00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FF00"/>
                </a:solidFill>
                <a:effectLst>
                  <a:outerShdw blurRad="38100" dist="38100" dir="2700000" algn="tl">
                    <a:srgbClr val="000000"/>
                  </a:outerShdw>
                </a:effectLst>
                <a:uLnTx/>
                <a:uFillTx/>
                <a:latin typeface=".VnArial" pitchFamily="34" charset="0"/>
                <a:ea typeface="+mn-ea"/>
                <a:cs typeface="+mn-cs"/>
              </a:rPr>
              <a:t>1</a:t>
            </a:r>
          </a:p>
        </p:txBody>
      </p:sp>
      <p:sp>
        <p:nvSpPr>
          <p:cNvPr id="10256" name="Text Box 27"/>
          <p:cNvSpPr txBox="1">
            <a:spLocks noChangeArrowheads="1"/>
          </p:cNvSpPr>
          <p:nvPr/>
        </p:nvSpPr>
        <p:spPr bwMode="auto">
          <a:xfrm>
            <a:off x="305153" y="152401"/>
            <a:ext cx="9652000" cy="70802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rPr>
              <a:t>Trò chơi</a:t>
            </a:r>
            <a:r>
              <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 Rung Chuông Vàng</a:t>
            </a: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a:ln>
                <a:noFill/>
              </a:ln>
              <a:solidFill>
                <a:srgbClr val="800080"/>
              </a:solidFill>
              <a:effectLst/>
              <a:uLnTx/>
              <a:uFillTx/>
              <a:latin typeface="Times New Roman" pitchFamily="18" charset="0"/>
              <a:ea typeface="+mn-ea"/>
              <a:cs typeface="Times New Roman" pitchFamily="18" charset="0"/>
            </a:endParaRPr>
          </a:p>
        </p:txBody>
      </p:sp>
      <p:grpSp>
        <p:nvGrpSpPr>
          <p:cNvPr id="2" name="Group 28"/>
          <p:cNvGrpSpPr>
            <a:grpSpLocks/>
          </p:cNvGrpSpPr>
          <p:nvPr/>
        </p:nvGrpSpPr>
        <p:grpSpPr bwMode="auto">
          <a:xfrm>
            <a:off x="-202847" y="0"/>
            <a:ext cx="12394848" cy="6858000"/>
            <a:chOff x="0" y="0"/>
            <a:chExt cx="5760" cy="4320"/>
          </a:xfrm>
        </p:grpSpPr>
        <p:pic>
          <p:nvPicPr>
            <p:cNvPr id="10265" name="Picture 29" descr="bluline[1]"/>
            <p:cNvPicPr>
              <a:picLocks noChangeAspect="1" noChangeArrowheads="1"/>
            </p:cNvPicPr>
            <p:nvPr/>
          </p:nvPicPr>
          <p:blipFill>
            <a:blip r:embed="rId6"/>
            <a:srcRect/>
            <a:stretch>
              <a:fillRect/>
            </a:stretch>
          </p:blipFill>
          <p:spPr bwMode="auto">
            <a:xfrm>
              <a:off x="0" y="4220"/>
              <a:ext cx="5760" cy="100"/>
            </a:xfrm>
            <a:prstGeom prst="rect">
              <a:avLst/>
            </a:prstGeom>
            <a:noFill/>
            <a:ln w="9525">
              <a:noFill/>
              <a:miter lim="800000"/>
              <a:headEnd/>
              <a:tailEnd/>
            </a:ln>
          </p:spPr>
        </p:pic>
        <p:pic>
          <p:nvPicPr>
            <p:cNvPr id="10266" name="Picture 30" descr="bluline[1]"/>
            <p:cNvPicPr>
              <a:picLocks noChangeAspect="1" noChangeArrowheads="1"/>
            </p:cNvPicPr>
            <p:nvPr/>
          </p:nvPicPr>
          <p:blipFill>
            <a:blip r:embed="rId6"/>
            <a:srcRect/>
            <a:stretch>
              <a:fillRect/>
            </a:stretch>
          </p:blipFill>
          <p:spPr bwMode="auto">
            <a:xfrm>
              <a:off x="0" y="0"/>
              <a:ext cx="5760" cy="100"/>
            </a:xfrm>
            <a:prstGeom prst="rect">
              <a:avLst/>
            </a:prstGeom>
            <a:noFill/>
            <a:ln w="9525">
              <a:noFill/>
              <a:miter lim="800000"/>
              <a:headEnd/>
              <a:tailEnd/>
            </a:ln>
          </p:spPr>
        </p:pic>
        <p:pic>
          <p:nvPicPr>
            <p:cNvPr id="10267" name="Picture 31" descr="bluline[1]"/>
            <p:cNvPicPr>
              <a:picLocks noChangeAspect="1" noChangeArrowheads="1"/>
            </p:cNvPicPr>
            <p:nvPr/>
          </p:nvPicPr>
          <p:blipFill>
            <a:blip r:embed="rId6"/>
            <a:srcRect/>
            <a:stretch>
              <a:fillRect/>
            </a:stretch>
          </p:blipFill>
          <p:spPr bwMode="auto">
            <a:xfrm rot="5400000">
              <a:off x="-2099" y="2099"/>
              <a:ext cx="4272" cy="74"/>
            </a:xfrm>
            <a:prstGeom prst="rect">
              <a:avLst/>
            </a:prstGeom>
            <a:noFill/>
            <a:ln w="9525">
              <a:noFill/>
              <a:miter lim="800000"/>
              <a:headEnd/>
              <a:tailEnd/>
            </a:ln>
          </p:spPr>
        </p:pic>
        <p:pic>
          <p:nvPicPr>
            <p:cNvPr id="10268" name="Picture 32" descr="bluline[1]"/>
            <p:cNvPicPr>
              <a:picLocks noChangeAspect="1" noChangeArrowheads="1"/>
            </p:cNvPicPr>
            <p:nvPr/>
          </p:nvPicPr>
          <p:blipFill>
            <a:blip r:embed="rId6"/>
            <a:srcRect/>
            <a:stretch>
              <a:fillRect/>
            </a:stretch>
          </p:blipFill>
          <p:spPr bwMode="auto">
            <a:xfrm rot="5400000">
              <a:off x="3587" y="2147"/>
              <a:ext cx="4272" cy="74"/>
            </a:xfrm>
            <a:prstGeom prst="rect">
              <a:avLst/>
            </a:prstGeom>
            <a:noFill/>
            <a:ln w="9525">
              <a:noFill/>
              <a:miter lim="800000"/>
              <a:headEnd/>
              <a:tailEnd/>
            </a:ln>
          </p:spPr>
        </p:pic>
      </p:grpSp>
      <p:sp>
        <p:nvSpPr>
          <p:cNvPr id="10258" name="Text Box 34"/>
          <p:cNvSpPr txBox="1">
            <a:spLocks noChangeArrowheads="1"/>
          </p:cNvSpPr>
          <p:nvPr/>
        </p:nvSpPr>
        <p:spPr bwMode="auto">
          <a:xfrm>
            <a:off x="0" y="990601"/>
            <a:ext cx="12192000" cy="701675"/>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Chọn ý đúng nhất:</a:t>
            </a:r>
            <a:endParaRPr kumimoji="0" lang="en-US" sz="40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0259" name="Line 36"/>
          <p:cNvSpPr>
            <a:spLocks noChangeShapeType="1"/>
          </p:cNvSpPr>
          <p:nvPr/>
        </p:nvSpPr>
        <p:spPr bwMode="auto">
          <a:xfrm>
            <a:off x="0" y="1819275"/>
            <a:ext cx="12192000" cy="0"/>
          </a:xfrm>
          <a:prstGeom prst="line">
            <a:avLst/>
          </a:prstGeom>
          <a:noFill/>
          <a:ln w="57150" cmpd="thinThick">
            <a:solidFill>
              <a:srgbClr val="99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0" name="Picture 40" descr="Tàng-Tàng"/>
          <p:cNvPicPr>
            <a:picLocks noChangeAspect="1" noChangeArrowheads="1" noCrop="1"/>
          </p:cNvPicPr>
          <p:nvPr/>
        </p:nvPicPr>
        <p:blipFill>
          <a:blip r:embed="rId7"/>
          <a:srcRect/>
          <a:stretch>
            <a:fillRect/>
          </a:stretch>
        </p:blipFill>
        <p:spPr bwMode="auto">
          <a:xfrm>
            <a:off x="10160000" y="5791200"/>
            <a:ext cx="1880306" cy="838200"/>
          </a:xfrm>
          <a:prstGeom prst="rect">
            <a:avLst/>
          </a:prstGeom>
          <a:noFill/>
          <a:ln w="9525">
            <a:noFill/>
            <a:miter lim="800000"/>
            <a:headEnd/>
            <a:tailEnd/>
          </a:ln>
        </p:spPr>
      </p:pic>
      <p:sp>
        <p:nvSpPr>
          <p:cNvPr id="27" name="Rounded Rectangle 26"/>
          <p:cNvSpPr/>
          <p:nvPr/>
        </p:nvSpPr>
        <p:spPr>
          <a:xfrm>
            <a:off x="613458" y="2553175"/>
            <a:ext cx="10972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Calibri"/>
                <a:ea typeface="+mn-ea"/>
                <a:cs typeface="Times New Roman" pitchFamily="18" charset="0"/>
              </a:rPr>
              <a:t> </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Nét đặc sắc của văn hoá các vùng miền trường tồn cùng thời</a:t>
            </a:r>
            <a:r>
              <a:rPr kumimoji="0" lang="en-US"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 </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gian.</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ounded Rectangle 27"/>
          <p:cNvSpPr/>
          <p:nvPr/>
        </p:nvSpPr>
        <p:spPr>
          <a:xfrm>
            <a:off x="613458" y="3222574"/>
            <a:ext cx="10972800" cy="1036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C</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ác nhạc cụ dân tộc thể hiện sự sáng tạo đáng tự hào của người Việt Nam.</a:t>
            </a:r>
          </a:p>
        </p:txBody>
      </p:sp>
      <p:sp>
        <p:nvSpPr>
          <p:cNvPr id="29" name="Rounded Rectangle 28"/>
          <p:cNvSpPr/>
          <p:nvPr/>
        </p:nvSpPr>
        <p:spPr>
          <a:xfrm>
            <a:off x="613458" y="4361725"/>
            <a:ext cx="10972800" cy="962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Tiếng khèn của người Mông là nét văn hoá quý báu, cần được lưu giữ, bảo tồn.</a:t>
            </a:r>
          </a:p>
        </p:txBody>
      </p:sp>
      <p:sp>
        <p:nvSpPr>
          <p:cNvPr id="30" name="Oval 24"/>
          <p:cNvSpPr>
            <a:spLocks noChangeArrowheads="1"/>
          </p:cNvSpPr>
          <p:nvPr/>
        </p:nvSpPr>
        <p:spPr bwMode="auto">
          <a:xfrm>
            <a:off x="590308" y="4361725"/>
            <a:ext cx="592667" cy="533400"/>
          </a:xfrm>
          <a:prstGeom prst="ellipse">
            <a:avLst/>
          </a:prstGeom>
          <a:solidFill>
            <a:srgbClr val="CC99FF"/>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Tree>
    <p:extLst>
      <p:ext uri="{BB962C8B-B14F-4D97-AF65-F5344CB8AC3E}">
        <p14:creationId xmlns:p14="http://schemas.microsoft.com/office/powerpoint/2010/main" val="3584185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11"/>
                                        </p:tgtEl>
                                        <p:attrNameLst>
                                          <p:attrName>style.visibility</p:attrName>
                                        </p:attrNameLst>
                                      </p:cBhvr>
                                      <p:to>
                                        <p:strVal val="visible"/>
                                      </p:to>
                                    </p:set>
                                    <p:anim calcmode="discrete" valueType="clr">
                                      <p:cBhvr override="childStyle">
                                        <p:cTn id="7" dur="80"/>
                                        <p:tgtEl>
                                          <p:spTgt spid="768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11"/>
                                        </p:tgtEl>
                                        <p:attrNameLst>
                                          <p:attrName>fillcolor</p:attrName>
                                        </p:attrNameLst>
                                      </p:cBhvr>
                                      <p:tavLst>
                                        <p:tav tm="0">
                                          <p:val>
                                            <p:clrVal>
                                              <a:schemeClr val="accent2"/>
                                            </p:clrVal>
                                          </p:val>
                                        </p:tav>
                                        <p:tav tm="50000">
                                          <p:val>
                                            <p:clrVal>
                                              <a:schemeClr val="hlink"/>
                                            </p:clrVal>
                                          </p:val>
                                        </p:tav>
                                      </p:tavLst>
                                    </p:anim>
                                    <p:set>
                                      <p:cBhvr>
                                        <p:cTn id="9" dur="80"/>
                                        <p:tgtEl>
                                          <p:spTgt spid="768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ox(in)">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ox(i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8"/>
                                        </p:tgtEl>
                                        <p:attrNameLst>
                                          <p:attrName>style.visibility</p:attrName>
                                        </p:attrNameLst>
                                      </p:cBhvr>
                                      <p:to>
                                        <p:strVal val="visible"/>
                                      </p:to>
                                    </p:set>
                                  </p:childTnLst>
                                </p:cTn>
                              </p:par>
                              <p:par>
                                <p:cTn id="29" presetID="11" presetClass="entr" presetSubtype="0" fill="hold" grpId="0" nodeType="withEffect">
                                  <p:stCondLst>
                                    <p:cond delay="0"/>
                                  </p:stCondLst>
                                  <p:childTnLst>
                                    <p:set>
                                      <p:cBhvr>
                                        <p:cTn id="30" dur="1000">
                                          <p:stCondLst>
                                            <p:cond delay="0"/>
                                          </p:stCondLst>
                                        </p:cTn>
                                        <p:tgtEl>
                                          <p:spTgt spid="768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7681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768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7681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768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7681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7681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7682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768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7682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p:stCondLst>
                              <p:cond delay="10000"/>
                            </p:stCondLst>
                            <p:childTnLst>
                              <p:par>
                                <p:cTn id="59" presetID="4" presetClass="entr" presetSubtype="16" fill="hold" grpId="0" nodeType="afterEffect">
                                  <p:stCondLst>
                                    <p:cond delay="0"/>
                                  </p:stCondLst>
                                  <p:childTnLst>
                                    <p:set>
                                      <p:cBhvr>
                                        <p:cTn id="60" dur="1" fill="hold">
                                          <p:stCondLst>
                                            <p:cond delay="0"/>
                                          </p:stCondLst>
                                        </p:cTn>
                                        <p:tgtEl>
                                          <p:spTgt spid="76812"/>
                                        </p:tgtEl>
                                        <p:attrNameLst>
                                          <p:attrName>style.visibility</p:attrName>
                                        </p:attrNameLst>
                                      </p:cBhvr>
                                      <p:to>
                                        <p:strVal val="visible"/>
                                      </p:to>
                                    </p:set>
                                    <p:animEffect transition="in" filter="box(in)">
                                      <p:cBhvr>
                                        <p:cTn id="61" dur="500"/>
                                        <p:tgtEl>
                                          <p:spTgt spid="76812"/>
                                        </p:tgtEl>
                                      </p:cBhvr>
                                    </p:animEffec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childTnLst>
                          </p:cTn>
                        </p:par>
                        <p:par>
                          <p:cTn id="62" fill="hold">
                            <p:stCondLst>
                              <p:cond delay="10500"/>
                            </p:stCondLst>
                            <p:childTnLst>
                              <p:par>
                                <p:cTn id="63" presetID="3" presetClass="entr" presetSubtype="10" fill="hold" grpId="1" nodeType="afterEffect">
                                  <p:stCondLst>
                                    <p:cond delay="0"/>
                                  </p:stCondLst>
                                  <p:childTnLst>
                                    <p:set>
                                      <p:cBhvr>
                                        <p:cTn id="64" dur="1" fill="hold">
                                          <p:stCondLst>
                                            <p:cond delay="0"/>
                                          </p:stCondLst>
                                        </p:cTn>
                                        <p:tgtEl>
                                          <p:spTgt spid="76812"/>
                                        </p:tgtEl>
                                        <p:attrNameLst>
                                          <p:attrName>style.visibility</p:attrName>
                                        </p:attrNameLst>
                                      </p:cBhvr>
                                      <p:to>
                                        <p:strVal val="visible"/>
                                      </p:to>
                                    </p:set>
                                    <p:animEffect transition="in" filter="blinds(horizontal)">
                                      <p:cBhvr>
                                        <p:cTn id="65" dur="500"/>
                                        <p:tgtEl>
                                          <p:spTgt spid="76812"/>
                                        </p:tgtEl>
                                      </p:cBhvr>
                                    </p:animEffect>
                                  </p:childTnLst>
                                  <p:subTnLst>
                                    <p:audio>
                                      <p:cMediaNode>
                                        <p:cTn display="0" masterRel="sameClick">
                                          <p:stCondLst>
                                            <p:cond evt="begin" delay="0">
                                              <p:tn val="63"/>
                                            </p:cond>
                                          </p:stCondLst>
                                          <p:endCondLst>
                                            <p:cond evt="onStopAudio" delay="0">
                                              <p:tgtEl>
                                                <p:sldTgt/>
                                              </p:tgtEl>
                                            </p:cond>
                                          </p:endCondLst>
                                        </p:cTn>
                                        <p:tgtEl>
                                          <p:sndTgt r:embed="rId3" name="ringin.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76811" grpId="0"/>
      <p:bldP spid="76812" grpId="0" animBg="1"/>
      <p:bldP spid="76812" grpId="1" animBg="1"/>
      <p:bldP spid="76813" grpId="0" animBg="1"/>
      <p:bldP spid="76814" grpId="0" animBg="1"/>
      <p:bldP spid="76815" grpId="0" animBg="1"/>
      <p:bldP spid="76816" grpId="0" animBg="1"/>
      <p:bldP spid="76817" grpId="0" animBg="1"/>
      <p:bldP spid="76818" grpId="0" animBg="1"/>
      <p:bldP spid="76819" grpId="0" animBg="1"/>
      <p:bldP spid="76820" grpId="0" animBg="1"/>
      <p:bldP spid="76821" grpId="0" animBg="1"/>
      <p:bldP spid="76822" grpId="0" animBg="1"/>
      <p:bldP spid="27" grpId="0" animBg="1"/>
      <p:bldP spid="28" grpId="0" animBg="1"/>
      <p:bldP spid="29"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trunganh\Desktop\LUYỆN CHỮ\Nền 1\2.png"/>
          <p:cNvPicPr>
            <a:picLocks noChangeAspect="1" noChangeArrowheads="1"/>
          </p:cNvPicPr>
          <p:nvPr/>
        </p:nvPicPr>
        <p:blipFill>
          <a:blip r:embed="rId3"/>
          <a:srcRect/>
          <a:stretch>
            <a:fillRect/>
          </a:stretch>
        </p:blipFill>
        <p:spPr bwMode="auto">
          <a:xfrm>
            <a:off x="151694" y="152400"/>
            <a:ext cx="11811000" cy="5410200"/>
          </a:xfrm>
          <a:prstGeom prst="rect">
            <a:avLst/>
          </a:prstGeom>
          <a:noFill/>
          <a:ln w="9525">
            <a:noFill/>
            <a:miter lim="800000"/>
            <a:headEnd/>
            <a:tailEnd/>
          </a:ln>
        </p:spPr>
      </p:pic>
      <p:sp>
        <p:nvSpPr>
          <p:cNvPr id="4" name="Rectangle 3"/>
          <p:cNvSpPr/>
          <p:nvPr/>
        </p:nvSpPr>
        <p:spPr bwMode="auto">
          <a:xfrm>
            <a:off x="1967345" y="1094509"/>
            <a:ext cx="7862456" cy="1537856"/>
          </a:xfrm>
          <a:prstGeom prst="rect">
            <a:avLst/>
          </a:prstGeom>
          <a:noFill/>
          <a:ln w="6350" cap="flat" cmpd="sng" algn="ctr">
            <a:solidFill>
              <a:schemeClr val="tx1"/>
            </a:solidFill>
            <a:prstDash val="solid"/>
            <a:round/>
            <a:headEnd type="none" w="med" len="med"/>
            <a:tailEnd type="none" w="med" len="med"/>
          </a:ln>
          <a:effectLst/>
        </p:spPr>
        <p:txBody>
          <a:bodyPr>
            <a:prstTxWarp prst="textStop">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w="0"/>
                <a:solidFill>
                  <a:srgbClr val="FF000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XIN CHÚC MỪNG CÁC EM</a:t>
            </a:r>
          </a:p>
        </p:txBody>
      </p:sp>
    </p:spTree>
    <p:extLst>
      <p:ext uri="{BB962C8B-B14F-4D97-AF65-F5344CB8AC3E}">
        <p14:creationId xmlns:p14="http://schemas.microsoft.com/office/powerpoint/2010/main" val="3850273034"/>
      </p:ext>
    </p:extLst>
  </p:cSld>
  <p:clrMapOvr>
    <a:masterClrMapping/>
  </p:clrMapOvr>
  <p:transition>
    <p:blinds/>
    <p:sndAc>
      <p:stSnd>
        <p:snd r:embed="rId2" name="applause.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220704"/>
            <a:ext cx="10401935" cy="2725364"/>
            <a:chOff x="1522081" y="2117941"/>
            <a:chExt cx="10401935" cy="2725364"/>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02538" y="2117941"/>
              <a:ext cx="1024102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itchFamily="18" charset="0"/>
                  <a:ea typeface="微软雅黑"/>
                  <a:cs typeface="Times New Roman" pitchFamily="18" charset="0"/>
                </a:rPr>
                <a:t>Ca</a:t>
              </a:r>
              <a:r>
                <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微软雅黑"/>
                  <a:cs typeface="Times New Roman" pitchFamily="18" charset="0"/>
                </a:rPr>
                <a:t>ngợi</a:t>
              </a:r>
              <a:r>
                <a:rPr kumimoji="0" lang="en-US"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r>
                <a:rPr kumimoji="0" lang="vi-VN" sz="36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623849" y="156001"/>
            <a:ext cx="8524388" cy="830998"/>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latin typeface="Calibri" panose="020F0502020204030204"/>
              </a:rPr>
              <a:t>Đây</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là</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nhạc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cụ</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gì</a:t>
            </a:r>
            <a:r>
              <a:rPr lang="en-US" sz="3200" b="1" dirty="0">
                <a:solidFill>
                  <a:schemeClr val="tx1"/>
                </a:solidFill>
                <a:latin typeface="Calibri" panose="020F0502020204030204"/>
              </a:rPr>
              <a:t>?</a:t>
            </a: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1297514" y="2709128"/>
            <a:ext cx="2230613"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libri" panose="020F0502020204030204"/>
              </a:rPr>
              <a:t>Đàn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T”rưng</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5 candies</a:t>
            </a:r>
          </a:p>
        </p:txBody>
      </p:sp>
      <p:pic>
        <p:nvPicPr>
          <p:cNvPr id="2" name="Picture 2" descr="Độc tấu đàn Tơ rưng “Mùa hái quả” - YouTube">
            <a:extLst>
              <a:ext uri="{FF2B5EF4-FFF2-40B4-BE49-F238E27FC236}">
                <a16:creationId xmlns:a16="http://schemas.microsoft.com/office/drawing/2014/main" id="{5C9B1FC6-7C65-F339-464C-2F5E537D4C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353" y="956654"/>
            <a:ext cx="7822022" cy="490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0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776773" y="360192"/>
            <a:ext cx="7836565" cy="132003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rPr>
              <a:t>Xin </a:t>
            </a:r>
            <a:r>
              <a:rPr kumimoji="0" lang="en-US" sz="3200" b="1" i="0" u="none" strike="noStrike" kern="1200" cap="none" spc="0" normalizeH="0" baseline="0" noProof="0" dirty="0" err="1">
                <a:ln>
                  <a:noFill/>
                </a:ln>
                <a:solidFill>
                  <a:schemeClr val="tx1"/>
                </a:solidFill>
                <a:effectLst/>
                <a:uLnTx/>
                <a:uFillTx/>
                <a:latin typeface="Calibri" panose="020F0502020204030204"/>
                <a:ea typeface="+mn-ea"/>
                <a:cs typeface="+mn-cs"/>
              </a:rPr>
              <a:t>chúc</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mừng</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em</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đã</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nhận</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được</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một</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phần</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quà</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từ</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cô</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schemeClr val="tx1"/>
                </a:solidFill>
                <a:effectLst/>
                <a:uLnTx/>
                <a:uFillTx/>
                <a:latin typeface="Calibri" panose="020F0502020204030204"/>
                <a:ea typeface="+mn-ea"/>
                <a:cs typeface="+mn-cs"/>
              </a:rPr>
              <a:t>giáo</a:t>
            </a:r>
            <a:r>
              <a:rPr kumimoji="0" lang="en-US" sz="3200" b="1" i="0" u="none" strike="noStrike" kern="1200" cap="none" spc="0" normalizeH="0" noProof="0" dirty="0">
                <a:ln>
                  <a:noFill/>
                </a:ln>
                <a:solidFill>
                  <a:schemeClr val="tx1"/>
                </a:solidFill>
                <a:effectLst/>
                <a:uLnTx/>
                <a:uFillTx/>
                <a:latin typeface="Calibri" panose="020F0502020204030204"/>
                <a:ea typeface="+mn-ea"/>
                <a:cs typeface="+mn-cs"/>
              </a:rPr>
              <a:t> </a:t>
            </a: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Rectangle 4"/>
          <p:cNvSpPr/>
          <p:nvPr/>
        </p:nvSpPr>
        <p:spPr>
          <a:xfrm>
            <a:off x="382252" y="2786925"/>
            <a:ext cx="2926528"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rPr>
              <a:t>Một </a:t>
            </a:r>
            <a:r>
              <a:rPr lang="en-US" sz="3200" b="1" dirty="0" err="1">
                <a:solidFill>
                  <a:srgbClr val="002060"/>
                </a:solidFill>
              </a:rPr>
              <a:t>cây</a:t>
            </a:r>
            <a:r>
              <a:rPr lang="en-US" sz="3200" b="1" dirty="0">
                <a:solidFill>
                  <a:srgbClr val="002060"/>
                </a:solidFill>
              </a:rPr>
              <a:t> </a:t>
            </a:r>
            <a:r>
              <a:rPr lang="en-US" sz="3200" b="1" dirty="0" err="1">
                <a:solidFill>
                  <a:srgbClr val="002060"/>
                </a:solidFill>
              </a:rPr>
              <a:t>bút</a:t>
            </a:r>
            <a:r>
              <a:rPr lang="en-US" sz="3200" b="1" dirty="0">
                <a:solidFill>
                  <a:srgbClr val="002060"/>
                </a:solidFill>
              </a:rPr>
              <a:t> tri </a:t>
            </a:r>
            <a:r>
              <a:rPr lang="en-US" sz="3200" b="1" dirty="0" err="1">
                <a:solidFill>
                  <a:srgbClr val="002060"/>
                </a:solidFill>
              </a:rPr>
              <a:t>thức</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8 candies</a:t>
            </a:r>
          </a:p>
        </p:txBody>
      </p:sp>
      <p:pic>
        <p:nvPicPr>
          <p:cNvPr id="2050" name="Picture 2" descr="Giới thiệu về cây bút bi - Cấu tạo - Chất lượng - giá bán">
            <a:extLst>
              <a:ext uri="{FF2B5EF4-FFF2-40B4-BE49-F238E27FC236}">
                <a16:creationId xmlns:a16="http://schemas.microsoft.com/office/drawing/2014/main" id="{62DB5464-71A3-15BC-CBE1-738CA44733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5434" y="1764065"/>
            <a:ext cx="6549893" cy="458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1000"/>
                            </p:stCondLst>
                            <p:childTnLst>
                              <p:par>
                                <p:cTn id="36" presetID="23" presetClass="entr" presetSubtype="32"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4*#ppt_w"/>
                                          </p:val>
                                        </p:tav>
                                        <p:tav tm="100000">
                                          <p:val>
                                            <p:strVal val="#ppt_w"/>
                                          </p:val>
                                        </p:tav>
                                      </p:tavLst>
                                    </p:anim>
                                    <p:anim calcmode="lin" valueType="num">
                                      <p:cBhvr>
                                        <p:cTn id="39" dur="500" fill="hold"/>
                                        <p:tgtEl>
                                          <p:spTgt spid="15"/>
                                        </p:tgtEl>
                                        <p:attrNameLst>
                                          <p:attrName>ppt_h</p:attrName>
                                        </p:attrNameLst>
                                      </p:cBhvr>
                                      <p:tavLst>
                                        <p:tav tm="0">
                                          <p:val>
                                            <p:strVal val="4*#ppt_h"/>
                                          </p:val>
                                        </p:tav>
                                        <p:tav tm="100000">
                                          <p:val>
                                            <p:strVal val="#ppt_h"/>
                                          </p:val>
                                        </p:tav>
                                      </p:tavLst>
                                    </p:anim>
                                  </p:childTnLst>
                                </p:cTn>
                              </p:par>
                              <p:par>
                                <p:cTn id="40" presetID="21" presetClass="emph" presetSubtype="0" repeatCount="indefinite" fill="hold" grpId="1" nodeType="withEffect">
                                  <p:stCondLst>
                                    <p:cond delay="0"/>
                                  </p:stCondLst>
                                  <p:childTnLst>
                                    <p:animClr clrSpc="hsl" dir="cw">
                                      <p:cBhvr override="childStyle">
                                        <p:cTn id="41" dur="500" fill="hold"/>
                                        <p:tgtEl>
                                          <p:spTgt spid="15"/>
                                        </p:tgtEl>
                                        <p:attrNameLst>
                                          <p:attrName>style.color</p:attrName>
                                        </p:attrNameLst>
                                      </p:cBhvr>
                                      <p:by>
                                        <p:hsl h="7200000" s="0" l="0"/>
                                      </p:by>
                                    </p:animClr>
                                    <p:animClr clrSpc="hsl" dir="cw">
                                      <p:cBhvr>
                                        <p:cTn id="42" dur="500" fill="hold"/>
                                        <p:tgtEl>
                                          <p:spTgt spid="15"/>
                                        </p:tgtEl>
                                        <p:attrNameLst>
                                          <p:attrName>fillcolor</p:attrName>
                                        </p:attrNameLst>
                                      </p:cBhvr>
                                      <p:by>
                                        <p:hsl h="7200000" s="0" l="0"/>
                                      </p:by>
                                    </p:animClr>
                                    <p:animClr clrSpc="hsl" dir="cw">
                                      <p:cBhvr>
                                        <p:cTn id="43" dur="500" fill="hold"/>
                                        <p:tgtEl>
                                          <p:spTgt spid="15"/>
                                        </p:tgtEl>
                                        <p:attrNameLst>
                                          <p:attrName>stroke.color</p:attrName>
                                        </p:attrNameLst>
                                      </p:cBhvr>
                                      <p:by>
                                        <p:hsl h="7200000" s="0" l="0"/>
                                      </p:by>
                                    </p:animClr>
                                    <p:set>
                                      <p:cBhvr>
                                        <p:cTn id="44" dur="500" fill="hold"/>
                                        <p:tgtEl>
                                          <p:spTgt spid="15"/>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169871" y="1"/>
            <a:ext cx="9375819" cy="158352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latin typeface="Calibri" panose="020F0502020204030204"/>
              </a:rPr>
              <a:t>Đây</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là</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nhạc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cụ</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gì</a:t>
            </a:r>
            <a:r>
              <a:rPr lang="en-US" sz="3200" b="1" dirty="0">
                <a:solidFill>
                  <a:schemeClr val="tx1"/>
                </a:solidFill>
                <a:latin typeface="Calibri" panose="020F0502020204030204"/>
              </a:rPr>
              <a:t>?</a:t>
            </a: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1547898" y="2603932"/>
            <a:ext cx="2076865"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rPr>
              <a:t>Khèn</a:t>
            </a:r>
            <a:endParaRPr lang="en-US" sz="3200" b="1" dirty="0">
              <a:solidFill>
                <a:srgbClr val="002060"/>
              </a:solidFill>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You are given 10 candies</a:t>
            </a:r>
          </a:p>
        </p:txBody>
      </p:sp>
      <p:pic>
        <p:nvPicPr>
          <p:cNvPr id="2" name="Picture 2" descr="Nghệ An: Mở lớp truyền dạy thổi khèn, múa khèn Mông | Báo Dân tộc và Phát  triển">
            <a:extLst>
              <a:ext uri="{FF2B5EF4-FFF2-40B4-BE49-F238E27FC236}">
                <a16:creationId xmlns:a16="http://schemas.microsoft.com/office/drawing/2014/main" id="{8BEEE297-F6B7-B10E-FCCC-A49222EF91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0329" y="1679056"/>
            <a:ext cx="6781800" cy="432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855377" y="1"/>
            <a:ext cx="7620001" cy="1398742"/>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latin typeface="Calibri" panose="020F0502020204030204"/>
              </a:rPr>
              <a:t>Khèn</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là</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nhạc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cụ</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của</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dân</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tộc</a:t>
            </a:r>
            <a:r>
              <a:rPr lang="en-US" sz="3200" b="1" dirty="0">
                <a:solidFill>
                  <a:schemeClr val="tx1"/>
                </a:solidFill>
                <a:latin typeface="Calibri" panose="020F0502020204030204"/>
              </a:rPr>
              <a:t> </a:t>
            </a:r>
            <a:r>
              <a:rPr lang="en-US" sz="3200" b="1" dirty="0" err="1">
                <a:solidFill>
                  <a:schemeClr val="tx1"/>
                </a:solidFill>
                <a:latin typeface="Calibri" panose="020F0502020204030204"/>
              </a:rPr>
              <a:t>nào</a:t>
            </a:r>
            <a:r>
              <a:rPr lang="en-US" sz="3200" b="1" dirty="0">
                <a:solidFill>
                  <a:schemeClr val="tx1"/>
                </a:solidFill>
                <a:latin typeface="Calibri" panose="020F0502020204030204"/>
              </a:rPr>
              <a:t>?</a:t>
            </a:r>
            <a:endParaRPr kumimoji="0" lang="en-US" sz="3200" b="1" i="0" u="none" strike="noStrike" kern="1200" cap="none" spc="0" normalizeH="0" baseline="0" noProof="0" dirty="0">
              <a:ln>
                <a:noFill/>
              </a:ln>
              <a:solidFill>
                <a:schemeClr val="tx1"/>
              </a:solidFill>
              <a:effectLst/>
              <a:uLnTx/>
              <a:uFillTx/>
              <a:latin typeface="Calibri" panose="020F0502020204030204"/>
            </a:endParaRPr>
          </a:p>
        </p:txBody>
      </p:sp>
      <p:sp>
        <p:nvSpPr>
          <p:cNvPr id="5" name="Rectangle 4"/>
          <p:cNvSpPr/>
          <p:nvPr/>
        </p:nvSpPr>
        <p:spPr>
          <a:xfrm>
            <a:off x="1317560" y="2908727"/>
            <a:ext cx="2320553"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2060"/>
                </a:solidFill>
              </a:rPr>
              <a:t>Mông</a:t>
            </a:r>
            <a:endParaRPr lang="en-US" sz="3200" b="1" dirty="0">
              <a:solidFill>
                <a:srgbClr val="002060"/>
              </a:solidFill>
            </a:endParaRPr>
          </a:p>
        </p:txBody>
      </p:sp>
      <p:sp>
        <p:nvSpPr>
          <p:cNvPr id="15" name="Rectangle 14"/>
          <p:cNvSpPr/>
          <p:nvPr/>
        </p:nvSpPr>
        <p:spPr>
          <a:xfrm>
            <a:off x="3035899" y="3013502"/>
            <a:ext cx="612020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2 candies</a:t>
            </a:r>
          </a:p>
        </p:txBody>
      </p:sp>
      <p:pic>
        <p:nvPicPr>
          <p:cNvPr id="2" name="Picture 2" descr="Nghệ An: Mở lớp truyền dạy thổi khèn, múa khèn Mông | Báo Dân tộc và Phát  triển">
            <a:extLst>
              <a:ext uri="{FF2B5EF4-FFF2-40B4-BE49-F238E27FC236}">
                <a16:creationId xmlns:a16="http://schemas.microsoft.com/office/drawing/2014/main" id="{816B05E0-1992-B243-BA2B-C13EDB8A15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0328" y="1398743"/>
            <a:ext cx="7208721" cy="460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29C9-E02D-E485-5F8F-BC86F2F59A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A00FEC-991B-CEFE-A824-848DDE552973}"/>
              </a:ext>
            </a:extLst>
          </p:cNvPr>
          <p:cNvSpPr>
            <a:spLocks noGrp="1"/>
          </p:cNvSpPr>
          <p:nvPr>
            <p:ph idx="1"/>
          </p:nvPr>
        </p:nvSpPr>
        <p:spPr/>
        <p:txBody>
          <a:bodyPr/>
          <a:lstStyle/>
          <a:p>
            <a:endParaRPr lang="en-US"/>
          </a:p>
        </p:txBody>
      </p:sp>
      <p:pic>
        <p:nvPicPr>
          <p:cNvPr id="4" name="Picture 2" descr="Nghệ An: Mở lớp truyền dạy thổi khèn, múa khèn Mông | Báo Dân tộc và Phát  triển">
            <a:extLst>
              <a:ext uri="{FF2B5EF4-FFF2-40B4-BE49-F238E27FC236}">
                <a16:creationId xmlns:a16="http://schemas.microsoft.com/office/drawing/2014/main" id="{7380A83F-E536-4792-29A5-BC62D2E5D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276225"/>
            <a:ext cx="10791825" cy="572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Cây khèn người Mông</a:t>
            </a:r>
            <a:r>
              <a:rPr kumimoji="0" lang="en-US" sz="3200" b="1"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a:t>
            </a:r>
            <a:r>
              <a:rPr kumimoji="0" lang="vi-VN" sz="3200" b="1"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T</a:t>
            </a:r>
            <a:r>
              <a:rPr kumimoji="0" lang="vi-VN"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ừ xa xưa, bà con người Mông đã biết tận dụng các loại tre, nứa, trúc để làm những vật dụng phục vụ cuộc sống sinh hoạt hằng ngày. </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Nhạc cụ truyền thống của người Mông ở Tây Bắc bao gồm </a:t>
            </a:r>
            <a:r>
              <a:rPr kumimoji="0" lang="vi-VN" sz="3200" b="1" i="1"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khèn, kèn, trống, chiêng, sáo, khèn môi, kèn lá</a:t>
            </a:r>
            <a:r>
              <a:rPr kumimoji="0" lang="vi-VN" sz="32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981328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1771</Words>
  <Application>Microsoft Office PowerPoint</Application>
  <PresentationFormat>Widescreen</PresentationFormat>
  <Paragraphs>211</Paragraphs>
  <Slides>35</Slides>
  <Notes>18</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35</vt:i4>
      </vt:variant>
    </vt:vector>
  </HeadingPairs>
  <TitlesOfParts>
    <vt:vector size="58" baseType="lpstr">
      <vt:lpstr>等线</vt:lpstr>
      <vt:lpstr>SVN-Newton</vt:lpstr>
      <vt:lpstr>Cambria</vt:lpstr>
      <vt:lpstr>Tahoma</vt:lpstr>
      <vt:lpstr>汉仪粗宋简</vt:lpstr>
      <vt:lpstr>Calibri Light</vt:lpstr>
      <vt:lpstr>Segoe UI Historic</vt:lpstr>
      <vt:lpstr>SVN-Ready</vt:lpstr>
      <vt:lpstr>Times New Roman</vt:lpstr>
      <vt:lpstr>#9Slide07 HoneyCream</vt:lpstr>
      <vt:lpstr>Arial</vt:lpstr>
      <vt:lpstr>等线 Light</vt:lpstr>
      <vt:lpstr>.VnArial</vt:lpstr>
      <vt:lpstr>Calibri</vt:lpstr>
      <vt:lpstr>思源黑体 CN Bold</vt:lpstr>
      <vt:lpstr>微软雅黑</vt:lpstr>
      <vt:lpstr>Wingdings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Windows User</cp:lastModifiedBy>
  <cp:revision>25</cp:revision>
  <dcterms:created xsi:type="dcterms:W3CDTF">2018-04-11T05:48:28Z</dcterms:created>
  <dcterms:modified xsi:type="dcterms:W3CDTF">2025-05-25T15:45:50Z</dcterms:modified>
</cp:coreProperties>
</file>