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3" r:id="rId2"/>
    <p:sldId id="259" r:id="rId3"/>
    <p:sldId id="260" r:id="rId4"/>
    <p:sldId id="261" r:id="rId5"/>
    <p:sldId id="262" r:id="rId6"/>
    <p:sldId id="264" r:id="rId7"/>
    <p:sldId id="266" r:id="rId8"/>
    <p:sldId id="267" r:id="rId9"/>
    <p:sldId id="268" r:id="rId10"/>
    <p:sldId id="292" r:id="rId11"/>
    <p:sldId id="273" r:id="rId12"/>
    <p:sldId id="271" r:id="rId13"/>
    <p:sldId id="265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125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hyperlink" Target="https://www.facebook.com/groups/629898828017053" TargetMode="Externa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432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Picture 85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88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89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0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1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3526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9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/>
      <p:bldP spid="92" grpId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Mời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SĐT ZALO :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0382348780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 - </a:t>
            </a:r>
            <a:r>
              <a:rPr kumimoji="0" lang="en-US" sz="24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  <a:sym typeface="Arial"/>
              </a:rPr>
              <a:t>0984848929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4267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C51C">
                    <a:lumMod val="20000"/>
                    <a:lumOff val="8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  <a:sym typeface="Arial"/>
              </a:rPr>
              <a:t>Măng Non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C51C">
                  <a:lumMod val="20000"/>
                  <a:lumOff val="8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err="1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4000" b="0" i="0" u="none" strike="noStrike" kern="0" cap="none" spc="0" normalizeH="0" baseline="0" noProof="0">
                <a:ln w="0"/>
                <a:gradFill>
                  <a:gsLst>
                    <a:gs pos="0">
                      <a:srgbClr val="FF6374">
                        <a:lumMod val="50000"/>
                      </a:srgbClr>
                    </a:gs>
                    <a:gs pos="50000">
                      <a:srgbClr val="FF6374"/>
                    </a:gs>
                    <a:gs pos="100000">
                      <a:srgbClr val="FF6374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4000" b="0" i="0" u="none" strike="noStrike" kern="0" cap="none" spc="0" normalizeH="0" baseline="0" noProof="0">
              <a:ln w="0"/>
              <a:gradFill>
                <a:gsLst>
                  <a:gs pos="0">
                    <a:srgbClr val="FF6374">
                      <a:lumMod val="50000"/>
                    </a:srgbClr>
                  </a:gs>
                  <a:gs pos="50000">
                    <a:srgbClr val="FF6374"/>
                  </a:gs>
                  <a:gs pos="100000">
                    <a:srgbClr val="FF6374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8658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d-ID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7.png"/><Relationship Id="rId7" Type="http://schemas.openxmlformats.org/officeDocument/2006/relationships/image" Target="../media/image9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20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microsoft.com/office/2007/relationships/hdphoto" Target="../media/hdphoto3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11.png"/><Relationship Id="rId7" Type="http://schemas.openxmlformats.org/officeDocument/2006/relationships/image" Target="../media/image3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0.png"/><Relationship Id="rId10" Type="http://schemas.openxmlformats.org/officeDocument/2006/relationships/image" Target="../media/image41.png"/><Relationship Id="rId4" Type="http://schemas.microsoft.com/office/2007/relationships/hdphoto" Target="../media/hdphoto1.wdp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microsoft.com/office/2007/relationships/hdphoto" Target="../media/hdphoto2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14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云形 61"/>
          <p:cNvSpPr/>
          <p:nvPr/>
        </p:nvSpPr>
        <p:spPr>
          <a:xfrm>
            <a:off x="1232155" y="855635"/>
            <a:ext cx="9194545" cy="5193087"/>
          </a:xfrm>
          <a:prstGeom prst="cloud">
            <a:avLst/>
          </a:prstGeom>
          <a:solidFill>
            <a:schemeClr val="bg1"/>
          </a:solidFill>
          <a:ln w="12700" cmpd="sng">
            <a:solidFill>
              <a:srgbClr val="843C0B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5BA68DD-D3E2-E6CE-6B6A-ADBD7AF587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4472" y="2218679"/>
            <a:ext cx="8942228" cy="28645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BA7F9F-DB4E-7A95-685B-3CCE88A23192}"/>
              </a:ext>
            </a:extLst>
          </p:cNvPr>
          <p:cNvSpPr txBox="1"/>
          <p:nvPr/>
        </p:nvSpPr>
        <p:spPr>
          <a:xfrm>
            <a:off x="4142224" y="4934621"/>
            <a:ext cx="29011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(</a:t>
            </a:r>
            <a:r>
              <a:rPr lang="vi-VN" sz="2400" dirty="0">
                <a:solidFill>
                  <a:srgbClr val="FF0000"/>
                </a:solidFill>
                <a:latin typeface="#9Slide03 AllRoundGothic" panose="020B0703020202020104" pitchFamily="34" charset="0"/>
              </a:rPr>
              <a:t>Trang 87)</a:t>
            </a:r>
            <a:endParaRPr lang="en-SG" sz="2400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73" y="1052650"/>
            <a:ext cx="1520126" cy="1520126"/>
          </a:xfrm>
          <a:prstGeom prst="rect">
            <a:avLst/>
          </a:prstGeom>
        </p:spPr>
      </p:pic>
      <p:pic>
        <p:nvPicPr>
          <p:cNvPr id="6" name="图片 37">
            <a:extLst>
              <a:ext uri="{FF2B5EF4-FFF2-40B4-BE49-F238E27FC236}">
                <a16:creationId xmlns:a16="http://schemas.microsoft.com/office/drawing/2014/main" id="{ED3EEAAC-1118-34C1-2904-9EC1129C01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8"/>
          <a:stretch/>
        </p:blipFill>
        <p:spPr>
          <a:xfrm>
            <a:off x="3505885" y="-114301"/>
            <a:ext cx="3207333" cy="27474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97A440-9DCB-A40B-9C59-010F97C447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8994" b="84472"/>
          <a:stretch/>
        </p:blipFill>
        <p:spPr>
          <a:xfrm>
            <a:off x="3736666" y="1275031"/>
            <a:ext cx="3222195" cy="943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645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43D929CB-2A7B-BE9A-A7E8-0D0809E0B521}"/>
              </a:ext>
            </a:extLst>
          </p:cNvPr>
          <p:cNvSpPr/>
          <p:nvPr/>
        </p:nvSpPr>
        <p:spPr>
          <a:xfrm>
            <a:off x="127001" y="282532"/>
            <a:ext cx="11521314" cy="6461167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sp>
        <p:nvSpPr>
          <p:cNvPr id="1946" name="Google Shape;1946;p40"/>
          <p:cNvSpPr/>
          <p:nvPr/>
        </p:nvSpPr>
        <p:spPr>
          <a:xfrm>
            <a:off x="288147" y="304668"/>
            <a:ext cx="5553853" cy="2539017"/>
          </a:xfrm>
          <a:prstGeom prst="roundRect">
            <a:avLst>
              <a:gd name="adj" fmla="val 12984"/>
            </a:avLst>
          </a:prstGeom>
          <a:solidFill>
            <a:schemeClr val="bg2"/>
          </a:solidFill>
          <a:ln w="2857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43E089-CEA0-5AB4-E004-732C138C7DB9}"/>
                  </a:ext>
                </a:extLst>
              </p:cNvPr>
              <p:cNvSpPr txBox="1"/>
              <p:nvPr/>
            </p:nvSpPr>
            <p:spPr>
              <a:xfrm>
                <a:off x="2318423" y="555099"/>
                <a:ext cx="4658111" cy="16480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lang="vi-VN" sz="36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vi-VN" sz="36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 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𝟏𝟏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;</m:t>
                      </m:r>
                    </m:oMath>
                  </m:oMathPara>
                </a14:m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43E089-CEA0-5AB4-E004-732C138C7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8423" y="555099"/>
                <a:ext cx="4658111" cy="164808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6A1442-9DF0-88B3-1006-4987D76F7622}"/>
                  </a:ext>
                </a:extLst>
              </p:cNvPr>
              <p:cNvSpPr txBox="1"/>
              <p:nvPr/>
            </p:nvSpPr>
            <p:spPr>
              <a:xfrm>
                <a:off x="353483" y="1063606"/>
                <a:ext cx="2228851" cy="97687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3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SG" sz="4000" b="1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E46A1442-9DF0-88B3-1006-4987D76F7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483" y="1063606"/>
                <a:ext cx="2228851" cy="976870"/>
              </a:xfrm>
              <a:prstGeom prst="rect">
                <a:avLst/>
              </a:prstGeom>
              <a:blipFill>
                <a:blip r:embed="rId3"/>
                <a:stretch>
                  <a:fillRect l="-9836" b="-111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Google Shape;1946;p40">
                <a:extLst>
                  <a:ext uri="{FF2B5EF4-FFF2-40B4-BE49-F238E27FC236}">
                    <a16:creationId xmlns:a16="http://schemas.microsoft.com/office/drawing/2014/main" id="{4F1B22B2-EB72-4088-4DA6-83C89743926F}"/>
                  </a:ext>
                </a:extLst>
              </p:cNvPr>
              <p:cNvSpPr/>
              <p:nvPr/>
            </p:nvSpPr>
            <p:spPr>
              <a:xfrm>
                <a:off x="6284664" y="282533"/>
                <a:ext cx="5553853" cy="2539016"/>
              </a:xfrm>
              <a:prstGeom prst="roundRect">
                <a:avLst>
                  <a:gd name="adj" fmla="val 12984"/>
                </a:avLst>
              </a:prstGeom>
              <a:solidFill>
                <a:schemeClr val="bg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lang="vi-VN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</a:t>
                </a:r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endParaRPr kumimoji="0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5" name="Google Shape;1946;p40">
                <a:extLst>
                  <a:ext uri="{FF2B5EF4-FFF2-40B4-BE49-F238E27FC236}">
                    <a16:creationId xmlns:a16="http://schemas.microsoft.com/office/drawing/2014/main" id="{4F1B22B2-EB72-4088-4DA6-83C89743926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4664" y="282533"/>
                <a:ext cx="5553853" cy="2539016"/>
              </a:xfrm>
              <a:prstGeom prst="roundRect">
                <a:avLst>
                  <a:gd name="adj" fmla="val 12984"/>
                </a:avLst>
              </a:prstGeom>
              <a:blipFill>
                <a:blip r:embed="rId4"/>
                <a:stretch>
                  <a:fillRect l="-1419"/>
                </a:stretch>
              </a:blip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CB899F-C015-9824-8A55-A0CFA17695AF}"/>
                  </a:ext>
                </a:extLst>
              </p:cNvPr>
              <p:cNvSpPr txBox="1"/>
              <p:nvPr/>
            </p:nvSpPr>
            <p:spPr>
              <a:xfrm>
                <a:off x="8223480" y="560068"/>
                <a:ext cx="4945997" cy="166500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  <m:r>
                        <a:rPr kumimoji="0" lang="en-US" sz="36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3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FF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A7CB899F-C015-9824-8A55-A0CFA1769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3480" y="560068"/>
                <a:ext cx="4945997" cy="166500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Google Shape;1946;p40">
                <a:extLst>
                  <a:ext uri="{FF2B5EF4-FFF2-40B4-BE49-F238E27FC236}">
                    <a16:creationId xmlns:a16="http://schemas.microsoft.com/office/drawing/2014/main" id="{4386876B-36A8-C18C-557C-459FAE001AB8}"/>
                  </a:ext>
                </a:extLst>
              </p:cNvPr>
              <p:cNvSpPr/>
              <p:nvPr/>
            </p:nvSpPr>
            <p:spPr>
              <a:xfrm>
                <a:off x="2838408" y="3535484"/>
                <a:ext cx="6007184" cy="2539016"/>
              </a:xfrm>
              <a:prstGeom prst="roundRect">
                <a:avLst>
                  <a:gd name="adj" fmla="val 12984"/>
                </a:avLst>
              </a:prstGeom>
              <a:solidFill>
                <a:schemeClr val="bg2"/>
              </a:solid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lvl="0">
                  <a:lnSpc>
                    <a:spcPct val="150000"/>
                  </a:lnSpc>
                  <a:defRPr/>
                </a:pPr>
                <a:r>
                  <a:rPr lang="vi-VN" sz="5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</a:t>
                </a:r>
                <a:r>
                  <a:rPr lang="en-US" sz="5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mc:Choice>
        <mc:Fallback xmlns="">
          <p:sp>
            <p:nvSpPr>
              <p:cNvPr id="7" name="Google Shape;1946;p40">
                <a:extLst>
                  <a:ext uri="{FF2B5EF4-FFF2-40B4-BE49-F238E27FC236}">
                    <a16:creationId xmlns:a16="http://schemas.microsoft.com/office/drawing/2014/main" id="{4386876B-36A8-C18C-557C-459FAE001AB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38408" y="3535484"/>
                <a:ext cx="6007184" cy="2539016"/>
              </a:xfrm>
              <a:prstGeom prst="roundRect">
                <a:avLst>
                  <a:gd name="adj" fmla="val 12984"/>
                </a:avLst>
              </a:prstGeom>
              <a:blipFill>
                <a:blip r:embed="rId6"/>
                <a:stretch>
                  <a:fillRect l="-2626"/>
                </a:stretch>
              </a:blipFill>
              <a:ln w="28575" cap="flat" cmpd="sng">
                <a:solidFill>
                  <a:schemeClr val="dk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图片 33">
            <a:extLst>
              <a:ext uri="{FF2B5EF4-FFF2-40B4-BE49-F238E27FC236}">
                <a16:creationId xmlns:a16="http://schemas.microsoft.com/office/drawing/2014/main" id="{10B24F7D-E2C1-78AC-BD20-43382EEFDA3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10060431" y="-886706"/>
            <a:ext cx="2592108" cy="2382747"/>
          </a:xfrm>
          <a:prstGeom prst="rect">
            <a:avLst/>
          </a:prstGeom>
        </p:spPr>
      </p:pic>
      <p:pic>
        <p:nvPicPr>
          <p:cNvPr id="12" name="Picture 11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7C219875-16A9-5A69-68B0-D7041413F90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087" y="4211955"/>
            <a:ext cx="3164878" cy="3164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2EB6EB-9063-BDCB-CDF5-2E9EA3ABFDB9}"/>
                  </a:ext>
                </a:extLst>
              </p:cNvPr>
              <p:cNvSpPr txBox="1"/>
              <p:nvPr/>
            </p:nvSpPr>
            <p:spPr>
              <a:xfrm>
                <a:off x="5374515" y="4363240"/>
                <a:ext cx="6273800" cy="14807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sz="5000" b="1" dirty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sz="5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× </m:t>
                        </m:r>
                        <m:r>
                          <a:rPr lang="en-US" sz="5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5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  <m:r>
                      <a:rPr lang="en-US" sz="5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5000" b="1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𝟎</m:t>
                    </m:r>
                  </m:oMath>
                </a14:m>
                <a:endParaRPr lang="en-US" sz="50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  <a:p>
                <a:endParaRPr lang="en-SG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12EB6EB-9063-BDCB-CDF5-2E9EA3ABF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4515" y="4363240"/>
                <a:ext cx="6273800" cy="1480726"/>
              </a:xfrm>
              <a:prstGeom prst="rect">
                <a:avLst/>
              </a:prstGeom>
              <a:blipFill>
                <a:blip r:embed="rId10"/>
                <a:stretch>
                  <a:fillRect l="-466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91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267" y="1830627"/>
            <a:ext cx="8278375" cy="4668343"/>
          </a:xfrm>
          <a:prstGeom prst="rect">
            <a:avLst/>
          </a:prstGeom>
        </p:spPr>
      </p:pic>
      <p:sp>
        <p:nvSpPr>
          <p:cNvPr id="7" name="Rounded Rectangle 1">
            <a:extLst>
              <a:ext uri="{FF2B5EF4-FFF2-40B4-BE49-F238E27FC236}">
                <a16:creationId xmlns:a16="http://schemas.microsoft.com/office/drawing/2014/main" id="{6DAD59B7-CAE1-8650-65CE-271A4E7C7014}"/>
              </a:ext>
            </a:extLst>
          </p:cNvPr>
          <p:cNvSpPr/>
          <p:nvPr/>
        </p:nvSpPr>
        <p:spPr>
          <a:xfrm>
            <a:off x="135267" y="333189"/>
            <a:ext cx="11921466" cy="1201322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DB12BBA-4E11-58B8-0FD8-DAB93A508B16}"/>
              </a:ext>
            </a:extLst>
          </p:cNvPr>
          <p:cNvGrpSpPr/>
          <p:nvPr/>
        </p:nvGrpSpPr>
        <p:grpSpPr>
          <a:xfrm>
            <a:off x="693635" y="359030"/>
            <a:ext cx="841938" cy="923330"/>
            <a:chOff x="1185739" y="707335"/>
            <a:chExt cx="841938" cy="923330"/>
          </a:xfrm>
        </p:grpSpPr>
        <p:sp>
          <p:nvSpPr>
            <p:cNvPr id="3" name="Flowchart: Connector 2">
              <a:extLst>
                <a:ext uri="{FF2B5EF4-FFF2-40B4-BE49-F238E27FC236}">
                  <a16:creationId xmlns:a16="http://schemas.microsoft.com/office/drawing/2014/main" id="{A26199D8-3815-202F-A742-FFA99BDD6A0F}"/>
                </a:ext>
              </a:extLst>
            </p:cNvPr>
            <p:cNvSpPr/>
            <p:nvPr/>
          </p:nvSpPr>
          <p:spPr>
            <a:xfrm>
              <a:off x="1240972" y="839755"/>
              <a:ext cx="765111" cy="765111"/>
            </a:xfrm>
            <a:prstGeom prst="flowChartConnector">
              <a:avLst/>
            </a:prstGeom>
            <a:solidFill>
              <a:srgbClr val="32A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" name="PA-文本框 54">
              <a:extLst>
                <a:ext uri="{FF2B5EF4-FFF2-40B4-BE49-F238E27FC236}">
                  <a16:creationId xmlns:a16="http://schemas.microsoft.com/office/drawing/2014/main" id="{26004A88-9D29-4267-DE6B-A8642D6136A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85739" y="707335"/>
              <a:ext cx="8419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altLang="zh-CN" sz="5400" b="0" spc="-300" dirty="0">
                  <a:solidFill>
                    <a:prstClr val="white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3</a:t>
              </a:r>
              <a:endParaRPr kumimoji="0" lang="zh-CN" altLang="en-US" sz="5400" b="0" i="0" u="none" strike="noStrike" kern="120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E431E9-76D9-1DC7-335F-F5B5400ADAD2}"/>
                  </a:ext>
                </a:extLst>
              </p:cNvPr>
              <p:cNvSpPr txBox="1"/>
              <p:nvPr/>
            </p:nvSpPr>
            <p:spPr>
              <a:xfrm>
                <a:off x="936788" y="356681"/>
                <a:ext cx="11341540" cy="9814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Tính chu vi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của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hình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vuông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000" b="1" dirty="0" err="1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cạnh</a:t>
                </a:r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000" b="1" dirty="0">
                    <a:solidFill>
                      <a:srgbClr val="C00000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4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4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dm.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E431E9-76D9-1DC7-335F-F5B5400AD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6788" y="356681"/>
                <a:ext cx="11341540" cy="981423"/>
              </a:xfrm>
              <a:prstGeom prst="rect">
                <a:avLst/>
              </a:prstGeom>
              <a:blipFill>
                <a:blip r:embed="rId4"/>
                <a:stretch>
                  <a:fillRect b="-1118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DBE9FFF-BB52-AB1C-19CA-0C7402D1252B}"/>
                  </a:ext>
                </a:extLst>
              </p:cNvPr>
              <p:cNvSpPr txBox="1"/>
              <p:nvPr/>
            </p:nvSpPr>
            <p:spPr>
              <a:xfrm>
                <a:off x="812813" y="2223589"/>
                <a:ext cx="6292180" cy="41047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500" b="1" i="1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4500" b="1" i="1" u="sng" dirty="0" err="1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4500" b="1" i="1" u="sng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Chu vi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hình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vuông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4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(dm)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      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4500" b="1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sz="45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5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dm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0DBE9FFF-BB52-AB1C-19CA-0C7402D1252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2813" y="2223589"/>
                <a:ext cx="6292180" cy="4104713"/>
              </a:xfrm>
              <a:prstGeom prst="rect">
                <a:avLst/>
              </a:prstGeom>
              <a:blipFill>
                <a:blip r:embed="rId5"/>
                <a:stretch>
                  <a:fillRect t="-1634" r="-3969" b="-2526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F482427-0B0F-7377-EAD3-8A62EBD1CF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07948" y="1621591"/>
            <a:ext cx="3478472" cy="2440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92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89965" y="2231967"/>
            <a:ext cx="7539597" cy="4496289"/>
          </a:xfrm>
          <a:prstGeom prst="roundRect">
            <a:avLst>
              <a:gd name="adj" fmla="val 4817"/>
            </a:avLst>
          </a:prstGeom>
          <a:solidFill>
            <a:schemeClr val="bg1"/>
          </a:solidFill>
          <a:ln w="44450" cap="rnd">
            <a:solidFill>
              <a:srgbClr val="FFCCFF"/>
            </a:solidFill>
            <a:prstDash val="solid"/>
            <a:bevel/>
          </a:ln>
          <a:effectLst>
            <a:glow rad="254000">
              <a:srgbClr val="FF0066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619124" y="53542"/>
            <a:ext cx="11335870" cy="210222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5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0BA093-263F-6E62-AC93-69AD7F2A03BC}"/>
                  </a:ext>
                </a:extLst>
              </p:cNvPr>
              <p:cNvSpPr txBox="1"/>
              <p:nvPr/>
            </p:nvSpPr>
            <p:spPr>
              <a:xfrm>
                <a:off x="994607" y="207758"/>
                <a:ext cx="10584904" cy="16825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0" algn="just">
                  <a:defRPr/>
                </a:pP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Một tàu vũ trụ bay vòng quanh một thiên thể 6 vòng rồi mới đáp xuống. Nếu mỗi vòng tàu vũ trụ bay được 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000" b="1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𝟔𝟏</m:t>
                        </m:r>
                      </m:num>
                      <m:den>
                        <m:r>
                          <a:rPr lang="en-US" sz="3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sz="3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kumimoji="0" lang="vi-VN" sz="3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km thì nó đã bay được tất cả bao nhiêu ki-lô-mét quanh thiên thể?</a:t>
                </a:r>
                <a:endPara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C0BA093-263F-6E62-AC93-69AD7F2A03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607" y="207758"/>
                <a:ext cx="10584904" cy="1682577"/>
              </a:xfrm>
              <a:prstGeom prst="rect">
                <a:avLst/>
              </a:prstGeom>
              <a:blipFill>
                <a:blip r:embed="rId2"/>
                <a:stretch>
                  <a:fillRect l="-1324" t="-4710" r="-1324" b="-1014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7783BD02-23A7-D9C6-35FE-BF67D520B5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4639" y="125023"/>
            <a:ext cx="1347333" cy="16033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C42AFBB-18FA-16D4-5012-B0759E6C4F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69508" y="4480111"/>
            <a:ext cx="4122492" cy="240848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61DF4B-43AA-940F-3749-284A2688C7C8}"/>
                  </a:ext>
                </a:extLst>
              </p:cNvPr>
              <p:cNvSpPr txBox="1"/>
              <p:nvPr/>
            </p:nvSpPr>
            <p:spPr>
              <a:xfrm>
                <a:off x="705293" y="2679405"/>
                <a:ext cx="7224269" cy="426264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 b="1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Bài </a:t>
                </a:r>
                <a:r>
                  <a:rPr lang="en-US" sz="3500" b="1" u="sng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giải</a:t>
                </a:r>
                <a:r>
                  <a:rPr lang="en-US" sz="3500" b="1" u="sng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Tàu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vũ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trụ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bay </a:t>
                </a:r>
                <a:r>
                  <a:rPr lang="vi-VN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được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số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ki –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lô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-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mét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vi-VN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quanh thiên thể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là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</a:t>
                </a: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sz="440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400" b="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61</m:t>
                        </m:r>
                      </m:num>
                      <m:den>
                        <m:r>
                          <a:rPr lang="en-US" sz="4400" b="0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× 6 = 61 (km)</a:t>
                </a:r>
              </a:p>
              <a:p>
                <a:pPr marL="0" marR="0" algn="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Đáp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500" dirty="0" err="1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án</a:t>
                </a:r>
                <a:r>
                  <a:rPr lang="en-US" sz="35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: 61 km</a:t>
                </a:r>
              </a:p>
              <a:p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1961DF4B-43AA-940F-3749-284A2688C7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5293" y="2679405"/>
                <a:ext cx="7224269" cy="4262642"/>
              </a:xfrm>
              <a:prstGeom prst="rect">
                <a:avLst/>
              </a:prstGeom>
              <a:blipFill>
                <a:blip r:embed="rId6"/>
                <a:stretch>
                  <a:fillRect t="-1001" r="-24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2239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>
            <a:extLst>
              <a:ext uri="{FF2B5EF4-FFF2-40B4-BE49-F238E27FC236}">
                <a16:creationId xmlns:a16="http://schemas.microsoft.com/office/drawing/2014/main" id="{4BD5D7F8-B4FA-3AB4-BE5F-73A29708A6E6}"/>
              </a:ext>
            </a:extLst>
          </p:cNvPr>
          <p:cNvSpPr/>
          <p:nvPr/>
        </p:nvSpPr>
        <p:spPr>
          <a:xfrm>
            <a:off x="3531418" y="584200"/>
            <a:ext cx="8660582" cy="59944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57FFD7-A989-C0AB-4F0E-1F4A057A54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70666" y="1020594"/>
            <a:ext cx="7364606" cy="560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98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>
            <a:extLst>
              <a:ext uri="{FF2B5EF4-FFF2-40B4-BE49-F238E27FC236}">
                <a16:creationId xmlns:a16="http://schemas.microsoft.com/office/drawing/2014/main" id="{11DD7086-4939-0477-1FD7-DF9FC125BED8}"/>
              </a:ext>
            </a:extLst>
          </p:cNvPr>
          <p:cNvSpPr/>
          <p:nvPr/>
        </p:nvSpPr>
        <p:spPr>
          <a:xfrm>
            <a:off x="4353691" y="663977"/>
            <a:ext cx="8660582" cy="59944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DBEE41-69B5-2797-0745-DBFCDE18F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6016" y="896154"/>
            <a:ext cx="6638131" cy="5762223"/>
          </a:xfrm>
          <a:prstGeom prst="rect">
            <a:avLst/>
          </a:prstGeom>
        </p:spPr>
      </p:pic>
      <p:pic>
        <p:nvPicPr>
          <p:cNvPr id="4" name="图片 33">
            <a:extLst>
              <a:ext uri="{FF2B5EF4-FFF2-40B4-BE49-F238E27FC236}">
                <a16:creationId xmlns:a16="http://schemas.microsoft.com/office/drawing/2014/main" id="{AB558983-98A4-EFCA-8467-497EBD8D2C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914197" y="-295219"/>
            <a:ext cx="2592108" cy="23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1826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EACFD82-1485-0B28-0F86-4971DB6B2ED1}"/>
              </a:ext>
            </a:extLst>
          </p:cNvPr>
          <p:cNvSpPr/>
          <p:nvPr/>
        </p:nvSpPr>
        <p:spPr>
          <a:xfrm>
            <a:off x="1507268" y="1589997"/>
            <a:ext cx="10076089" cy="499483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40117" y="1"/>
            <a:ext cx="10502801" cy="2209800"/>
            <a:chOff x="671024" y="657154"/>
            <a:chExt cx="10502801" cy="2209800"/>
          </a:xfrm>
        </p:grpSpPr>
        <p:sp>
          <p:nvSpPr>
            <p:cNvPr id="3" name="Rounded Rectangle 2"/>
            <p:cNvSpPr/>
            <p:nvPr/>
          </p:nvSpPr>
          <p:spPr>
            <a:xfrm>
              <a:off x="671024" y="657154"/>
              <a:ext cx="10502801" cy="2209800"/>
            </a:xfrm>
            <a:prstGeom prst="roundRect">
              <a:avLst>
                <a:gd name="adj" fmla="val 4817"/>
              </a:avLst>
            </a:prstGeom>
            <a:solidFill>
              <a:schemeClr val="bg1"/>
            </a:solidFill>
            <a:ln w="50800" cap="rnd">
              <a:solidFill>
                <a:srgbClr val="CCECFF"/>
              </a:solidFill>
              <a:prstDash val="solid"/>
              <a:bevel/>
            </a:ln>
            <a:effectLst>
              <a:glow rad="1905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967127" y="778506"/>
                  <a:ext cx="9946891" cy="182094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kumimoji="0" lang="vi-VN" alt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 </m:t>
                        </m:r>
                        <m:r>
                          <a:rPr kumimoji="0" lang="vi-VN" alt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 </m:t>
                        </m:r>
                        <m:f>
                          <m:fPr>
                            <m:ctrlPr>
                              <a:rPr kumimoji="0" lang="vi-VN" alt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kumimoji="0" lang="en-US" alt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127" y="778506"/>
                  <a:ext cx="9946891" cy="1820948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>
                <a:off x="1507268" y="4257534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AutoShap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7268" y="4257534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 b="-18919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AutoShape 9"/>
              <p:cNvSpPr>
                <a:spLocks noChangeArrowheads="1"/>
              </p:cNvSpPr>
              <p:nvPr/>
            </p:nvSpPr>
            <p:spPr bwMode="auto">
              <a:xfrm>
                <a:off x="7068343" y="2414728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vi-VN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AutoShap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68343" y="2414728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 t="-450" b="-18018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AutoShape 11"/>
              <p:cNvSpPr>
                <a:spLocks noChangeArrowheads="1"/>
              </p:cNvSpPr>
              <p:nvPr/>
            </p:nvSpPr>
            <p:spPr bwMode="auto">
              <a:xfrm>
                <a:off x="7156772" y="4275358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𝟑𝟎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AutoShap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6772" y="4275358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b="-18919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AutoShape 7"/>
              <p:cNvSpPr>
                <a:spLocks noChangeArrowheads="1"/>
              </p:cNvSpPr>
              <p:nvPr/>
            </p:nvSpPr>
            <p:spPr bwMode="auto">
              <a:xfrm>
                <a:off x="1507268" y="2406077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12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9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AutoShap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7268" y="2406077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 t="-905" b="-18552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170" y="2552317"/>
            <a:ext cx="1192818" cy="119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41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1E7DA2A-C7B8-6DA3-3F80-2799A472C587}"/>
              </a:ext>
            </a:extLst>
          </p:cNvPr>
          <p:cNvSpPr/>
          <p:nvPr/>
        </p:nvSpPr>
        <p:spPr>
          <a:xfrm>
            <a:off x="1622193" y="1606755"/>
            <a:ext cx="10076089" cy="499483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994434" y="270727"/>
            <a:ext cx="12588429" cy="2062230"/>
            <a:chOff x="878290" y="927880"/>
            <a:chExt cx="12588429" cy="2062230"/>
          </a:xfrm>
        </p:grpSpPr>
        <p:sp>
          <p:nvSpPr>
            <p:cNvPr id="3" name="Rounded Rectangle 2"/>
            <p:cNvSpPr/>
            <p:nvPr/>
          </p:nvSpPr>
          <p:spPr>
            <a:xfrm>
              <a:off x="878290" y="927880"/>
              <a:ext cx="10502801" cy="2062230"/>
            </a:xfrm>
            <a:prstGeom prst="roundRect">
              <a:avLst>
                <a:gd name="adj" fmla="val 4817"/>
              </a:avLst>
            </a:prstGeom>
            <a:solidFill>
              <a:schemeClr val="bg1"/>
            </a:solidFill>
            <a:ln w="50800" cap="rnd">
              <a:solidFill>
                <a:srgbClr val="CCECFF"/>
              </a:solidFill>
              <a:prstDash val="solid"/>
              <a:bevel/>
            </a:ln>
            <a:effectLst>
              <a:glow rad="1905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3519828" y="1251076"/>
                  <a:ext cx="9946891" cy="143968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 xmlns:m="http://schemas.openxmlformats.org/officeDocument/2006/math">
                      <m:f>
                        <m:fPr>
                          <m:ctrlPr>
                            <a:rPr kumimoji="0" lang="en-US" altLang="en-US" sz="60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en-US" sz="6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vi-VN" altLang="en-US" sz="6000" b="1" i="1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kumimoji="0" lang="vi-VN" altLang="en-US" sz="6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kumimoji="0" lang="vi-VN" altLang="en-US" sz="6000" b="1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0B05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</m:oMath>
                  </a14:m>
                  <a:r>
                    <a:rPr kumimoji="0" lang="vi-VN" altLang="en-US" sz="60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00B050"/>
                      </a:solidFill>
                      <a:effectLst/>
                      <a:uLnTx/>
                      <a:uFillTx/>
                      <a:latin typeface="Cambria" panose="02040503050406030204" pitchFamily="18" charset="0"/>
                      <a:ea typeface="Cambria" panose="02040503050406030204" pitchFamily="18" charset="0"/>
                    </a:rPr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kumimoji="0" lang="vi-VN" altLang="en-US" sz="6000" b="1" i="1" u="none" strike="noStrike" kern="1200" cap="none" spc="0" normalizeH="0" baseline="0" noProof="0" dirty="0" smtClean="0">
                              <a:ln>
                                <a:noFill/>
                              </a:ln>
                              <a:solidFill>
                                <a:srgbClr val="00B05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vi-VN" altLang="en-US" sz="6000" b="1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num>
                        <m:den>
                          <m:r>
                            <a:rPr lang="vi-VN" altLang="en-US" sz="6000" b="1" i="1" dirty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𝟕</m:t>
                          </m:r>
                        </m:den>
                      </m:f>
                    </m:oMath>
                  </a14:m>
                  <a:endParaRPr kumimoji="0" lang="en-US" alt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19828" y="1251076"/>
                  <a:ext cx="9946891" cy="143968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>
                <a:off x="1349613" y="4275358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AutoShap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349613" y="4275358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 t="-901" b="-18018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AutoShape 9"/>
              <p:cNvSpPr>
                <a:spLocks noChangeArrowheads="1"/>
              </p:cNvSpPr>
              <p:nvPr/>
            </p:nvSpPr>
            <p:spPr bwMode="auto">
              <a:xfrm>
                <a:off x="7068343" y="2414728"/>
                <a:ext cx="4428892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   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AutoShap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68343" y="2414728"/>
                <a:ext cx="4428892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 t="-1351" b="-17117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AutoShape 11"/>
              <p:cNvSpPr>
                <a:spLocks noChangeArrowheads="1"/>
              </p:cNvSpPr>
              <p:nvPr/>
            </p:nvSpPr>
            <p:spPr bwMode="auto">
              <a:xfrm>
                <a:off x="7008854" y="4275358"/>
                <a:ext cx="4488381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AutoShap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08854" y="4275358"/>
                <a:ext cx="4488381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t="-1802" b="-17117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AutoShape 7"/>
              <p:cNvSpPr>
                <a:spLocks noChangeArrowheads="1"/>
              </p:cNvSpPr>
              <p:nvPr/>
            </p:nvSpPr>
            <p:spPr bwMode="auto">
              <a:xfrm>
                <a:off x="1507268" y="2406077"/>
                <a:ext cx="3926339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      </a:t>
                </a: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8" name="AutoShap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7268" y="2406077"/>
                <a:ext cx="3926339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 t="-1810" b="-17195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7198" y="4348478"/>
            <a:ext cx="1192818" cy="119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37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4F57A627-9C55-7CB0-5198-7269D557185C}"/>
              </a:ext>
            </a:extLst>
          </p:cNvPr>
          <p:cNvSpPr/>
          <p:nvPr/>
        </p:nvSpPr>
        <p:spPr>
          <a:xfrm>
            <a:off x="1500269" y="1726304"/>
            <a:ext cx="10076089" cy="4994830"/>
          </a:xfrm>
          <a:prstGeom prst="roundRect">
            <a:avLst/>
          </a:prstGeom>
          <a:solidFill>
            <a:schemeClr val="bg1">
              <a:alpha val="49000"/>
            </a:scheme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10756" y="94224"/>
            <a:ext cx="9946891" cy="2157046"/>
            <a:chOff x="641663" y="751377"/>
            <a:chExt cx="9946891" cy="2157046"/>
          </a:xfrm>
        </p:grpSpPr>
        <p:sp>
          <p:nvSpPr>
            <p:cNvPr id="3" name="Rounded Rectangle 2"/>
            <p:cNvSpPr/>
            <p:nvPr/>
          </p:nvSpPr>
          <p:spPr>
            <a:xfrm>
              <a:off x="3291008" y="751377"/>
              <a:ext cx="4648200" cy="2157046"/>
            </a:xfrm>
            <a:prstGeom prst="roundRect">
              <a:avLst>
                <a:gd name="adj" fmla="val 4817"/>
              </a:avLst>
            </a:prstGeom>
            <a:solidFill>
              <a:schemeClr val="bg1"/>
            </a:solidFill>
            <a:ln w="50800" cap="rnd">
              <a:solidFill>
                <a:srgbClr val="CCECFF"/>
              </a:solidFill>
              <a:prstDash val="solid"/>
              <a:bevel/>
            </a:ln>
            <a:effectLst>
              <a:glow rad="190500">
                <a:srgbClr val="92D050">
                  <a:alpha val="40000"/>
                </a:srgbClr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641663" y="897534"/>
                  <a:ext cx="9946891" cy="190058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alt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𝟓</m:t>
                            </m:r>
                          </m:num>
                          <m:den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</a:rPr>
                              <m:t>𝟕</m:t>
                            </m:r>
                          </m:den>
                        </m:f>
                        <m:r>
                          <a:rPr kumimoji="0" lang="vi-VN" alt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kumimoji="0" lang="vi-VN" alt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B05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kumimoji="0" lang="vi-VN" altLang="en-US" sz="6000" b="1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srgbClr val="00B050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𝟐</m:t>
                            </m:r>
                          </m:num>
                          <m:den>
                            <m:r>
                              <a:rPr lang="vi-VN" altLang="en-US" sz="6000" b="1" i="1">
                                <a:solidFill>
                                  <a:srgbClr val="00B05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m:oMathPara>
                  </a14:m>
                  <a:endParaRPr kumimoji="0" lang="en-US" alt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B050"/>
                    </a:solidFill>
                    <a:effectLst/>
                    <a:uLnTx/>
                    <a:uFillTx/>
                    <a:latin typeface="UTM Avo" panose="02040603050506020204" pitchFamily="18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1663" y="897534"/>
                  <a:ext cx="9946891" cy="190058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SG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AutoShape 8"/>
              <p:cNvSpPr>
                <a:spLocks noChangeArrowheads="1"/>
              </p:cNvSpPr>
              <p:nvPr/>
            </p:nvSpPr>
            <p:spPr bwMode="auto">
              <a:xfrm>
                <a:off x="1507268" y="4257534"/>
                <a:ext cx="3575721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𝟐𝟏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5" name="AutoShap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7268" y="4257534"/>
                <a:ext cx="3575721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4"/>
                <a:stretch>
                  <a:fillRect b="-19369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AutoShape 9"/>
              <p:cNvSpPr>
                <a:spLocks noChangeArrowheads="1"/>
              </p:cNvSpPr>
              <p:nvPr/>
            </p:nvSpPr>
            <p:spPr bwMode="auto">
              <a:xfrm>
                <a:off x="7068343" y="2414728"/>
                <a:ext cx="3689304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6" name="AutoShap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068343" y="2414728"/>
                <a:ext cx="3689304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5"/>
                <a:stretch>
                  <a:fillRect b="-18468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AutoShape 11"/>
              <p:cNvSpPr>
                <a:spLocks noChangeArrowheads="1"/>
              </p:cNvSpPr>
              <p:nvPr/>
            </p:nvSpPr>
            <p:spPr bwMode="auto">
              <a:xfrm>
                <a:off x="7156772" y="4275358"/>
                <a:ext cx="3600875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𝟕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7" name="AutoShap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7156772" y="4275358"/>
                <a:ext cx="3600875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6"/>
                <a:stretch>
                  <a:fillRect b="-19369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AutoShape 7"/>
              <p:cNvSpPr>
                <a:spLocks noChangeArrowheads="1"/>
              </p:cNvSpPr>
              <p:nvPr/>
            </p:nvSpPr>
            <p:spPr bwMode="auto">
              <a:xfrm>
                <a:off x="1507269" y="2406077"/>
                <a:ext cx="3575720" cy="1339058"/>
              </a:xfrm>
              <a:prstGeom prst="roundRect">
                <a:avLst>
                  <a:gd name="adj" fmla="val 16667"/>
                </a:avLst>
              </a:prstGeom>
              <a:gradFill rotWithShape="0">
                <a:gsLst>
                  <a:gs pos="0">
                    <a:srgbClr val="FFCCFF"/>
                  </a:gs>
                  <a:gs pos="50000">
                    <a:schemeClr val="bg1"/>
                  </a:gs>
                  <a:gs pos="100000">
                    <a:srgbClr val="FFCCFF"/>
                  </a:gs>
                </a:gsLst>
                <a:lin ang="5400000" scaled="1"/>
              </a:gra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0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vi-VN" sz="6000" b="1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8" name="AutoShap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07269" y="2406077"/>
                <a:ext cx="3575720" cy="1339058"/>
              </a:xfrm>
              <a:prstGeom prst="roundRect">
                <a:avLst>
                  <a:gd name="adj" fmla="val 16667"/>
                </a:avLst>
              </a:prstGeom>
              <a:blipFill>
                <a:blip r:embed="rId7"/>
                <a:stretch>
                  <a:fillRect b="-19457"/>
                </a:stretch>
              </a:blip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6848" y="4248967"/>
            <a:ext cx="1192818" cy="1192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752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2">
            <a:extLst>
              <a:ext uri="{FF2B5EF4-FFF2-40B4-BE49-F238E27FC236}">
                <a16:creationId xmlns:a16="http://schemas.microsoft.com/office/drawing/2014/main" id="{6C75F900-6A29-3276-AC9A-EEFA515CF70A}"/>
              </a:ext>
            </a:extLst>
          </p:cNvPr>
          <p:cNvSpPr/>
          <p:nvPr/>
        </p:nvSpPr>
        <p:spPr>
          <a:xfrm>
            <a:off x="4238411" y="1004644"/>
            <a:ext cx="8660582" cy="5994400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cd4">
                <a:pos x="hc" y="t"/>
              </a:cxn>
              <a:cxn ang="3cd4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cd4">
                <a:pos x="ir" y="it"/>
              </a:cxn>
            </a:cxnLst>
            <a:rect l="l" t="t" r="r" b="b"/>
            <a:pathLst>
              <a:path w="11155" h="7233">
                <a:moveTo>
                  <a:pt x="2110" y="1715"/>
                </a:moveTo>
                <a:cubicBezTo>
                  <a:pt x="2074" y="754"/>
                  <a:pt x="3126" y="-21"/>
                  <a:pt x="4155" y="2"/>
                </a:cubicBezTo>
                <a:cubicBezTo>
                  <a:pt x="4867" y="-28"/>
                  <a:pt x="5582" y="389"/>
                  <a:pt x="5859" y="767"/>
                </a:cubicBezTo>
                <a:cubicBezTo>
                  <a:pt x="6101" y="308"/>
                  <a:pt x="6791" y="-20"/>
                  <a:pt x="7356" y="0"/>
                </a:cubicBezTo>
                <a:cubicBezTo>
                  <a:pt x="8359" y="-24"/>
                  <a:pt x="9164" y="761"/>
                  <a:pt x="9141" y="1491"/>
                </a:cubicBezTo>
                <a:cubicBezTo>
                  <a:pt x="9146" y="1569"/>
                  <a:pt x="9117" y="1751"/>
                  <a:pt x="9119" y="1725"/>
                </a:cubicBezTo>
                <a:lnTo>
                  <a:pt x="9134" y="1723"/>
                </a:lnTo>
                <a:lnTo>
                  <a:pt x="9181" y="1720"/>
                </a:lnTo>
                <a:lnTo>
                  <a:pt x="9228" y="1717"/>
                </a:lnTo>
                <a:lnTo>
                  <a:pt x="9276" y="1716"/>
                </a:lnTo>
                <a:lnTo>
                  <a:pt x="9324" y="1715"/>
                </a:lnTo>
                <a:cubicBezTo>
                  <a:pt x="10350" y="1690"/>
                  <a:pt x="11177" y="2436"/>
                  <a:pt x="11152" y="3166"/>
                </a:cubicBezTo>
                <a:cubicBezTo>
                  <a:pt x="11205" y="3884"/>
                  <a:pt x="10373" y="4508"/>
                  <a:pt x="9689" y="4588"/>
                </a:cubicBezTo>
                <a:cubicBezTo>
                  <a:pt x="9748" y="4720"/>
                  <a:pt x="9821" y="5122"/>
                  <a:pt x="9806" y="5229"/>
                </a:cubicBezTo>
                <a:cubicBezTo>
                  <a:pt x="9866" y="6034"/>
                  <a:pt x="9064" y="6619"/>
                  <a:pt x="8318" y="6563"/>
                </a:cubicBezTo>
                <a:cubicBezTo>
                  <a:pt x="8099" y="6573"/>
                  <a:pt x="7704" y="6488"/>
                  <a:pt x="7585" y="6446"/>
                </a:cubicBezTo>
                <a:cubicBezTo>
                  <a:pt x="7202" y="6932"/>
                  <a:pt x="6390" y="7247"/>
                  <a:pt x="5747" y="7230"/>
                </a:cubicBezTo>
                <a:cubicBezTo>
                  <a:pt x="4810" y="7269"/>
                  <a:pt x="3934" y="6658"/>
                  <a:pt x="3668" y="6096"/>
                </a:cubicBezTo>
                <a:cubicBezTo>
                  <a:pt x="3414" y="6247"/>
                  <a:pt x="2971" y="6339"/>
                  <a:pt x="2753" y="6325"/>
                </a:cubicBezTo>
                <a:cubicBezTo>
                  <a:pt x="1996" y="6374"/>
                  <a:pt x="1334" y="5685"/>
                  <a:pt x="1374" y="5036"/>
                </a:cubicBezTo>
                <a:cubicBezTo>
                  <a:pt x="1367" y="4895"/>
                  <a:pt x="1416" y="4664"/>
                  <a:pt x="1442" y="4594"/>
                </a:cubicBezTo>
                <a:cubicBezTo>
                  <a:pt x="577" y="4430"/>
                  <a:pt x="-28" y="3650"/>
                  <a:pt x="0" y="3021"/>
                </a:cubicBezTo>
                <a:cubicBezTo>
                  <a:pt x="-26" y="2237"/>
                  <a:pt x="795" y="1664"/>
                  <a:pt x="1550" y="1692"/>
                </a:cubicBezTo>
                <a:cubicBezTo>
                  <a:pt x="1725" y="1685"/>
                  <a:pt x="2004" y="1737"/>
                  <a:pt x="2111" y="1771"/>
                </a:cubicBezTo>
                <a:lnTo>
                  <a:pt x="2110" y="1760"/>
                </a:lnTo>
                <a:lnTo>
                  <a:pt x="2110" y="1715"/>
                </a:lnTo>
                <a:close/>
              </a:path>
            </a:pathLst>
          </a:custGeom>
          <a:solidFill>
            <a:schemeClr val="bg1"/>
          </a:solidFill>
          <a:ln w="57150">
            <a:solidFill>
              <a:srgbClr val="F63C5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pic>
        <p:nvPicPr>
          <p:cNvPr id="91" name="Picture 90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C4E73A16-3664-58A2-17E3-DED3F72B5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99" y="3279451"/>
            <a:ext cx="4154081" cy="415408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877252F-0617-2463-B403-89E86BA94E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6931" y="1004644"/>
            <a:ext cx="8001170" cy="6428888"/>
          </a:xfrm>
          <a:prstGeom prst="rect">
            <a:avLst/>
          </a:prstGeom>
        </p:spPr>
      </p:pic>
      <p:pic>
        <p:nvPicPr>
          <p:cNvPr id="8" name="图片 33">
            <a:extLst>
              <a:ext uri="{FF2B5EF4-FFF2-40B4-BE49-F238E27FC236}">
                <a16:creationId xmlns:a16="http://schemas.microsoft.com/office/drawing/2014/main" id="{9210A8F5-9E1B-76D8-DEC5-34435D08A7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3279985" y="827794"/>
            <a:ext cx="2592108" cy="2382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99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60603DEC-D761-DC4E-6FC6-811653A9A34F}"/>
              </a:ext>
            </a:extLst>
          </p:cNvPr>
          <p:cNvSpPr/>
          <p:nvPr/>
        </p:nvSpPr>
        <p:spPr>
          <a:xfrm>
            <a:off x="345440" y="341588"/>
            <a:ext cx="11297920" cy="639449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2667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1444D9F-2457-6735-6A06-C2B4C2AB0CA3}"/>
              </a:ext>
            </a:extLst>
          </p:cNvPr>
          <p:cNvGrpSpPr/>
          <p:nvPr/>
        </p:nvGrpSpPr>
        <p:grpSpPr>
          <a:xfrm>
            <a:off x="662421" y="482869"/>
            <a:ext cx="883269" cy="844221"/>
            <a:chOff x="1122814" y="839755"/>
            <a:chExt cx="883269" cy="844221"/>
          </a:xfrm>
        </p:grpSpPr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28E500B5-43FE-AE2C-D184-3E5549225546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5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3" name="PA-文本框 54">
              <a:extLst>
                <a:ext uri="{FF2B5EF4-FFF2-40B4-BE49-F238E27FC236}">
                  <a16:creationId xmlns:a16="http://schemas.microsoft.com/office/drawing/2014/main" id="{BE71808E-FF7E-89DA-C8A7-033A16FE437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22814" y="839755"/>
              <a:ext cx="841938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500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思源黑体 CN" panose="020B0500000000000000" pitchFamily="34" charset="-122"/>
                </a:rPr>
                <a:t>1</a:t>
              </a:r>
              <a:endParaRPr kumimoji="0" lang="zh-CN" altLang="en-US" sz="450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字魂156号-萌趣苏打饼" panose="00000500000000000000" pitchFamily="2" charset="-122"/>
                <a:sym typeface="思源黑体 CN" panose="020B0500000000000000" pitchFamily="34" charset="-122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672B907-AC2E-C3FB-4E08-5F0AC5CC4324}"/>
              </a:ext>
            </a:extLst>
          </p:cNvPr>
          <p:cNvSpPr txBox="1"/>
          <p:nvPr/>
        </p:nvSpPr>
        <p:spPr>
          <a:xfrm>
            <a:off x="1717512" y="410804"/>
            <a:ext cx="447630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kumimoji="0" lang="en-US" sz="45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31F705-57B6-A04A-C231-E02AA56B9190}"/>
              </a:ext>
            </a:extLst>
          </p:cNvPr>
          <p:cNvSpPr/>
          <p:nvPr/>
        </p:nvSpPr>
        <p:spPr>
          <a:xfrm>
            <a:off x="458830" y="1395455"/>
            <a:ext cx="7880498" cy="335061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2FABB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8C47B0-B13B-B222-9FE8-7854CEC6A510}"/>
                  </a:ext>
                </a:extLst>
              </p:cNvPr>
              <p:cNvSpPr txBox="1"/>
              <p:nvPr/>
            </p:nvSpPr>
            <p:spPr>
              <a:xfrm>
                <a:off x="550766" y="1467520"/>
                <a:ext cx="7902353" cy="1092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x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  <m:r>
                      <a:rPr kumimoji="0" lang="en-US" sz="45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4500" b="1" i="1" noProof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  <m:r>
                      <a:rPr kumimoji="0" lang="en-US" sz="45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38C47B0-B13B-B222-9FE8-7854CEC6A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766" y="1467520"/>
                <a:ext cx="7902353" cy="1092479"/>
              </a:xfrm>
              <a:prstGeom prst="rect">
                <a:avLst/>
              </a:prstGeom>
              <a:blipFill>
                <a:blip r:embed="rId3"/>
                <a:stretch>
                  <a:fillRect l="-3238" b="-122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2385AE50-6844-D406-E8C9-C103A65FB21B}"/>
              </a:ext>
            </a:extLst>
          </p:cNvPr>
          <p:cNvSpPr txBox="1"/>
          <p:nvPr/>
        </p:nvSpPr>
        <p:spPr>
          <a:xfrm>
            <a:off x="803585" y="2624771"/>
            <a:ext cx="727267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5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D71816-29CA-3E8A-F52E-DD117736FDBF}"/>
                  </a:ext>
                </a:extLst>
              </p:cNvPr>
              <p:cNvSpPr txBox="1"/>
              <p:nvPr/>
            </p:nvSpPr>
            <p:spPr>
              <a:xfrm>
                <a:off x="1422636" y="3404143"/>
                <a:ext cx="7272670" cy="10924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kumimoji="0" lang="en-US" sz="45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x 3 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𝟑</m:t>
                        </m:r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kumimoji="0" lang="en-US" sz="45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kumimoji="0" lang="en-US" sz="45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</m:oMath>
                </a14:m>
                <a:endParaRPr kumimoji="0" lang="en-US" sz="45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D71816-29CA-3E8A-F52E-DD117736F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636" y="3404143"/>
                <a:ext cx="7272670" cy="1092479"/>
              </a:xfrm>
              <a:prstGeom prst="rect">
                <a:avLst/>
              </a:prstGeom>
              <a:blipFill>
                <a:blip r:embed="rId4"/>
                <a:stretch>
                  <a:fillRect b="-122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382C8A-FC22-ACF0-C0E8-B94AC1721CE4}"/>
                  </a:ext>
                </a:extLst>
              </p:cNvPr>
              <p:cNvSpPr txBox="1"/>
              <p:nvPr/>
            </p:nvSpPr>
            <p:spPr>
              <a:xfrm>
                <a:off x="967090" y="4936231"/>
                <a:ext cx="10257820" cy="11704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;       b)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kumimoji="0" lang="en-US" sz="4800" b="1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 ;       c)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C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kumimoji="0" lang="en-US" sz="48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  <m:r>
                      <a:rPr kumimoji="0" lang="en-US" sz="4800" b="1" i="1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E8382C8A-FC22-ACF0-C0E8-B94AC1721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090" y="4936231"/>
                <a:ext cx="10257820" cy="1170449"/>
              </a:xfrm>
              <a:prstGeom prst="rect">
                <a:avLst/>
              </a:prstGeom>
              <a:blipFill>
                <a:blip r:embed="rId5"/>
                <a:stretch>
                  <a:fillRect l="-2735" b="-119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26" name="Picture 2" descr="Toán lớp 4 Kết nối tri thức Bài 63: Phép nhân phân số (trang 86 Tập 2) | Giải Toán lớp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328" y="1711620"/>
            <a:ext cx="3147440" cy="2540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3292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7" grpId="0"/>
      <p:bldP spid="19" grpId="0"/>
      <p:bldP spid="20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096D261-3B0E-B54B-E9A8-CDDF146C839B}"/>
              </a:ext>
            </a:extLst>
          </p:cNvPr>
          <p:cNvSpPr/>
          <p:nvPr/>
        </p:nvSpPr>
        <p:spPr>
          <a:xfrm>
            <a:off x="447040" y="269104"/>
            <a:ext cx="11297920" cy="639449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4" name="图片 33">
            <a:extLst>
              <a:ext uri="{FF2B5EF4-FFF2-40B4-BE49-F238E27FC236}">
                <a16:creationId xmlns:a16="http://schemas.microsoft.com/office/drawing/2014/main" id="{56D05CAA-329F-10B4-99F7-7F5806DE66E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67" t="14882" r="11490" b="60222"/>
          <a:stretch/>
        </p:blipFill>
        <p:spPr>
          <a:xfrm rot="1204348">
            <a:off x="9597975" y="143223"/>
            <a:ext cx="2592108" cy="2382747"/>
          </a:xfrm>
          <a:prstGeom prst="rect">
            <a:avLst/>
          </a:prstGeom>
        </p:spPr>
      </p:pic>
      <p:pic>
        <p:nvPicPr>
          <p:cNvPr id="21" name="Picture 20" descr="A cartoon of a child and child&#10;&#10;Description automatically generated">
            <a:extLst>
              <a:ext uri="{FF2B5EF4-FFF2-40B4-BE49-F238E27FC236}">
                <a16:creationId xmlns:a16="http://schemas.microsoft.com/office/drawing/2014/main" id="{8896706E-4F1D-263C-6BAA-4E4C01E653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2761" y="3755473"/>
            <a:ext cx="3164878" cy="31648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B4E76E-0E5F-5C6D-1537-4871AD87F137}"/>
                  </a:ext>
                </a:extLst>
              </p:cNvPr>
              <p:cNvSpPr txBox="1"/>
              <p:nvPr/>
            </p:nvSpPr>
            <p:spPr>
              <a:xfrm>
                <a:off x="890548" y="1139707"/>
                <a:ext cx="9239693" cy="12000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𝟏𝟏</m:t>
                        </m:r>
                      </m:den>
                    </m:f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0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𝟖</m:t>
                    </m:r>
                  </m:oMath>
                </a14:m>
                <a:r>
                  <a:rPr lang="en-US" sz="5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        </a:t>
                </a:r>
                <a:endParaRPr lang="en-US" sz="5000" b="1" dirty="0"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04B4E76E-0E5F-5C6D-1537-4871AD87F1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48" y="1139707"/>
                <a:ext cx="9239693" cy="1200072"/>
              </a:xfrm>
              <a:prstGeom prst="rect">
                <a:avLst/>
              </a:prstGeom>
              <a:blipFill>
                <a:blip r:embed="rId5"/>
                <a:stretch>
                  <a:fillRect l="-3166" b="-12690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43E089-CEA0-5AB4-E004-732C138C7DB9}"/>
                  </a:ext>
                </a:extLst>
              </p:cNvPr>
              <p:cNvSpPr txBox="1"/>
              <p:nvPr/>
            </p:nvSpPr>
            <p:spPr>
              <a:xfrm>
                <a:off x="3671947" y="421364"/>
                <a:ext cx="6140274" cy="22530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𝟗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  <m:r>
                        <a:rPr lang="en-US" sz="5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𝟕𝟐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𝟏𝟏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B43E089-CEA0-5AB4-E004-732C138C7D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947" y="421364"/>
                <a:ext cx="6140274" cy="225305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0BAE87-E784-056C-F400-2A77AEFD49DC}"/>
                  </a:ext>
                </a:extLst>
              </p:cNvPr>
              <p:cNvSpPr txBox="1"/>
              <p:nvPr/>
            </p:nvSpPr>
            <p:spPr>
              <a:xfrm>
                <a:off x="890548" y="2882060"/>
                <a:ext cx="4241800" cy="120161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</m:den>
                    </m:f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0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5000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r>
                  <a:rPr lang="en-US" sz="5000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:endParaRPr lang="en-SG" sz="5000" b="1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270BAE87-E784-056C-F400-2A77AEFD4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0548" y="2882060"/>
                <a:ext cx="4241800" cy="1201611"/>
              </a:xfrm>
              <a:prstGeom prst="rect">
                <a:avLst/>
              </a:prstGeom>
              <a:blipFill>
                <a:blip r:embed="rId7"/>
                <a:stretch>
                  <a:fillRect l="-6897" b="-121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7CB899F-C015-9824-8A55-A0CFA17695AF}"/>
                  </a:ext>
                </a:extLst>
              </p:cNvPr>
              <p:cNvSpPr txBox="1"/>
              <p:nvPr/>
            </p:nvSpPr>
            <p:spPr>
              <a:xfrm>
                <a:off x="3671947" y="2145511"/>
                <a:ext cx="5122457" cy="226055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  <m:r>
                        <a:rPr lang="en-US" sz="5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 = 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den>
                      </m:f>
                    </m:oMath>
                  </m:oMathPara>
                </a14:m>
                <a:endParaRPr lang="en-US" sz="5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A7CB899F-C015-9824-8A55-A0CFA17695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947" y="2145511"/>
                <a:ext cx="5122457" cy="226055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17D027-B948-D233-17F9-4A51C5A6F1F2}"/>
                  </a:ext>
                </a:extLst>
              </p:cNvPr>
              <p:cNvSpPr txBox="1"/>
              <p:nvPr/>
            </p:nvSpPr>
            <p:spPr>
              <a:xfrm>
                <a:off x="928747" y="4454332"/>
                <a:ext cx="6289040" cy="163647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5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c</a:t>
                </a:r>
                <a:r>
                  <a:rPr lang="en-US" sz="50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</a:rPr>
                  <a:t>)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5000" b="1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𝟏𝟓</m:t>
                        </m:r>
                      </m:num>
                      <m:den>
                        <m:r>
                          <a:rPr lang="en-US" sz="5000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𝟖</m:t>
                        </m:r>
                      </m:den>
                    </m:f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en-US" sz="5000" b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×</m:t>
                    </m:r>
                    <m:r>
                      <a:rPr lang="en-US" sz="5000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𝟎</m:t>
                    </m:r>
                  </m:oMath>
                </a14:m>
                <a:endParaRPr lang="en-SG" sz="50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9B17D027-B948-D233-17F9-4A51C5A6F1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8747" y="4454332"/>
                <a:ext cx="6289040" cy="1636474"/>
              </a:xfrm>
              <a:prstGeom prst="rect">
                <a:avLst/>
              </a:prstGeom>
              <a:blipFill>
                <a:blip r:embed="rId9"/>
                <a:stretch>
                  <a:fillRect l="-4651" b="-8955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4D56944-ADAE-12BE-177B-9F7DE14600FE}"/>
                  </a:ext>
                </a:extLst>
              </p:cNvPr>
              <p:cNvSpPr txBox="1"/>
              <p:nvPr/>
            </p:nvSpPr>
            <p:spPr>
              <a:xfrm>
                <a:off x="3671947" y="4219425"/>
                <a:ext cx="4358560" cy="22844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5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5000" b="1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𝟏𝟓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 × </m:t>
                          </m:r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𝟎</m:t>
                          </m:r>
                        </m:num>
                        <m:den>
                          <m:r>
                            <a:rPr lang="en-US" sz="50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𝟖</m:t>
                          </m:r>
                        </m:den>
                      </m:f>
                      <m:r>
                        <a:rPr lang="en-US" sz="5000" b="1" i="1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5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𝟎</m:t>
                      </m:r>
                    </m:oMath>
                  </m:oMathPara>
                </a14:m>
                <a:endParaRPr lang="en-US" sz="50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4D56944-ADAE-12BE-177B-9F7DE14600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1947" y="4219425"/>
                <a:ext cx="4358560" cy="228447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54537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F298E7B-F8E0-FC35-B80C-D1B9314F204A}"/>
              </a:ext>
            </a:extLst>
          </p:cNvPr>
          <p:cNvSpPr/>
          <p:nvPr/>
        </p:nvSpPr>
        <p:spPr>
          <a:xfrm>
            <a:off x="447040" y="269104"/>
            <a:ext cx="11297920" cy="6394492"/>
          </a:xfrm>
          <a:prstGeom prst="roundRect">
            <a:avLst/>
          </a:prstGeom>
          <a:solidFill>
            <a:srgbClr val="FFFFFF">
              <a:alpha val="89020"/>
            </a:srgbClr>
          </a:solidFill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09630">
              <a:buClr>
                <a:srgbClr val="000000"/>
              </a:buClr>
              <a:defRPr/>
            </a:pPr>
            <a:endParaRPr lang="en-US" sz="5000" b="1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444D9F-2457-6735-6A06-C2B4C2AB0CA3}"/>
              </a:ext>
            </a:extLst>
          </p:cNvPr>
          <p:cNvGrpSpPr/>
          <p:nvPr/>
        </p:nvGrpSpPr>
        <p:grpSpPr>
          <a:xfrm>
            <a:off x="1100381" y="194404"/>
            <a:ext cx="861983" cy="1015663"/>
            <a:chOff x="1144100" y="726302"/>
            <a:chExt cx="861983" cy="1015663"/>
          </a:xfrm>
        </p:grpSpPr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28E500B5-43FE-AE2C-D184-3E5549225546}"/>
                </a:ext>
              </a:extLst>
            </p:cNvPr>
            <p:cNvSpPr/>
            <p:nvPr/>
          </p:nvSpPr>
          <p:spPr>
            <a:xfrm>
              <a:off x="1161862" y="839755"/>
              <a:ext cx="844221" cy="844221"/>
            </a:xfrm>
            <a:prstGeom prst="flowChartConnector">
              <a:avLst/>
            </a:prstGeom>
            <a:solidFill>
              <a:srgbClr val="AA72D4"/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PA-文本框 54">
              <a:extLst>
                <a:ext uri="{FF2B5EF4-FFF2-40B4-BE49-F238E27FC236}">
                  <a16:creationId xmlns:a16="http://schemas.microsoft.com/office/drawing/2014/main" id="{BE71808E-FF7E-89DA-C8A7-033A16FE4372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1144100" y="726302"/>
              <a:ext cx="841938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algn="dist">
                <a:defRPr sz="4400" b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59号-创粗黑" panose="00000500000000000000" pitchFamily="2" charset="-122"/>
                  <a:ea typeface="字魂59号-创粗黑" panose="00000500000000000000" pitchFamily="2" charset="-122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6000" b="0" i="0" u="none" strike="noStrike" kern="0" cap="none" spc="-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VN-Cookies" panose="02040603050506020204" pitchFamily="18" charset="0"/>
                  <a:ea typeface="字魂156号-萌趣苏打饼" panose="00000500000000000000" pitchFamily="2" charset="-122"/>
                  <a:cs typeface="+mn-cs"/>
                  <a:sym typeface="思源黑体 CN" panose="020B0500000000000000" pitchFamily="34" charset="-122"/>
                </a:rPr>
                <a:t>2</a:t>
              </a:r>
              <a:endParaRPr kumimoji="0" lang="zh-CN" altLang="en-US" sz="6000" b="0" i="0" u="none" strike="noStrike" kern="0" cap="none" spc="-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VN-Cookies" panose="02040603050506020204" pitchFamily="18" charset="0"/>
                <a:ea typeface="字魂156号-萌趣苏打饼" panose="00000500000000000000" pitchFamily="2" charset="-122"/>
                <a:cs typeface="+mn-cs"/>
                <a:sym typeface="思源黑体 CN" panose="020B0500000000000000" pitchFamily="34" charset="-122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6672B907-AC2E-C3FB-4E08-5F0AC5CC4324}"/>
              </a:ext>
            </a:extLst>
          </p:cNvPr>
          <p:cNvSpPr txBox="1"/>
          <p:nvPr/>
        </p:nvSpPr>
        <p:spPr>
          <a:xfrm>
            <a:off x="1984006" y="395918"/>
            <a:ext cx="4476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4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831F705-57B6-A04A-C231-E02AA56B9190}"/>
              </a:ext>
            </a:extLst>
          </p:cNvPr>
          <p:cNvSpPr/>
          <p:nvPr/>
        </p:nvSpPr>
        <p:spPr>
          <a:xfrm>
            <a:off x="1357529" y="1248820"/>
            <a:ext cx="8080744" cy="234979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8C47B0-B13B-B222-9FE8-7854CEC6A510}"/>
                  </a:ext>
                </a:extLst>
              </p:cNvPr>
              <p:cNvSpPr txBox="1"/>
              <p:nvPr/>
            </p:nvSpPr>
            <p:spPr>
              <a:xfrm>
                <a:off x="1942319" y="1291351"/>
                <a:ext cx="727267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Mẫu: </a:t>
                </a:r>
                <a14:m>
                  <m:oMath xmlns:m="http://schemas.openxmlformats.org/officeDocument/2006/math">
                    <m:r>
                      <a:rPr lang="en-US" sz="3600" b="0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5 </m:t>
                    </m:r>
                    <m:r>
                      <m:rPr>
                        <m:sty m:val="p"/>
                      </m:rPr>
                      <a:rPr lang="en-US" sz="3600" b="0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x</m:t>
                    </m:r>
                    <m:r>
                      <a:rPr lang="en-US" sz="3600" b="0" i="0" smtClean="0">
                        <a:solidFill>
                          <a:srgbClr val="002060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938C47B0-B13B-B222-9FE8-7854CEC6A5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2319" y="1291351"/>
                <a:ext cx="7272670" cy="927433"/>
              </a:xfrm>
              <a:prstGeom prst="rect">
                <a:avLst/>
              </a:prstGeom>
              <a:blipFill>
                <a:blip r:embed="rId3"/>
                <a:stretch>
                  <a:fillRect l="-2598" b="-723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2385AE50-6844-D406-E8C9-C103A65FB21B}"/>
              </a:ext>
            </a:extLst>
          </p:cNvPr>
          <p:cNvSpPr txBox="1"/>
          <p:nvPr/>
        </p:nvSpPr>
        <p:spPr>
          <a:xfrm>
            <a:off x="1942319" y="2131323"/>
            <a:ext cx="72726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D71816-29CA-3E8A-F52E-DD117736FDBF}"/>
                  </a:ext>
                </a:extLst>
              </p:cNvPr>
              <p:cNvSpPr txBox="1"/>
              <p:nvPr/>
            </p:nvSpPr>
            <p:spPr>
              <a:xfrm>
                <a:off x="2314459" y="2748011"/>
                <a:ext cx="7272670" cy="9274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5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r>
                  <a:rPr lang="en-US" sz="36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𝟓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×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r>
                          <a:rPr lang="en-US" sz="36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sz="36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𝟏𝟎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lang="en-US" sz="36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6DD71816-29CA-3E8A-F52E-DD117736FD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4459" y="2748011"/>
                <a:ext cx="7272670" cy="927433"/>
              </a:xfrm>
              <a:prstGeom prst="rect">
                <a:avLst/>
              </a:prstGeom>
              <a:blipFill>
                <a:blip r:embed="rId4"/>
                <a:stretch>
                  <a:fillRect l="-2598" b="-7237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382C8A-FC22-ACF0-C0E8-B94AC1721CE4}"/>
                  </a:ext>
                </a:extLst>
              </p:cNvPr>
              <p:cNvSpPr txBox="1"/>
              <p:nvPr/>
            </p:nvSpPr>
            <p:spPr>
              <a:xfrm>
                <a:off x="1118143" y="4056616"/>
                <a:ext cx="9718159" cy="9877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3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         b) 1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en-US" sz="40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          c) 0 ×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den>
                    </m:f>
                  </m:oMath>
                </a14:m>
                <a:r>
                  <a:rPr lang="en-US" sz="4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E8382C8A-FC22-ACF0-C0E8-B94AC1721C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8143" y="4056616"/>
                <a:ext cx="9718159" cy="987706"/>
              </a:xfrm>
              <a:prstGeom prst="rect">
                <a:avLst/>
              </a:prstGeom>
              <a:blipFill>
                <a:blip r:embed="rId5"/>
                <a:stretch>
                  <a:fillRect l="-2194" b="-11111"/>
                </a:stretch>
              </a:blipFill>
            </p:spPr>
            <p:txBody>
              <a:bodyPr/>
              <a:lstStyle/>
              <a:p>
                <a:r>
                  <a:rPr lang="en-SG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 descr="A group of cartoon characters&#10;&#10;Description automatically generated">
            <a:extLst>
              <a:ext uri="{FF2B5EF4-FFF2-40B4-BE49-F238E27FC236}">
                <a16:creationId xmlns:a16="http://schemas.microsoft.com/office/drawing/2014/main" id="{B8A9965D-C4F1-84E5-E18E-64365FF76E7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972" b="47373" l="50969" r="94504">
                        <a14:foregroundMark x1="84183" y1="14188" x2="86358" y2="16855"/>
                        <a14:foregroundMark x1="85053" y1="19078" x2="84737" y2="27203"/>
                        <a14:foregroundMark x1="77778" y1="12854" x2="79399" y2="16855"/>
                        <a14:foregroundMark x1="79399" y1="19361" x2="79399" y2="27809"/>
                        <a14:foregroundMark x1="84302" y1="42926" x2="84302" y2="46928"/>
                        <a14:foregroundMark x1="80704" y1="44543" x2="80704" y2="46766"/>
                        <a14:foregroundMark x1="63306" y1="8246" x2="62001" y2="47373"/>
                        <a14:foregroundMark x1="52274" y1="10792" x2="54607" y2="19523"/>
                        <a14:foregroundMark x1="62989" y1="25869" x2="65164" y2="29305"/>
                        <a14:foregroundMark x1="66192" y1="26475" x2="69949" y2="31973"/>
                        <a14:foregroundMark x1="59826" y1="6346" x2="67813" y2="9660"/>
                        <a14:foregroundMark x1="67813" y1="9660" x2="68209" y2="10469"/>
                        <a14:foregroundMark x1="57770" y1="43533" x2="58086" y2="46766"/>
                        <a14:foregroundMark x1="80269" y1="18189" x2="84302" y2="18755"/>
                        <a14:foregroundMark x1="58521" y1="13460" x2="59668" y2="16694"/>
                        <a14:foregroundMark x1="63424" y1="13298" x2="67774" y2="18755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604" b="49522"/>
          <a:stretch/>
        </p:blipFill>
        <p:spPr>
          <a:xfrm>
            <a:off x="9155127" y="2405052"/>
            <a:ext cx="2701475" cy="2453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5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9" grpId="0"/>
      <p:bldP spid="16" grpId="0"/>
      <p:bldP spid="17" grpId="0"/>
      <p:bldP spid="1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0"/>
  <p:tag name="RESOURCELIBID_ANIM" val="46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403</TotalTime>
  <Words>317</Words>
  <Application>Microsoft Office PowerPoint</Application>
  <PresentationFormat>Widescreen</PresentationFormat>
  <Paragraphs>51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4" baseType="lpstr">
      <vt:lpstr>#9Slide03 AllRoundGothic</vt:lpstr>
      <vt:lpstr>#9Slide07 HoneyCream</vt:lpstr>
      <vt:lpstr>Arial</vt:lpstr>
      <vt:lpstr>Calibri</vt:lpstr>
      <vt:lpstr>Cambria</vt:lpstr>
      <vt:lpstr>Cambria Math</vt:lpstr>
      <vt:lpstr>SVN-Cookies</vt:lpstr>
      <vt:lpstr>SVN-Newton</vt:lpstr>
      <vt:lpstr>Times New Roman</vt:lpstr>
      <vt:lpstr>UTM Avo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MĂNG NON</dc:creator>
  <cp:keywords>MĂNGNON</cp:keywords>
  <cp:lastModifiedBy>ngọc nguyễn</cp:lastModifiedBy>
  <cp:revision>39</cp:revision>
  <dcterms:created xsi:type="dcterms:W3CDTF">2024-01-11T14:15:40Z</dcterms:created>
  <dcterms:modified xsi:type="dcterms:W3CDTF">2024-04-12T04:38:56Z</dcterms:modified>
</cp:coreProperties>
</file>