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sldIdLst>
    <p:sldId id="256" r:id="rId4"/>
    <p:sldId id="274" r:id="rId5"/>
    <p:sldId id="277" r:id="rId6"/>
    <p:sldId id="278" r:id="rId7"/>
    <p:sldId id="279" r:id="rId8"/>
    <p:sldId id="282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6" r:id="rId17"/>
    <p:sldId id="267" r:id="rId18"/>
    <p:sldId id="265" r:id="rId19"/>
    <p:sldId id="268" r:id="rId20"/>
    <p:sldId id="269" r:id="rId21"/>
    <p:sldId id="270" r:id="rId22"/>
    <p:sldId id="264" r:id="rId23"/>
    <p:sldId id="276" r:id="rId24"/>
    <p:sldId id="271" r:id="rId25"/>
    <p:sldId id="272" r:id="rId26"/>
    <p:sldId id="283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E89"/>
    <a:srgbClr val="8E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3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8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3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2A8B-5DA1-6749-B1C1-74A5C753B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F19DF-7DDF-7F4D-A84F-5AB7C2BDA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E71CD-2C5A-F946-A5F9-49B1643A2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04/12/2024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CC30F-AFDD-D348-AF20-C4F7C1A3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889BF-9224-CA41-B67A-B9A8B4B9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275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C763-3FCB-8D49-A2B7-631D01CD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905-D844-0C41-BD50-E3B3D70B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68EC-E6A5-A741-83C9-9D59458A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04/12/2024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2A33A-08A9-5A42-9871-5FD422845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7E92E-A95F-CF4F-AA7D-C16893CB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881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FD9F-DAA1-DE49-B8E8-CCD48C0F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826AE-4399-DE48-973D-0DD96D280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0F194-2849-0D4D-A481-BCA81E7D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04/12/2024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35369-6EA8-6044-BD01-08E72FBE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0791C-510B-994A-A671-DE398232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32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5C51-08A0-3A48-9EE3-9066A39D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B1FD2-F437-6C48-BBBF-64CF59873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F8DAD-3C51-5849-AFAA-AD14A167E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2379A-AD92-B04A-BE65-776FDCC5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04/12/2024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A1028-B340-C64D-9309-D40E6716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5EC3C-EA66-744C-8938-22F23977D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18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1B3C-1963-A54B-8514-A1D1059CF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50286-BF73-2140-BA1F-B6B8A7E2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170CD-34EE-0147-80B8-C5296AA25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5AF37-6306-F34C-9825-59D6012D0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CFADB-0A4F-FD44-B3DE-35C878E043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CE5D91-9209-0F40-B30A-2259E5531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04/12/2024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87EFA3-04A3-4549-A6E5-453A8FB6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D2E18-5714-DB46-95BB-DAD34792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93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D7C4-AD66-8D42-B878-E4C2D3CE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C7DCB-F5F5-6547-B3DD-D055C25E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04/12/2024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11F2A-8776-4642-AD1F-D8497DA3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A2B48-70A5-3346-A940-A038F4076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449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F70F8-2229-084C-BDDB-B8515C42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04/12/2024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F61DBF-DEAE-3745-BD93-456D33E0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85727-141C-A64D-991E-59D398EA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378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C3D0-A3FA-5D46-A21F-F4BB0C3E0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68B28-BF60-FD47-87F8-7A618363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67F5D-E0B1-5445-86F5-501F67B8F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8228F-94F7-F04A-BAAD-90D6125F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04/12/2024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CFDED-1C63-C34C-ACEE-9B5674F4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7B558-CC16-4C45-8D58-9B826E70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79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5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7F7E-8881-3C4B-B60A-085CBE44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E94D2-BB40-934C-B6A8-E7729DE16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CCCB9-2837-B343-BDAB-D95A75B2F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60141-F993-DE4C-894F-3E2F8FD9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04/12/2024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5B9C-DC2C-164F-B0B7-F2148F07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8B507-C760-EC47-8645-D777E409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22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7E67-AB3F-564C-9CF7-CD32AAE7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77AE-527F-4648-8406-AD5323725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4044B-7CB0-6B41-881F-89469D6A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04/12/2024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E274B-7D5E-3C4A-B138-9EECF462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FA7B9-57F7-C846-91CD-FE881F8C1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823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D7026-659C-1A49-9D61-6612DA53FD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0FFDE-FF1C-AC4B-962C-574C3CBF8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4D030-931B-CA4A-9386-B180AC2A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04/12/2024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0016F-378F-1F45-95E6-1B14477F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EE8E6-5067-E043-8899-D0D777CF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07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4/12/2024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4/12/2024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4/12/2024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4/12/2024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4/12/2024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4/12/2024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6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4/12/2024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36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4/12/2024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4/12/2024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4/12/2024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4/12/2024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1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4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1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7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7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3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9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96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67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2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134" y="1131676"/>
            <a:ext cx="5005250" cy="16094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96" y="3376734"/>
            <a:ext cx="8620491" cy="18594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62" y="1224909"/>
            <a:ext cx="1102862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62" y="1169044"/>
            <a:ext cx="11123272" cy="73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8D8BBCA7-381C-420C-B00D-9F5C9AF3FF51}"/>
              </a:ext>
            </a:extLst>
          </p:cNvPr>
          <p:cNvSpPr/>
          <p:nvPr/>
        </p:nvSpPr>
        <p:spPr>
          <a:xfrm>
            <a:off x="367937" y="927463"/>
            <a:ext cx="11456126" cy="51337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4ADA2170-1310-4681-8195-EC874112A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91" y="2326225"/>
            <a:ext cx="333102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altLang="vi-VN" sz="36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altLang="vi-VN" sz="3600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A27A0317-E211-414E-AA0F-E88484347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113" y="1426279"/>
            <a:ext cx="62658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lớn nhất cả nước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23ACBCEE-9D4B-4F6E-912B-D37492C65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113" y="2533470"/>
            <a:ext cx="62658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đai màu mỡ.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A1E06BBE-BC57-4D86-B3D0-68C2272F8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941" y="3527697"/>
            <a:ext cx="635399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hậu nóng ẩm, nguồn nước dồi dào.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0154A455-C234-4552-8535-3589F4FE2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939" y="5031020"/>
            <a:ext cx="635399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dân cần cù lao động.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E0259C3B-0EB5-4AA5-A418-FF5361DF45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1920" y="1707823"/>
            <a:ext cx="1010192" cy="166674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Line 24">
            <a:extLst>
              <a:ext uri="{FF2B5EF4-FFF2-40B4-BE49-F238E27FC236}">
                <a16:creationId xmlns:a16="http://schemas.microsoft.com/office/drawing/2014/main" id="{A5DF89B5-B296-40A0-AAD3-29C555904E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1920" y="2847703"/>
            <a:ext cx="1010194" cy="52686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0B644760-865E-47AE-A984-375199CED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1920" y="3374571"/>
            <a:ext cx="922020" cy="67926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Line 26">
            <a:extLst>
              <a:ext uri="{FF2B5EF4-FFF2-40B4-BE49-F238E27FC236}">
                <a16:creationId xmlns:a16="http://schemas.microsoft.com/office/drawing/2014/main" id="{660E1643-8E99-4EC4-ACF9-1B230D53A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1920" y="3374571"/>
            <a:ext cx="922020" cy="21848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1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21EE9C-FFEA-426C-8616-AD853B39752D}"/>
              </a:ext>
            </a:extLst>
          </p:cNvPr>
          <p:cNvSpPr/>
          <p:nvPr/>
        </p:nvSpPr>
        <p:spPr>
          <a:xfrm>
            <a:off x="711363" y="759493"/>
            <a:ext cx="9371820" cy="2617683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2566D05F-192B-4FDC-94A6-62B01218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641" y="933528"/>
            <a:ext cx="861126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40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 gạo, trái cây ở đồng bằng Nam Bộ được tiêu thụ ở những đâu?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124EE708-B2A9-4418-818A-27EA7445C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64" y="944940"/>
            <a:ext cx="937181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4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lớn lúa gạo, trái cây ở đồng bằng Nam Bộ cung cấp trong nước và xuất khẩu.</a:t>
            </a:r>
          </a:p>
        </p:txBody>
      </p:sp>
    </p:spTree>
    <p:extLst>
      <p:ext uri="{BB962C8B-B14F-4D97-AF65-F5344CB8AC3E}">
        <p14:creationId xmlns:p14="http://schemas.microsoft.com/office/powerpoint/2010/main" val="37030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21EE9C-FFEA-426C-8616-AD853B39752D}"/>
              </a:ext>
            </a:extLst>
          </p:cNvPr>
          <p:cNvSpPr/>
          <p:nvPr/>
        </p:nvSpPr>
        <p:spPr>
          <a:xfrm>
            <a:off x="1698468" y="219729"/>
            <a:ext cx="9371820" cy="1515976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2566D05F-192B-4FDC-94A6-62B01218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171" y="265998"/>
            <a:ext cx="87419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endParaRPr lang="en-US" alt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A6106B3A-0A26-42B1-848A-325761D1E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581" y="2693177"/>
            <a:ext cx="2080629" cy="13768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Gặt lúa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799484C-5FCF-4D0A-A1DB-6C788624C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873" y="5252934"/>
            <a:ext cx="2565637" cy="120852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 khẩu</a:t>
            </a:r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id="{DEFC25FA-34FA-4EAF-8C20-B67D28718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264" y="2679992"/>
            <a:ext cx="2228962" cy="1376894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Tuốt lúa</a:t>
            </a:r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4D8C9ABE-8C8E-400F-82B8-1C09C9D8E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0452" y="2712364"/>
            <a:ext cx="2444139" cy="1406527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Phơi thóc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AD4AD08B-976F-4467-8358-5808CBEC8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8366" y="5252934"/>
            <a:ext cx="4354180" cy="1173992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Xay xát gạo </a:t>
            </a:r>
          </a:p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đóng bao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EE124D-8DC7-4B96-B4E5-DE9FEF9543CF}"/>
              </a:ext>
            </a:extLst>
          </p:cNvPr>
          <p:cNvCxnSpPr>
            <a:cxnSpLocks/>
          </p:cNvCxnSpPr>
          <p:nvPr/>
        </p:nvCxnSpPr>
        <p:spPr>
          <a:xfrm flipV="1">
            <a:off x="3496210" y="3354773"/>
            <a:ext cx="1546053" cy="109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155E4C-32E4-47D0-AD1B-D8B498D9CA57}"/>
              </a:ext>
            </a:extLst>
          </p:cNvPr>
          <p:cNvCxnSpPr>
            <a:cxnSpLocks/>
          </p:cNvCxnSpPr>
          <p:nvPr/>
        </p:nvCxnSpPr>
        <p:spPr>
          <a:xfrm flipV="1">
            <a:off x="7271227" y="3365708"/>
            <a:ext cx="1546053" cy="109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404408-31A5-4DEA-98F1-83ABCF051175}"/>
              </a:ext>
            </a:extLst>
          </p:cNvPr>
          <p:cNvCxnSpPr>
            <a:cxnSpLocks/>
          </p:cNvCxnSpPr>
          <p:nvPr/>
        </p:nvCxnSpPr>
        <p:spPr>
          <a:xfrm>
            <a:off x="9827051" y="4140344"/>
            <a:ext cx="0" cy="111259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4597EA-D3EE-4863-951A-6909AEBF8315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5225510" y="5857197"/>
            <a:ext cx="1292914" cy="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6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344577" y="281334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842481" y="332289"/>
            <a:ext cx="83760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60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fruits&#10;&#10;Description automatically generated with low confidence">
            <a:extLst>
              <a:ext uri="{FF2B5EF4-FFF2-40B4-BE49-F238E27FC236}">
                <a16:creationId xmlns:a16="http://schemas.microsoft.com/office/drawing/2014/main" id="{172A6408-6062-442D-AE8F-997582C6E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52" b="79257" l="9981" r="89992">
                        <a14:foregroundMark x1="17649" y1="73446" x2="17649" y2="73446"/>
                        <a14:foregroundMark x1="12860" y1="79257" x2="13721" y2="79257"/>
                        <a14:foregroundMark x1="52811" y1="66949" x2="52811" y2="66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43"/>
          <a:stretch/>
        </p:blipFill>
        <p:spPr>
          <a:xfrm>
            <a:off x="8224375" y="191935"/>
            <a:ext cx="4312202" cy="2873986"/>
          </a:xfrm>
          <a:prstGeom prst="rect">
            <a:avLst/>
          </a:prstGeom>
        </p:spPr>
      </p:pic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527457" y="272083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14934" y="4083159"/>
            <a:ext cx="5661860" cy="1160122"/>
          </a:xfrm>
          <a:prstGeom prst="roundRect">
            <a:avLst/>
          </a:prstGeom>
          <a:solidFill>
            <a:schemeClr val="bg1">
              <a:alpha val="7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5848504" y="3293077"/>
            <a:ext cx="5661860" cy="990692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265C3BB3-0980-4972-B46C-5142BCC7BDA8}"/>
              </a:ext>
            </a:extLst>
          </p:cNvPr>
          <p:cNvSpPr/>
          <p:nvPr/>
        </p:nvSpPr>
        <p:spPr>
          <a:xfrm>
            <a:off x="527458" y="5415572"/>
            <a:ext cx="5649336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1580604" y="2866473"/>
            <a:ext cx="29402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Chôm chôm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1893189" y="4230010"/>
            <a:ext cx="23150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 cụt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5848503" y="3348727"/>
            <a:ext cx="573782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Sầu riêng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3453A541-4E6C-4F8B-9331-8967DDBE2985}"/>
              </a:ext>
            </a:extLst>
          </p:cNvPr>
          <p:cNvSpPr/>
          <p:nvPr/>
        </p:nvSpPr>
        <p:spPr>
          <a:xfrm>
            <a:off x="5848503" y="4555185"/>
            <a:ext cx="5649336" cy="94256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BACDCD-0417-465B-9221-4330287F419D}"/>
              </a:ext>
            </a:extLst>
          </p:cNvPr>
          <p:cNvSpPr/>
          <p:nvPr/>
        </p:nvSpPr>
        <p:spPr>
          <a:xfrm>
            <a:off x="7924344" y="4583953"/>
            <a:ext cx="12198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6B6680-2078-478C-A5A9-AAFCB4B4868A}"/>
              </a:ext>
            </a:extLst>
          </p:cNvPr>
          <p:cNvSpPr/>
          <p:nvPr/>
        </p:nvSpPr>
        <p:spPr>
          <a:xfrm>
            <a:off x="2111032" y="5592466"/>
            <a:ext cx="28472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>
                <a:ln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b="1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hanh long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374982E9-C91B-42E3-B9AB-D3CFF37815CD}"/>
              </a:ext>
            </a:extLst>
          </p:cNvPr>
          <p:cNvSpPr/>
          <p:nvPr/>
        </p:nvSpPr>
        <p:spPr>
          <a:xfrm>
            <a:off x="5938116" y="5693719"/>
            <a:ext cx="5559723" cy="991531"/>
          </a:xfrm>
          <a:prstGeom prst="roundRect">
            <a:avLst/>
          </a:prstGeom>
          <a:solidFill>
            <a:schemeClr val="bg1">
              <a:alpha val="8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0D1A3C-710A-4D22-9770-8C8DB1E6A6D6}"/>
              </a:ext>
            </a:extLst>
          </p:cNvPr>
          <p:cNvSpPr/>
          <p:nvPr/>
        </p:nvSpPr>
        <p:spPr>
          <a:xfrm>
            <a:off x="8239206" y="5817825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1730484" y="291006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3080800" y="900221"/>
            <a:ext cx="72653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6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CÔNG NGHIỆP</a:t>
            </a:r>
            <a:endParaRPr lang="en-US" sz="66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3311728" y="408862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848503" y="5533846"/>
            <a:ext cx="5661860" cy="116012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186643" y="2673116"/>
            <a:ext cx="5661860" cy="99069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4640312" y="3987263"/>
            <a:ext cx="29113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Cao su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7054629" y="5451678"/>
            <a:ext cx="32496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cap="none" spc="0" dirty="0">
                <a:ln/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 tiêu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110680" y="2501832"/>
            <a:ext cx="573782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C1E1A1C2-4AB7-4BE8-9785-554C20324122}"/>
              </a:ext>
            </a:extLst>
          </p:cNvPr>
          <p:cNvSpPr/>
          <p:nvPr/>
        </p:nvSpPr>
        <p:spPr>
          <a:xfrm>
            <a:off x="568569" y="3554918"/>
            <a:ext cx="11331248" cy="1994972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411574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F9E84E10-8313-4CD4-9F5A-4D704AC3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6" y="667471"/>
            <a:ext cx="8190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altLang="vi-V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58" y="-70020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04BFBD24-8E7E-442C-B9D4-4984A0941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39" y="3717351"/>
            <a:ext cx="1139527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4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Điều kiện nào làm cho đồng bằng Nam Bộ nuôi và đánh bắt nhiều thuỷ sản?</a:t>
            </a:r>
          </a:p>
        </p:txBody>
      </p:sp>
    </p:spTree>
    <p:extLst>
      <p:ext uri="{BB962C8B-B14F-4D97-AF65-F5344CB8AC3E}">
        <p14:creationId xmlns:p14="http://schemas.microsoft.com/office/powerpoint/2010/main" val="30191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590540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58" y="-70020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F368E23C-4585-42D3-B3FB-B3391113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427" y="654077"/>
            <a:ext cx="7909281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lưới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rạch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chằng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chịt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2" descr="BÁO SÀI GÒN GIẢI PHÓNG">
            <a:extLst>
              <a:ext uri="{FF2B5EF4-FFF2-40B4-BE49-F238E27FC236}">
                <a16:creationId xmlns:a16="http://schemas.microsoft.com/office/drawing/2014/main" id="{017D8186-A784-4E11-857F-2EEC24D4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9" y="2612687"/>
            <a:ext cx="5703356" cy="328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ự phát nuôi cá trong lồng bè ở TP.Hội An: Cần giải pháp phù hợp | Trang  thông tin thủy sản">
            <a:extLst>
              <a:ext uri="{FF2B5EF4-FFF2-40B4-BE49-F238E27FC236}">
                <a16:creationId xmlns:a16="http://schemas.microsoft.com/office/drawing/2014/main" id="{37E5F2C3-08A3-4A4B-B005-84F15D2F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13" y="3469040"/>
            <a:ext cx="4193817" cy="2798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Đáp ứng các tiêu chuẩn thủy sản toàn cầu là một bài toán khó cho các trang  trại cá tra">
            <a:extLst>
              <a:ext uri="{FF2B5EF4-FFF2-40B4-BE49-F238E27FC236}">
                <a16:creationId xmlns:a16="http://schemas.microsoft.com/office/drawing/2014/main" id="{E054A48E-6623-4A6A-B234-2DAC7C68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64" y="2869675"/>
            <a:ext cx="3883938" cy="277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0B4D9981-2D69-4E1F-A26F-6ED35AAF8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5012" y="6110454"/>
            <a:ext cx="7624203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 cá tra, cá ba sa vùng nước lợ </a:t>
            </a:r>
          </a:p>
        </p:txBody>
      </p:sp>
    </p:spTree>
    <p:extLst>
      <p:ext uri="{BB962C8B-B14F-4D97-AF65-F5344CB8AC3E}">
        <p14:creationId xmlns:p14="http://schemas.microsoft.com/office/powerpoint/2010/main" val="24030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1002620" y="278947"/>
            <a:ext cx="8799575" cy="1442358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013" y="-34254"/>
            <a:ext cx="2774366" cy="22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F368E23C-4585-42D3-B3FB-B3391113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679" y="391194"/>
            <a:ext cx="790928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biển có nhiều cá, tôm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các loại hải sản</a:t>
            </a:r>
          </a:p>
        </p:txBody>
      </p:sp>
      <p:pic>
        <p:nvPicPr>
          <p:cNvPr id="6" name="Picture 2" descr="Tôm Rảo Bơi">
            <a:extLst>
              <a:ext uri="{FF2B5EF4-FFF2-40B4-BE49-F238E27FC236}">
                <a16:creationId xmlns:a16="http://schemas.microsoft.com/office/drawing/2014/main" id="{2AF128B2-739B-4D1E-A4D7-AFB96E785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14" y="1121227"/>
            <a:ext cx="485775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Óng ánh cá mập, Cá Tra ngón tay Hải sản - cá png tải về - Miễn phí trong  suốt Cá png Tải về.">
            <a:extLst>
              <a:ext uri="{FF2B5EF4-FFF2-40B4-BE49-F238E27FC236}">
                <a16:creationId xmlns:a16="http://schemas.microsoft.com/office/drawing/2014/main" id="{E9EB64D9-7896-4324-A6B7-16904462A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59" b="90000" l="1556" r="97000">
                        <a14:foregroundMark x1="1556" y1="9412" x2="11778" y2="26765"/>
                        <a14:foregroundMark x1="95000" y1="29118" x2="97111" y2="33824"/>
                        <a14:foregroundMark x1="56556" y1="2059" x2="62889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64" y="2309911"/>
            <a:ext cx="5599216" cy="192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Hải Sâm, Hải Sâm, Nhưng Bông Hoa Tươi, Thơm Ngon trong suốt PNG và  Vector để tải xuống miễn phí">
            <a:extLst>
              <a:ext uri="{FF2B5EF4-FFF2-40B4-BE49-F238E27FC236}">
                <a16:creationId xmlns:a16="http://schemas.microsoft.com/office/drawing/2014/main" id="{06A5EB6B-391E-482F-8B7B-1C2BDB153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4369">
            <a:off x="2562053" y="3956146"/>
            <a:ext cx="3144456" cy="348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ua Clipart png | PNGEgg">
            <a:extLst>
              <a:ext uri="{FF2B5EF4-FFF2-40B4-BE49-F238E27FC236}">
                <a16:creationId xmlns:a16="http://schemas.microsoft.com/office/drawing/2014/main" id="{53E06FE0-AF86-4F8A-92F0-E8C7AA882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3" b="97710" l="2111" r="97222">
                        <a14:foregroundMark x1="32000" y1="6489" x2="32000" y2="6489"/>
                        <a14:foregroundMark x1="44778" y1="7252" x2="44778" y2="7252"/>
                        <a14:foregroundMark x1="64111" y1="2863" x2="64111" y2="2863"/>
                        <a14:foregroundMark x1="26667" y1="97710" x2="26667" y2="97710"/>
                        <a14:foregroundMark x1="7889" y1="70802" x2="7889" y2="70802"/>
                        <a14:foregroundMark x1="2333" y1="36450" x2="2333" y2="36450"/>
                        <a14:foregroundMark x1="91222" y1="28435" x2="91222" y2="28435"/>
                        <a14:foregroundMark x1="97222" y1="38550" x2="97222" y2="38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541" y="4561010"/>
            <a:ext cx="4650838" cy="182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C1E1A1C2-4AB7-4BE8-9785-554C20324122}"/>
              </a:ext>
            </a:extLst>
          </p:cNvPr>
          <p:cNvSpPr/>
          <p:nvPr/>
        </p:nvSpPr>
        <p:spPr>
          <a:xfrm>
            <a:off x="581704" y="3341338"/>
            <a:ext cx="11331248" cy="2706448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411574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F9E84E10-8313-4CD4-9F5A-4D704AC3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39" y="601674"/>
            <a:ext cx="8190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 sản ở Đồng bằng Nam Bộ được tiêu thụ ở đâu?</a:t>
            </a:r>
          </a:p>
        </p:txBody>
      </p:sp>
      <p:pic>
        <p:nvPicPr>
          <p:cNvPr id="6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319" y="-72299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846DD6-5807-44B1-B4F5-C4BA5B11B5CF}"/>
              </a:ext>
            </a:extLst>
          </p:cNvPr>
          <p:cNvSpPr txBox="1">
            <a:spLocks/>
          </p:cNvSpPr>
          <p:nvPr/>
        </p:nvSpPr>
        <p:spPr>
          <a:xfrm>
            <a:off x="9622174" y="-7327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b="1" dirty="0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B70436-7447-45F9-A1C1-464F73CD6A51}"/>
              </a:ext>
            </a:extLst>
          </p:cNvPr>
          <p:cNvSpPr txBox="1">
            <a:spLocks/>
          </p:cNvSpPr>
          <p:nvPr/>
        </p:nvSpPr>
        <p:spPr>
          <a:xfrm>
            <a:off x="10401300" y="675064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b="1" dirty="0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E720C-F028-4C8F-BA59-EF91EACA7CF5}"/>
              </a:ext>
            </a:extLst>
          </p:cNvPr>
          <p:cNvSpPr txBox="1"/>
          <p:nvPr/>
        </p:nvSpPr>
        <p:spPr>
          <a:xfrm>
            <a:off x="765843" y="3338000"/>
            <a:ext cx="1096297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Thuỷ sản của đồng bằng được tiêu thụ ở nhiều nơi trong nước và trên thế giới. Nhiều gia đình đã giàu lên từ nuôi và đánh bắt cá, tôm.</a:t>
            </a:r>
            <a:endParaRPr lang="en-US" sz="4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5189A4DB-3886-43FC-913F-B5E8E27DB59C}"/>
              </a:ext>
            </a:extLst>
          </p:cNvPr>
          <p:cNvSpPr/>
          <p:nvPr/>
        </p:nvSpPr>
        <p:spPr>
          <a:xfrm>
            <a:off x="603357" y="2412460"/>
            <a:ext cx="11331248" cy="279778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44" y="2672975"/>
            <a:ext cx="10528718" cy="22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5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1730484" y="291006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2880524" y="900221"/>
            <a:ext cx="76658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SẢN PHẨM THỦY SẢN</a:t>
            </a:r>
            <a:endParaRPr lang="en-US" sz="60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3311728" y="408862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848503" y="5533846"/>
            <a:ext cx="5661860" cy="116012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160504" y="2710167"/>
            <a:ext cx="5661860" cy="99069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4047209" y="3902854"/>
            <a:ext cx="39517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Cá ba sa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7558039" y="5329325"/>
            <a:ext cx="25084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cap="none" spc="0" dirty="0">
                <a:ln/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 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11612" y="2432315"/>
            <a:ext cx="57378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Cá tra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3357" y="2412460"/>
            <a:ext cx="11331248" cy="2797789"/>
            <a:chOff x="603357" y="2412460"/>
            <a:chExt cx="11331248" cy="2797789"/>
          </a:xfrm>
        </p:grpSpPr>
        <p:sp>
          <p:nvSpPr>
            <p:cNvPr id="5" name="Rounded Rectangle 11">
              <a:extLst>
                <a:ext uri="{FF2B5EF4-FFF2-40B4-BE49-F238E27FC236}">
                  <a16:creationId xmlns:a16="http://schemas.microsoft.com/office/drawing/2014/main" id="{5189A4DB-3886-43FC-913F-B5E8E27DB59C}"/>
                </a:ext>
              </a:extLst>
            </p:cNvPr>
            <p:cNvSpPr/>
            <p:nvPr/>
          </p:nvSpPr>
          <p:spPr>
            <a:xfrm>
              <a:off x="603357" y="2412460"/>
              <a:ext cx="11331248" cy="27977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8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0260" y="2412460"/>
              <a:ext cx="10352850" cy="2775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179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3905" y="326690"/>
            <a:ext cx="11096017" cy="1646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26557"/>
              </p:ext>
            </p:extLst>
          </p:nvPr>
        </p:nvGraphicFramePr>
        <p:xfrm>
          <a:off x="1115436" y="2123477"/>
          <a:ext cx="10252954" cy="41282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26477">
                  <a:extLst>
                    <a:ext uri="{9D8B030D-6E8A-4147-A177-3AD203B41FA5}">
                      <a16:colId xmlns:a16="http://schemas.microsoft.com/office/drawing/2014/main" val="1995512724"/>
                    </a:ext>
                  </a:extLst>
                </a:gridCol>
                <a:gridCol w="5126477">
                  <a:extLst>
                    <a:ext uri="{9D8B030D-6E8A-4147-A177-3AD203B41FA5}">
                      <a16:colId xmlns:a16="http://schemas.microsoft.com/office/drawing/2014/main" val="370279741"/>
                    </a:ext>
                  </a:extLst>
                </a:gridCol>
              </a:tblGrid>
              <a:tr h="103205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714151823"/>
                  </a:ext>
                </a:extLst>
              </a:tr>
              <a:tr h="103205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Trồng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lúa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226215332"/>
                  </a:ext>
                </a:extLst>
              </a:tr>
              <a:tr h="103205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Trồng cây ăn quả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835451376"/>
                  </a:ext>
                </a:extLst>
              </a:tr>
              <a:tr h="103205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Trồng cây công nghiệp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071175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48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061111"/>
              </p:ext>
            </p:extLst>
          </p:nvPr>
        </p:nvGraphicFramePr>
        <p:xfrm>
          <a:off x="651583" y="516459"/>
          <a:ext cx="10920918" cy="58042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60459">
                  <a:extLst>
                    <a:ext uri="{9D8B030D-6E8A-4147-A177-3AD203B41FA5}">
                      <a16:colId xmlns:a16="http://schemas.microsoft.com/office/drawing/2014/main" val="1995512724"/>
                    </a:ext>
                  </a:extLst>
                </a:gridCol>
                <a:gridCol w="5460459">
                  <a:extLst>
                    <a:ext uri="{9D8B030D-6E8A-4147-A177-3AD203B41FA5}">
                      <a16:colId xmlns:a16="http://schemas.microsoft.com/office/drawing/2014/main" val="370279741"/>
                    </a:ext>
                  </a:extLst>
                </a:gridCol>
              </a:tblGrid>
              <a:tr h="145105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714151823"/>
                  </a:ext>
                </a:extLst>
              </a:tr>
              <a:tr h="145105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226215332"/>
                  </a:ext>
                </a:extLst>
              </a:tr>
              <a:tr h="145105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835451376"/>
                  </a:ext>
                </a:extLst>
              </a:tr>
              <a:tr h="145105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07117552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675427" y="2017304"/>
            <a:ext cx="5288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9576" y="3418563"/>
            <a:ext cx="5288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9576" y="4869615"/>
            <a:ext cx="5288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 Nam Bộ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38B6BB-0A1A-4FB1-ACDB-B243A730092B}"/>
              </a:ext>
            </a:extLst>
          </p:cNvPr>
          <p:cNvSpPr txBox="1"/>
          <p:nvPr/>
        </p:nvSpPr>
        <p:spPr>
          <a:xfrm>
            <a:off x="73118" y="1195940"/>
            <a:ext cx="12045764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vi-VN" sz="11500" dirty="0">
                <a:solidFill>
                  <a:srgbClr val="A8DD5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CHÚC CÁC EM HỌC TỐT!</a:t>
            </a:r>
            <a:endParaRPr lang="en-US" sz="11500" dirty="0">
              <a:solidFill>
                <a:srgbClr val="A8DD5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99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6E1C1E-E5D5-FC48-0612-F46357D09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492865"/>
              </p:ext>
            </p:extLst>
          </p:nvPr>
        </p:nvGraphicFramePr>
        <p:xfrm>
          <a:off x="36095" y="1215992"/>
          <a:ext cx="11931316" cy="2438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316">
                  <a:extLst>
                    <a:ext uri="{9D8B030D-6E8A-4147-A177-3AD203B41FA5}">
                      <a16:colId xmlns:a16="http://schemas.microsoft.com/office/drawing/2014/main" val="39238714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highlight>
                            <a:srgbClr val="FFFFFF"/>
                          </a:highlight>
                        </a:rPr>
                        <a:t>- Nam Bộ là </a:t>
                      </a:r>
                      <a:r>
                        <a:rPr lang="en-US" sz="4000">
                          <a:effectLst/>
                          <a:highlight>
                            <a:srgbClr val="FFFFFF"/>
                          </a:highlight>
                        </a:rPr>
                        <a:t>vùng trồng lúa</a:t>
                      </a:r>
                      <a:r>
                        <a:rPr lang="vi-VN" sz="4000">
                          <a:effectLst/>
                          <a:highlight>
                            <a:srgbClr val="FFFFFF"/>
                          </a:highlight>
                        </a:rPr>
                        <a:t> lớn nhất nước ta , </a:t>
                      </a:r>
                      <a:r>
                        <a:rPr lang="en-US" sz="4000">
                          <a:effectLst/>
                          <a:highlight>
                            <a:srgbClr val="FFFFFF"/>
                          </a:highlight>
                        </a:rPr>
                        <a:t>lúa</a:t>
                      </a:r>
                      <a:r>
                        <a:rPr lang="vi-VN" sz="4000">
                          <a:effectLst/>
                          <a:highlight>
                            <a:srgbClr val="FFFFFF"/>
                          </a:highlight>
                        </a:rPr>
                        <a:t> </a:t>
                      </a:r>
                      <a:r>
                        <a:rPr lang="en-US" sz="4000">
                          <a:effectLst/>
                          <a:highlight>
                            <a:srgbClr val="FFFFFF"/>
                          </a:highlight>
                        </a:rPr>
                        <a:t>đ</a:t>
                      </a:r>
                      <a:r>
                        <a:rPr lang="vi-VN" sz="4000">
                          <a:effectLst/>
                          <a:highlight>
                            <a:srgbClr val="FFFFFF"/>
                          </a:highlight>
                        </a:rPr>
                        <a:t>ược trồng trên những cánh đồng lớn , sử dụng nhiều </a:t>
                      </a:r>
                      <a:r>
                        <a:rPr lang="en-US" sz="4000">
                          <a:effectLst/>
                          <a:highlight>
                            <a:srgbClr val="FFFFFF"/>
                          </a:highlight>
                        </a:rPr>
                        <a:t>máy móc hiện đại</a:t>
                      </a:r>
                      <a:r>
                        <a:rPr lang="vi-VN" sz="4000">
                          <a:effectLst/>
                          <a:highlight>
                            <a:srgbClr val="FFFFFF"/>
                          </a:highlight>
                        </a:rPr>
                        <a:t> cho năng xuất cao , chất lượng tốt . 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8375636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07B2EDB-612E-C29E-3B7E-0833F749C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102226"/>
              </p:ext>
            </p:extLst>
          </p:nvPr>
        </p:nvGraphicFramePr>
        <p:xfrm>
          <a:off x="5293895" y="289243"/>
          <a:ext cx="2662989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2989">
                  <a:extLst>
                    <a:ext uri="{9D8B030D-6E8A-4147-A177-3AD203B41FA5}">
                      <a16:colId xmlns:a16="http://schemas.microsoft.com/office/drawing/2014/main" val="13536773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highlight>
                            <a:srgbClr val="FFFFFF"/>
                          </a:highlight>
                        </a:rPr>
                        <a:t>GHI VỞ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6948091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B9950D7-853D-B275-4E0C-498E78332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095546"/>
              </p:ext>
            </p:extLst>
          </p:nvPr>
        </p:nvGraphicFramePr>
        <p:xfrm>
          <a:off x="208547" y="4047132"/>
          <a:ext cx="11758863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58863">
                  <a:extLst>
                    <a:ext uri="{9D8B030D-6E8A-4147-A177-3AD203B41FA5}">
                      <a16:colId xmlns:a16="http://schemas.microsoft.com/office/drawing/2014/main" val="25530939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>
                          <a:effectLst/>
                        </a:rPr>
                        <a:t>- Ngành công nghiệp ở Nam Bộ phát triển nhất nước ta như:  </a:t>
                      </a: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Khai thác dầu khí , sản xuất điện , điện tử - tin học , dệt may , hóa chất , ....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946156257"/>
                  </a:ext>
                </a:extLst>
              </a:tr>
            </a:tbl>
          </a:graphicData>
        </a:graphic>
      </p:graphicFrame>
      <p:pic>
        <p:nvPicPr>
          <p:cNvPr id="1025" name="Picture 5" descr="Lịch Sử và Địa Lí lớp 4 Kết nối tri thức Bài 25: Dân cư và hoạt động sản xuất ở vùng Nam Bộ">
            <a:extLst>
              <a:ext uri="{FF2B5EF4-FFF2-40B4-BE49-F238E27FC236}">
                <a16:creationId xmlns:a16="http://schemas.microsoft.com/office/drawing/2014/main" id="{21B4DBB9-1CF3-EA11-DCA0-BDF9301D0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5175" cy="102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85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C85801-1A2D-8C47-810C-98F2E4A3B652}"/>
              </a:ext>
            </a:extLst>
          </p:cNvPr>
          <p:cNvGrpSpPr/>
          <p:nvPr/>
        </p:nvGrpSpPr>
        <p:grpSpPr>
          <a:xfrm>
            <a:off x="3502476" y="658586"/>
            <a:ext cx="7633609" cy="4980215"/>
            <a:chOff x="3502476" y="658586"/>
            <a:chExt cx="7633609" cy="4980215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A39F1BED-C0FB-8045-A1B4-E6701999A83D}"/>
                </a:ext>
              </a:extLst>
            </p:cNvPr>
            <p:cNvSpPr/>
            <p:nvPr/>
          </p:nvSpPr>
          <p:spPr>
            <a:xfrm>
              <a:off x="3717470" y="658586"/>
              <a:ext cx="7203622" cy="4980215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CC0EAE-B745-AB4E-8C4E-FCC804539F33}"/>
                </a:ext>
              </a:extLst>
            </p:cNvPr>
            <p:cNvGrpSpPr/>
            <p:nvPr/>
          </p:nvGrpSpPr>
          <p:grpSpPr>
            <a:xfrm>
              <a:off x="3502476" y="1618325"/>
              <a:ext cx="7633609" cy="2628026"/>
              <a:chOff x="3477983" y="1797939"/>
              <a:chExt cx="7633609" cy="262802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A5C674-42A6-7E4F-8645-5F79D840E4C1}"/>
                  </a:ext>
                </a:extLst>
              </p:cNvPr>
              <p:cNvSpPr txBox="1"/>
              <p:nvPr/>
            </p:nvSpPr>
            <p:spPr>
              <a:xfrm>
                <a:off x="3526970" y="1871420"/>
                <a:ext cx="758462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 ong chăm chỉ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1876D1-D86A-3849-B3C9-AAB164DAEA5E}"/>
                  </a:ext>
                </a:extLst>
              </p:cNvPr>
              <p:cNvSpPr txBox="1"/>
              <p:nvPr/>
            </p:nvSpPr>
            <p:spPr>
              <a:xfrm>
                <a:off x="3477983" y="1797939"/>
                <a:ext cx="758462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 ong chăm chỉ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E867A4A-42EA-0649-8D05-0F1E130D8E02}"/>
              </a:ext>
            </a:extLst>
          </p:cNvPr>
          <p:cNvSpPr txBox="1"/>
          <p:nvPr/>
        </p:nvSpPr>
        <p:spPr>
          <a:xfrm>
            <a:off x="769145" y="507065"/>
            <a:ext cx="3320144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304200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 rot="-469569" flipH="1">
            <a:off x="1074568" y="2210747"/>
            <a:ext cx="1828702" cy="1738929"/>
          </a:xfrm>
          <a:custGeom>
            <a:avLst/>
            <a:gdLst/>
            <a:ahLst/>
            <a:cxnLst/>
            <a:rect l="l" t="t" r="r" b="b"/>
            <a:pathLst>
              <a:path w="2743053" h="2608394">
                <a:moveTo>
                  <a:pt x="2743053" y="0"/>
                </a:moveTo>
                <a:lnTo>
                  <a:pt x="0" y="0"/>
                </a:lnTo>
                <a:lnTo>
                  <a:pt x="0" y="2608394"/>
                </a:lnTo>
                <a:lnTo>
                  <a:pt x="2743053" y="2608394"/>
                </a:lnTo>
                <a:lnTo>
                  <a:pt x="274305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961201" y="2643438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0" y="0"/>
                </a:moveTo>
                <a:lnTo>
                  <a:pt x="967874" y="0"/>
                </a:lnTo>
                <a:lnTo>
                  <a:pt x="967874" y="1279641"/>
                </a:lnTo>
                <a:lnTo>
                  <a:pt x="0" y="12796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5800" y="1088069"/>
            <a:ext cx="2764191" cy="906017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Câu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48396" y="8950"/>
            <a:ext cx="7228549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  <a:ea typeface="+mn-ea"/>
                <a:cs typeface="+mn-cs"/>
              </a:rPr>
              <a:t>Trong các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  <a:ea typeface="+mn-ea"/>
                <a:cs typeface="+mn-cs"/>
              </a:rPr>
              <a:t> dân tộc sau, dân tộc nào sống ở Nam Bộ?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nty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FCAA93-C8DA-654D-828D-78A582A454A2}"/>
              </a:ext>
            </a:extLst>
          </p:cNvPr>
          <p:cNvGrpSpPr/>
          <p:nvPr/>
        </p:nvGrpSpPr>
        <p:grpSpPr>
          <a:xfrm>
            <a:off x="5258287" y="1961091"/>
            <a:ext cx="5714925" cy="1135381"/>
            <a:chOff x="5258287" y="1961091"/>
            <a:chExt cx="5714925" cy="1135381"/>
          </a:xfrm>
        </p:grpSpPr>
        <p:grpSp>
          <p:nvGrpSpPr>
            <p:cNvPr id="6" name="Group 6"/>
            <p:cNvGrpSpPr/>
            <p:nvPr/>
          </p:nvGrpSpPr>
          <p:grpSpPr>
            <a:xfrm>
              <a:off x="5258287" y="1961091"/>
              <a:ext cx="5714925" cy="1135381"/>
              <a:chOff x="0" y="0"/>
              <a:chExt cx="3731166" cy="7412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EC89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5560647" y="2501548"/>
              <a:ext cx="5130133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Kinh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FC4511-AA19-1748-AD98-7733F8CB6F20}"/>
              </a:ext>
            </a:extLst>
          </p:cNvPr>
          <p:cNvGrpSpPr/>
          <p:nvPr/>
        </p:nvGrpSpPr>
        <p:grpSpPr>
          <a:xfrm>
            <a:off x="5268251" y="3347789"/>
            <a:ext cx="5714925" cy="1135381"/>
            <a:chOff x="5268251" y="3347789"/>
            <a:chExt cx="5714925" cy="1135381"/>
          </a:xfrm>
        </p:grpSpPr>
        <p:grpSp>
          <p:nvGrpSpPr>
            <p:cNvPr id="10" name="Group 10"/>
            <p:cNvGrpSpPr/>
            <p:nvPr/>
          </p:nvGrpSpPr>
          <p:grpSpPr>
            <a:xfrm>
              <a:off x="5268251" y="3347789"/>
              <a:ext cx="5714925" cy="1135381"/>
              <a:chOff x="0" y="0"/>
              <a:chExt cx="3731166" cy="7412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97C1FA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5607569" y="3856859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Thái</a:t>
              </a:r>
              <a:r>
                <a:rPr kumimoji="0" lang="vi-VN" sz="54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589C9F-15E4-EF41-9E0B-0EF8A746A907}"/>
              </a:ext>
            </a:extLst>
          </p:cNvPr>
          <p:cNvGrpSpPr/>
          <p:nvPr/>
        </p:nvGrpSpPr>
        <p:grpSpPr>
          <a:xfrm>
            <a:off x="5258287" y="4815126"/>
            <a:ext cx="5714925" cy="1135381"/>
            <a:chOff x="5258287" y="4815126"/>
            <a:chExt cx="5714925" cy="1135381"/>
          </a:xfrm>
        </p:grpSpPr>
        <p:grpSp>
          <p:nvGrpSpPr>
            <p:cNvPr id="14" name="Group 14"/>
            <p:cNvGrpSpPr/>
            <p:nvPr/>
          </p:nvGrpSpPr>
          <p:grpSpPr>
            <a:xfrm>
              <a:off x="5258287" y="4815126"/>
              <a:ext cx="5714925" cy="1135381"/>
              <a:chOff x="0" y="0"/>
              <a:chExt cx="3731166" cy="7412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C6DA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5798814" y="5419775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Dao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931165" flipH="1">
            <a:off x="461209" y="3519090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967874" y="0"/>
                </a:moveTo>
                <a:lnTo>
                  <a:pt x="0" y="0"/>
                </a:lnTo>
                <a:lnTo>
                  <a:pt x="0" y="1279641"/>
                </a:lnTo>
                <a:lnTo>
                  <a:pt x="967874" y="1279641"/>
                </a:lnTo>
                <a:lnTo>
                  <a:pt x="9678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6796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 rot="-469569" flipH="1">
            <a:off x="1074568" y="2210747"/>
            <a:ext cx="1828702" cy="1738929"/>
          </a:xfrm>
          <a:custGeom>
            <a:avLst/>
            <a:gdLst/>
            <a:ahLst/>
            <a:cxnLst/>
            <a:rect l="l" t="t" r="r" b="b"/>
            <a:pathLst>
              <a:path w="2743053" h="2608394">
                <a:moveTo>
                  <a:pt x="2743053" y="0"/>
                </a:moveTo>
                <a:lnTo>
                  <a:pt x="0" y="0"/>
                </a:lnTo>
                <a:lnTo>
                  <a:pt x="0" y="2608394"/>
                </a:lnTo>
                <a:lnTo>
                  <a:pt x="2743053" y="2608394"/>
                </a:lnTo>
                <a:lnTo>
                  <a:pt x="274305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961201" y="2643438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0" y="0"/>
                </a:moveTo>
                <a:lnTo>
                  <a:pt x="967874" y="0"/>
                </a:lnTo>
                <a:lnTo>
                  <a:pt x="967874" y="1279641"/>
                </a:lnTo>
                <a:lnTo>
                  <a:pt x="0" y="12796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5800" y="1088069"/>
            <a:ext cx="2764191" cy="906017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Câu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40870" y="309907"/>
            <a:ext cx="7643602" cy="1684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</a:rPr>
              <a:t>Vùng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</a:rPr>
              <a:t> Nam Bộ là vùng đông dân. </a:t>
            </a:r>
            <a:r>
              <a:rPr lang="vi-VN" sz="4800" b="1" dirty="0">
                <a:solidFill>
                  <a:prstClr val="black"/>
                </a:solidFill>
                <a:latin typeface="Genty"/>
              </a:rPr>
              <a:t>Đúng hay sai?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nty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34BDC3-B71D-2940-B478-92928ED099DC}"/>
              </a:ext>
            </a:extLst>
          </p:cNvPr>
          <p:cNvGrpSpPr/>
          <p:nvPr/>
        </p:nvGrpSpPr>
        <p:grpSpPr>
          <a:xfrm>
            <a:off x="5268251" y="3347789"/>
            <a:ext cx="5714925" cy="1135381"/>
            <a:chOff x="5268251" y="3347789"/>
            <a:chExt cx="5714925" cy="1135381"/>
          </a:xfrm>
        </p:grpSpPr>
        <p:grpSp>
          <p:nvGrpSpPr>
            <p:cNvPr id="10" name="Group 10"/>
            <p:cNvGrpSpPr/>
            <p:nvPr/>
          </p:nvGrpSpPr>
          <p:grpSpPr>
            <a:xfrm>
              <a:off x="5268251" y="3347789"/>
              <a:ext cx="5714925" cy="1135381"/>
              <a:chOff x="0" y="0"/>
              <a:chExt cx="3731166" cy="7412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97C1FA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5607569" y="3856859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SAI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5175FF-0867-1544-A36A-81A6FEF53E65}"/>
              </a:ext>
            </a:extLst>
          </p:cNvPr>
          <p:cNvGrpSpPr/>
          <p:nvPr/>
        </p:nvGrpSpPr>
        <p:grpSpPr>
          <a:xfrm>
            <a:off x="5258287" y="4815126"/>
            <a:ext cx="5714925" cy="1135381"/>
            <a:chOff x="5258287" y="4815126"/>
            <a:chExt cx="5714925" cy="1135381"/>
          </a:xfrm>
        </p:grpSpPr>
        <p:grpSp>
          <p:nvGrpSpPr>
            <p:cNvPr id="14" name="Group 14"/>
            <p:cNvGrpSpPr/>
            <p:nvPr/>
          </p:nvGrpSpPr>
          <p:grpSpPr>
            <a:xfrm>
              <a:off x="5258287" y="4815126"/>
              <a:ext cx="5714925" cy="1135381"/>
              <a:chOff x="0" y="0"/>
              <a:chExt cx="3731166" cy="7412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C6DA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5597606" y="5371709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C00000"/>
                  </a:solidFill>
                  <a:latin typeface="Cloud Soft Bold"/>
                </a:rPr>
                <a:t>ĐÚNG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931165" flipH="1">
            <a:off x="461209" y="3519090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967874" y="0"/>
                </a:moveTo>
                <a:lnTo>
                  <a:pt x="0" y="0"/>
                </a:lnTo>
                <a:lnTo>
                  <a:pt x="0" y="1279641"/>
                </a:lnTo>
                <a:lnTo>
                  <a:pt x="967874" y="1279641"/>
                </a:lnTo>
                <a:lnTo>
                  <a:pt x="9678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358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CF266D-B7BC-434C-AA0B-EEE07B0B955E}"/>
              </a:ext>
            </a:extLst>
          </p:cNvPr>
          <p:cNvGrpSpPr/>
          <p:nvPr/>
        </p:nvGrpSpPr>
        <p:grpSpPr>
          <a:xfrm>
            <a:off x="4214194" y="1509964"/>
            <a:ext cx="8528447" cy="4023916"/>
            <a:chOff x="4214194" y="1509964"/>
            <a:chExt cx="8528447" cy="4023916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A39F1BED-C0FB-8045-A1B4-E6701999A83D}"/>
                </a:ext>
              </a:extLst>
            </p:cNvPr>
            <p:cNvSpPr/>
            <p:nvPr/>
          </p:nvSpPr>
          <p:spPr>
            <a:xfrm>
              <a:off x="4528277" y="1509964"/>
              <a:ext cx="7203622" cy="4023916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CC0EAE-B745-AB4E-8C4E-FCC804539F33}"/>
                </a:ext>
              </a:extLst>
            </p:cNvPr>
            <p:cNvGrpSpPr/>
            <p:nvPr/>
          </p:nvGrpSpPr>
          <p:grpSpPr>
            <a:xfrm>
              <a:off x="4214194" y="2725717"/>
              <a:ext cx="8528447" cy="1406566"/>
              <a:chOff x="2707835" y="1788293"/>
              <a:chExt cx="8528447" cy="140656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A5C674-42A6-7E4F-8645-5F79D840E4C1}"/>
                  </a:ext>
                </a:extLst>
              </p:cNvPr>
              <p:cNvSpPr txBox="1"/>
              <p:nvPr/>
            </p:nvSpPr>
            <p:spPr>
              <a:xfrm>
                <a:off x="2943363" y="1871420"/>
                <a:ext cx="816822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Chúc mừng!!!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1876D1-D86A-3849-B3C9-AAB164DAEA5E}"/>
                  </a:ext>
                </a:extLst>
              </p:cNvPr>
              <p:cNvSpPr txBox="1"/>
              <p:nvPr/>
            </p:nvSpPr>
            <p:spPr>
              <a:xfrm>
                <a:off x="2707835" y="1788293"/>
                <a:ext cx="85284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Chúc mừng!!!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68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818147" y="619206"/>
            <a:ext cx="10578164" cy="4374185"/>
          </a:xfrm>
          <a:prstGeom prst="roundRect">
            <a:avLst/>
          </a:prstGeom>
          <a:solidFill>
            <a:schemeClr val="bg1">
              <a:alpha val="8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7" y="1314472"/>
            <a:ext cx="10565284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496" t="28392" r="22801" b="34728"/>
          <a:stretch/>
        </p:blipFill>
        <p:spPr>
          <a:xfrm>
            <a:off x="583658" y="1225338"/>
            <a:ext cx="11104765" cy="4980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94" y="237457"/>
            <a:ext cx="493209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7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800" dirty="0">
              <a:solidFill>
                <a:sysClr val="windowText" lastClr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200" y="570637"/>
            <a:ext cx="110109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Nam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, ............. 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............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Nam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 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..........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0165" y="430234"/>
            <a:ext cx="426720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vùng trồng lúa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7130" y="1359543"/>
            <a:ext cx="141605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7674" y="2840854"/>
            <a:ext cx="426720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máy móc hiện đại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7674" y="4362041"/>
            <a:ext cx="300355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cây ăn quả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8927" y="4337235"/>
            <a:ext cx="406154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cây công nghiệp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539</Words>
  <Application>Microsoft Office PowerPoint</Application>
  <PresentationFormat>Widescreen</PresentationFormat>
  <Paragraphs>86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#9Slide03 SFU Futura_01</vt:lpstr>
      <vt:lpstr>#9Slide05 SVNBulgary</vt:lpstr>
      <vt:lpstr>Arial</vt:lpstr>
      <vt:lpstr>Calibri</vt:lpstr>
      <vt:lpstr>Cambria</vt:lpstr>
      <vt:lpstr>Cloud Soft</vt:lpstr>
      <vt:lpstr>Cloud Soft Bold</vt:lpstr>
      <vt:lpstr>Genty</vt:lpstr>
      <vt:lpstr>Times New Roman</vt:lpstr>
      <vt:lpstr>UTM Futura Extra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ngọc nguyễn</cp:lastModifiedBy>
  <cp:revision>30</cp:revision>
  <dcterms:created xsi:type="dcterms:W3CDTF">2024-03-20T14:39:57Z</dcterms:created>
  <dcterms:modified xsi:type="dcterms:W3CDTF">2024-04-12T04:57:38Z</dcterms:modified>
</cp:coreProperties>
</file>