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68" r:id="rId3"/>
    <p:sldId id="370" r:id="rId4"/>
    <p:sldId id="371" r:id="rId5"/>
    <p:sldId id="369" r:id="rId6"/>
    <p:sldId id="373" r:id="rId7"/>
    <p:sldId id="372" r:id="rId8"/>
    <p:sldId id="390" r:id="rId9"/>
    <p:sldId id="391" r:id="rId10"/>
    <p:sldId id="392" r:id="rId11"/>
    <p:sldId id="393" r:id="rId12"/>
    <p:sldId id="394" r:id="rId13"/>
    <p:sldId id="374" r:id="rId14"/>
    <p:sldId id="395" r:id="rId15"/>
    <p:sldId id="396" r:id="rId16"/>
    <p:sldId id="397" r:id="rId17"/>
    <p:sldId id="377" r:id="rId18"/>
    <p:sldId id="389" r:id="rId19"/>
    <p:sldId id="398" r:id="rId20"/>
    <p:sldId id="3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AAAD-2B08-E0BF-3D46-48E737473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B6E41-E161-90C0-D387-5C7BDD873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379070-E55C-9E56-7BE2-6A3BE6466CF6}"/>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5" name="Footer Placeholder 4">
            <a:extLst>
              <a:ext uri="{FF2B5EF4-FFF2-40B4-BE49-F238E27FC236}">
                <a16:creationId xmlns:a16="http://schemas.microsoft.com/office/drawing/2014/main" id="{7D8E7A81-6872-D958-63E6-3B659869E71E}"/>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E9B370FD-AF9F-8D4C-CE62-F4B338CE070E}"/>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6511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3618C-766E-3E07-A563-FE81C929B1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8A4C8-5824-0EE6-E8E8-004FAFABC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42D39-425F-6325-B2F8-8E5CF2FA2C4E}"/>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5" name="Footer Placeholder 4">
            <a:extLst>
              <a:ext uri="{FF2B5EF4-FFF2-40B4-BE49-F238E27FC236}">
                <a16:creationId xmlns:a16="http://schemas.microsoft.com/office/drawing/2014/main" id="{908029CE-CC0B-9029-408B-8E6196043F45}"/>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43CB6E4A-08F1-8B05-0CF7-0AD24C00B330}"/>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7021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1F364-5DEC-3027-5DD2-57C097F75E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6F922-C8AE-B2F3-1B33-EEC525987B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99684-7B3C-5380-1BD8-938879968985}"/>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5" name="Footer Placeholder 4">
            <a:extLst>
              <a:ext uri="{FF2B5EF4-FFF2-40B4-BE49-F238E27FC236}">
                <a16:creationId xmlns:a16="http://schemas.microsoft.com/office/drawing/2014/main" id="{99A3FB21-842A-C32C-A7FA-FC46BA3B0987}"/>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50D2FD45-429C-68DE-9414-DD0528EB3251}"/>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84559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2024/4/12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268676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90175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47800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8DB9-4B2C-B7C2-8BB4-D2CE9E9D5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F087F-DC6A-2B25-393F-272D93A072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3022F-4542-56BF-30A1-5C8F285BEE2B}"/>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5" name="Footer Placeholder 4">
            <a:extLst>
              <a:ext uri="{FF2B5EF4-FFF2-40B4-BE49-F238E27FC236}">
                <a16:creationId xmlns:a16="http://schemas.microsoft.com/office/drawing/2014/main" id="{C2962C8F-3223-BD02-4E9A-8839F5D30D86}"/>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50F5B77F-03EE-D444-E872-1ADB4C60C051}"/>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4445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BD92-203C-A41E-B315-3AEC7FF8B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C813D-26B2-774E-46C8-CEFDF46E8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15BC90-88F8-C09D-D88C-EF9BBD5AA794}"/>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5" name="Footer Placeholder 4">
            <a:extLst>
              <a:ext uri="{FF2B5EF4-FFF2-40B4-BE49-F238E27FC236}">
                <a16:creationId xmlns:a16="http://schemas.microsoft.com/office/drawing/2014/main" id="{6CD7B4C6-50C7-9BC5-B2E3-4968C4AB7668}"/>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462C6111-23F8-698F-9AB5-8E0D92129E2F}"/>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1584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029B-53DE-7028-93FF-26D788085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1C78F-EE00-4444-B748-7F3899049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6F7584-2173-1472-4D4F-76D8AD0ACC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5E92D8-E9CF-91E6-EBB1-7ED749E19B46}"/>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6" name="Footer Placeholder 5">
            <a:extLst>
              <a:ext uri="{FF2B5EF4-FFF2-40B4-BE49-F238E27FC236}">
                <a16:creationId xmlns:a16="http://schemas.microsoft.com/office/drawing/2014/main" id="{038EA769-8004-2018-8F89-0D0EBEB590D3}"/>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B727EBD2-16CD-D116-A6BD-A1E26B7ABF1E}"/>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64343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7226-5D69-A705-09CD-88DA77A563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50153-2C7C-D1D7-7A99-D3456CACF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31D961-56FC-727E-420E-63799C04E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54FD6F-4062-06C7-C826-24E0B5BBA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C450A-462C-2A42-F112-CFB75A59A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F5DD17-CFF8-ABC3-A27A-AD5DE9B71D4D}"/>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8" name="Footer Placeholder 7">
            <a:extLst>
              <a:ext uri="{FF2B5EF4-FFF2-40B4-BE49-F238E27FC236}">
                <a16:creationId xmlns:a16="http://schemas.microsoft.com/office/drawing/2014/main" id="{676B6012-7A05-4264-08D2-FF7E852BFC9E}"/>
              </a:ext>
            </a:extLst>
          </p:cNvPr>
          <p:cNvSpPr>
            <a:spLocks noGrp="1"/>
          </p:cNvSpPr>
          <p:nvPr>
            <p:ph type="ftr" sz="quarter" idx="11"/>
          </p:nvPr>
        </p:nvSpPr>
        <p:spPr/>
        <p:txBody>
          <a:bodyPr/>
          <a:lstStyle/>
          <a:p>
            <a:endParaRPr lang="zh-CN" altLang="en-US" dirty="0"/>
          </a:p>
        </p:txBody>
      </p:sp>
      <p:sp>
        <p:nvSpPr>
          <p:cNvPr id="9" name="Slide Number Placeholder 8">
            <a:extLst>
              <a:ext uri="{FF2B5EF4-FFF2-40B4-BE49-F238E27FC236}">
                <a16:creationId xmlns:a16="http://schemas.microsoft.com/office/drawing/2014/main" id="{27542AE3-01AC-FE74-BE32-9B148AFACAE8}"/>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8756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EB0E-20BF-9030-51F6-0455EF737B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58B208-BA7C-EEAB-E15A-27DA02AE6AE4}"/>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4" name="Footer Placeholder 3">
            <a:extLst>
              <a:ext uri="{FF2B5EF4-FFF2-40B4-BE49-F238E27FC236}">
                <a16:creationId xmlns:a16="http://schemas.microsoft.com/office/drawing/2014/main" id="{158DE95F-F93D-2F87-5AD2-FE80E11C3597}"/>
              </a:ext>
            </a:extLst>
          </p:cNvPr>
          <p:cNvSpPr>
            <a:spLocks noGrp="1"/>
          </p:cNvSpPr>
          <p:nvPr>
            <p:ph type="ftr" sz="quarter" idx="11"/>
          </p:nvPr>
        </p:nvSpPr>
        <p:spPr/>
        <p:txBody>
          <a:bodyPr/>
          <a:lstStyle/>
          <a:p>
            <a:endParaRPr lang="zh-CN" altLang="en-US" dirty="0"/>
          </a:p>
        </p:txBody>
      </p:sp>
      <p:sp>
        <p:nvSpPr>
          <p:cNvPr id="5" name="Slide Number Placeholder 4">
            <a:extLst>
              <a:ext uri="{FF2B5EF4-FFF2-40B4-BE49-F238E27FC236}">
                <a16:creationId xmlns:a16="http://schemas.microsoft.com/office/drawing/2014/main" id="{17898B01-31DB-FAD1-E2DE-5BA42A208312}"/>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4314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515F2-D6B0-2AB9-D510-1AD70D4150B9}"/>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3" name="Footer Placeholder 2">
            <a:extLst>
              <a:ext uri="{FF2B5EF4-FFF2-40B4-BE49-F238E27FC236}">
                <a16:creationId xmlns:a16="http://schemas.microsoft.com/office/drawing/2014/main" id="{18D8C355-7860-D406-0F5A-BFB988C679D7}"/>
              </a:ext>
            </a:extLst>
          </p:cNvPr>
          <p:cNvSpPr>
            <a:spLocks noGrp="1"/>
          </p:cNvSpPr>
          <p:nvPr>
            <p:ph type="ftr" sz="quarter" idx="11"/>
          </p:nvPr>
        </p:nvSpPr>
        <p:spPr/>
        <p:txBody>
          <a:bodyPr/>
          <a:lstStyle/>
          <a:p>
            <a:endParaRPr lang="zh-CN" altLang="en-US" dirty="0"/>
          </a:p>
        </p:txBody>
      </p:sp>
      <p:sp>
        <p:nvSpPr>
          <p:cNvPr id="4" name="Slide Number Placeholder 3">
            <a:extLst>
              <a:ext uri="{FF2B5EF4-FFF2-40B4-BE49-F238E27FC236}">
                <a16:creationId xmlns:a16="http://schemas.microsoft.com/office/drawing/2014/main" id="{5E6CDC86-8E1F-0F86-A699-75873281FDFA}"/>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7649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8F5B-23F1-879A-865B-62F611E71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B8A0A-4709-ADDA-1CF8-B1009EB996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3B3BF5-532F-8345-23DA-CC87E9C38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21D89F-EA2F-5819-CC6B-D80929179DCC}"/>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6" name="Footer Placeholder 5">
            <a:extLst>
              <a:ext uri="{FF2B5EF4-FFF2-40B4-BE49-F238E27FC236}">
                <a16:creationId xmlns:a16="http://schemas.microsoft.com/office/drawing/2014/main" id="{A46301E5-164A-9B0C-10EF-BFA54B043C5D}"/>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645915D3-7EA4-A0F5-3CCA-7F166735018B}"/>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3665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D8E9-F207-B854-E384-1388D4468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3F4813-D7A0-8D99-76F9-FE0A72EA6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F1C053-5F33-C553-7752-7EDC5DF00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F8D921-E8AB-0E15-9B09-52412D1A1FA8}"/>
              </a:ext>
            </a:extLst>
          </p:cNvPr>
          <p:cNvSpPr>
            <a:spLocks noGrp="1"/>
          </p:cNvSpPr>
          <p:nvPr>
            <p:ph type="dt" sz="half" idx="10"/>
          </p:nvPr>
        </p:nvSpPr>
        <p:spPr/>
        <p:txBody>
          <a:bodyPr/>
          <a:lstStyle/>
          <a:p>
            <a:fld id="{760FBDFE-C587-4B4C-A407-44438C67B59E}" type="datetimeFigureOut">
              <a:rPr lang="zh-CN" altLang="en-US" smtClean="0"/>
              <a:t>2024/4/12</a:t>
            </a:fld>
            <a:endParaRPr lang="zh-CN" altLang="en-US"/>
          </a:p>
        </p:txBody>
      </p:sp>
      <p:sp>
        <p:nvSpPr>
          <p:cNvPr id="6" name="Footer Placeholder 5">
            <a:extLst>
              <a:ext uri="{FF2B5EF4-FFF2-40B4-BE49-F238E27FC236}">
                <a16:creationId xmlns:a16="http://schemas.microsoft.com/office/drawing/2014/main" id="{DE03F1F6-2C62-0D68-1572-3005A27932B1}"/>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DCD88963-48E9-6F13-6B51-B66C09A66EA1}"/>
              </a:ext>
            </a:extLst>
          </p:cNvPr>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53331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1EBCC-7AF7-E635-FB50-3CF0A7B0F4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BB0FB7-BC89-6C1F-8213-ED2DDA65B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01651-E679-4690-F7E6-BA9EBB806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t>2024/4/12</a:t>
            </a:fld>
            <a:endParaRPr lang="zh-CN" altLang="en-US"/>
          </a:p>
        </p:txBody>
      </p:sp>
      <p:sp>
        <p:nvSpPr>
          <p:cNvPr id="5" name="Footer Placeholder 4">
            <a:extLst>
              <a:ext uri="{FF2B5EF4-FFF2-40B4-BE49-F238E27FC236}">
                <a16:creationId xmlns:a16="http://schemas.microsoft.com/office/drawing/2014/main" id="{99A559AB-69C1-69AE-0144-7534C88B7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a:extLst>
              <a:ext uri="{FF2B5EF4-FFF2-40B4-BE49-F238E27FC236}">
                <a16:creationId xmlns:a16="http://schemas.microsoft.com/office/drawing/2014/main" id="{6802A3B6-9011-200D-7706-20105D720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Picture 6" descr="A white circle with leaves and blue text&#10;&#10;Description automatically generated">
            <a:extLst>
              <a:ext uri="{FF2B5EF4-FFF2-40B4-BE49-F238E27FC236}">
                <a16:creationId xmlns:a16="http://schemas.microsoft.com/office/drawing/2014/main" id="{4794945A-967F-8CFF-E4C3-3AEFC5249B8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extLst>
      <p:ext uri="{BB962C8B-B14F-4D97-AF65-F5344CB8AC3E}">
        <p14:creationId xmlns:p14="http://schemas.microsoft.com/office/powerpoint/2010/main" val="2236718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8"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3.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5"/>
          <a:stretch>
            <a:fillRect/>
          </a:stretch>
        </p:blipFill>
        <p:spPr>
          <a:xfrm>
            <a:off x="7814945" y="3979545"/>
            <a:ext cx="1445260" cy="2762885"/>
          </a:xfrm>
          <a:prstGeom prst="rect">
            <a:avLst/>
          </a:prstGeom>
        </p:spPr>
      </p:pic>
      <p:pic>
        <p:nvPicPr>
          <p:cNvPr id="5" name="Picture 4">
            <a:extLst>
              <a:ext uri="{FF2B5EF4-FFF2-40B4-BE49-F238E27FC236}">
                <a16:creationId xmlns:a16="http://schemas.microsoft.com/office/drawing/2014/main" id="{D80E5035-78C5-DD61-9E28-3DC3DB1EF805}"/>
              </a:ext>
            </a:extLst>
          </p:cNvPr>
          <p:cNvPicPr>
            <a:picLocks noChangeAspect="1"/>
          </p:cNvPicPr>
          <p:nvPr/>
        </p:nvPicPr>
        <p:blipFill>
          <a:blip r:embed="rId6"/>
          <a:stretch>
            <a:fillRect/>
          </a:stretch>
        </p:blipFill>
        <p:spPr>
          <a:xfrm>
            <a:off x="3865457" y="1633665"/>
            <a:ext cx="3889585" cy="1457070"/>
          </a:xfrm>
          <a:prstGeom prst="rect">
            <a:avLst/>
          </a:prstGeom>
        </p:spPr>
      </p:pic>
      <p:pic>
        <p:nvPicPr>
          <p:cNvPr id="6" name="Picture 5">
            <a:extLst>
              <a:ext uri="{FF2B5EF4-FFF2-40B4-BE49-F238E27FC236}">
                <a16:creationId xmlns:a16="http://schemas.microsoft.com/office/drawing/2014/main" id="{AA119F57-53F8-9DC6-C672-07EB94D4674E}"/>
              </a:ext>
            </a:extLst>
          </p:cNvPr>
          <p:cNvPicPr>
            <a:picLocks noChangeAspect="1"/>
          </p:cNvPicPr>
          <p:nvPr/>
        </p:nvPicPr>
        <p:blipFill>
          <a:blip r:embed="rId7"/>
          <a:stretch>
            <a:fillRect/>
          </a:stretch>
        </p:blipFill>
        <p:spPr>
          <a:xfrm>
            <a:off x="1656980" y="2422692"/>
            <a:ext cx="8535140" cy="1993565"/>
          </a:xfrm>
          <a:prstGeom prst="rect">
            <a:avLst/>
          </a:prstGeom>
        </p:spPr>
      </p:pic>
      <p:pic>
        <p:nvPicPr>
          <p:cNvPr id="8" name="Picture 7">
            <a:extLst>
              <a:ext uri="{FF2B5EF4-FFF2-40B4-BE49-F238E27FC236}">
                <a16:creationId xmlns:a16="http://schemas.microsoft.com/office/drawing/2014/main" id="{D826CC70-001A-3169-F0D1-1E09722398E8}"/>
              </a:ext>
            </a:extLst>
          </p:cNvPr>
          <p:cNvPicPr>
            <a:picLocks noChangeAspect="1"/>
          </p:cNvPicPr>
          <p:nvPr/>
        </p:nvPicPr>
        <p:blipFill>
          <a:blip r:embed="rId8"/>
          <a:stretch>
            <a:fillRect/>
          </a:stretch>
        </p:blipFill>
        <p:spPr>
          <a:xfrm>
            <a:off x="4875953" y="3680799"/>
            <a:ext cx="1944793" cy="963251"/>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6F5652C1-E513-CA01-7F21-11C3E4FEB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3219450" y="695325"/>
            <a:ext cx="56292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a:solidFill>
                  <a:srgbClr val="002060"/>
                </a:solidFill>
              </a:rPr>
              <a:t>Bước 2. Làm quai xách</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47701" y="1781175"/>
            <a:ext cx="10839450" cy="1633781"/>
          </a:xfrm>
          <a:prstGeom prst="rect">
            <a:avLst/>
          </a:prstGeom>
          <a:noFill/>
        </p:spPr>
        <p:txBody>
          <a:bodyPr wrap="square" rtlCol="0">
            <a:spAutoFit/>
          </a:bodyPr>
          <a:lstStyle/>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Cắt một miếng giấy bìa màu hình chữ nhật có chiều dài 16cm, chiều rộng 2cm làm quai xách của đèn.</a:t>
            </a:r>
          </a:p>
          <a:p>
            <a:pPr lvl="0" algn="just">
              <a:spcAft>
                <a:spcPts val="500"/>
              </a:spcAft>
            </a:pPr>
            <a:r>
              <a:rPr lang="vi-VN" sz="3200" dirty="0">
                <a:solidFill>
                  <a:srgbClr val="002060"/>
                </a:solidFill>
                <a:latin typeface="Calibri" panose="020F0502020204030204" pitchFamily="34" charset="0"/>
                <a:cs typeface="Calibri" panose="020F0502020204030204" pitchFamily="34" charset="0"/>
              </a:rPr>
              <a:t>- Gắn quai xách vào phần trên của lồng đèn cho cân đối (Hình 6).</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8" name="Picture 7">
            <a:extLst>
              <a:ext uri="{FF2B5EF4-FFF2-40B4-BE49-F238E27FC236}">
                <a16:creationId xmlns:a16="http://schemas.microsoft.com/office/drawing/2014/main" id="{AE3D001D-2B4B-1ABC-B884-6D39755F6CAE}"/>
              </a:ext>
            </a:extLst>
          </p:cNvPr>
          <p:cNvPicPr>
            <a:picLocks noChangeAspect="1"/>
          </p:cNvPicPr>
          <p:nvPr/>
        </p:nvPicPr>
        <p:blipFill>
          <a:blip r:embed="rId7"/>
          <a:stretch>
            <a:fillRect/>
          </a:stretch>
        </p:blipFill>
        <p:spPr>
          <a:xfrm>
            <a:off x="3933824" y="3605212"/>
            <a:ext cx="3190875" cy="2651411"/>
          </a:xfrm>
          <a:prstGeom prst="rect">
            <a:avLst/>
          </a:prstGeom>
        </p:spPr>
      </p:pic>
    </p:spTree>
    <p:custDataLst>
      <p:tags r:id="rId1"/>
    </p:custDataLst>
    <p:extLst>
      <p:ext uri="{BB962C8B-B14F-4D97-AF65-F5344CB8AC3E}">
        <p14:creationId xmlns:p14="http://schemas.microsoft.com/office/powerpoint/2010/main" val="69568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2209800" y="695325"/>
            <a:ext cx="717232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3. Hoàn thiện sản phẩm</a:t>
            </a:r>
            <a:endParaRPr kumimoji="0" lang="en-US" sz="4000" b="0" i="0" u="none" strike="noStrike" kern="1200" cap="none" spc="0" normalizeH="0" baseline="0" noProof="0" dirty="0">
              <a:ln>
                <a:noFill/>
              </a:ln>
              <a:solidFill>
                <a:srgbClr val="002060"/>
              </a:solidFill>
              <a:effectLst/>
              <a:uLnTx/>
              <a:uFillTx/>
              <a:latin typeface="Calibri"/>
              <a:ea typeface="微软雅黑"/>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657226" y="1666875"/>
            <a:ext cx="10839450" cy="101822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Dùng bút chì màu, giấy màu trang trí đèn lồng theo ý thích (Hình 7).</a:t>
            </a:r>
          </a:p>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Kiểm tra độ chắc chắn của đèn lồng và điều chỉnh (nếu cần).</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1DBCC999-72B1-C18D-4E39-D08961B9E204}"/>
              </a:ext>
            </a:extLst>
          </p:cNvPr>
          <p:cNvPicPr>
            <a:picLocks noChangeAspect="1"/>
          </p:cNvPicPr>
          <p:nvPr/>
        </p:nvPicPr>
        <p:blipFill>
          <a:blip r:embed="rId7"/>
          <a:stretch>
            <a:fillRect/>
          </a:stretch>
        </p:blipFill>
        <p:spPr>
          <a:xfrm>
            <a:off x="8724900" y="2819400"/>
            <a:ext cx="2647950" cy="1752600"/>
          </a:xfrm>
          <a:prstGeom prst="rect">
            <a:avLst/>
          </a:prstGeom>
        </p:spPr>
      </p:pic>
      <p:sp>
        <p:nvSpPr>
          <p:cNvPr id="14" name="TextBox 13">
            <a:extLst>
              <a:ext uri="{FF2B5EF4-FFF2-40B4-BE49-F238E27FC236}">
                <a16:creationId xmlns:a16="http://schemas.microsoft.com/office/drawing/2014/main" id="{884E2D6D-9947-4451-1437-9CC25AD88A49}"/>
              </a:ext>
            </a:extLst>
          </p:cNvPr>
          <p:cNvSpPr txBox="1"/>
          <p:nvPr/>
        </p:nvSpPr>
        <p:spPr>
          <a:xfrm>
            <a:off x="771526" y="2905125"/>
            <a:ext cx="8096250" cy="1944122"/>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Thu dọn và vệ sinh chỗ học tập sau khi làm xong sản phẩm.</a:t>
            </a:r>
          </a:p>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 Sử dụng tiết kiệm vật li</a:t>
            </a:r>
            <a:r>
              <a:rPr lang="en-US" sz="2800" b="1" i="1" dirty="0">
                <a:solidFill>
                  <a:srgbClr val="002060"/>
                </a:solidFill>
                <a:latin typeface="Calibri" panose="020F0502020204030204" pitchFamily="34" charset="0"/>
                <a:cs typeface="Calibri" panose="020F0502020204030204" pitchFamily="34" charset="0"/>
              </a:rPr>
              <a:t>ệ</a:t>
            </a:r>
            <a:r>
              <a:rPr lang="vi-VN" sz="2800" b="1" i="1" dirty="0">
                <a:solidFill>
                  <a:srgbClr val="002060"/>
                </a:solidFill>
                <a:latin typeface="Calibri" panose="020F0502020204030204" pitchFamily="34" charset="0"/>
                <a:cs typeface="Calibri" panose="020F0502020204030204" pitchFamily="34" charset="0"/>
              </a:rPr>
              <a:t>u.</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25031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grpSp>
        <p:nvGrpSpPr>
          <p:cNvPr id="32" name="组合 31"/>
          <p:cNvGrpSpPr/>
          <p:nvPr/>
        </p:nvGrpSpPr>
        <p:grpSpPr>
          <a:xfrm>
            <a:off x="1556892" y="1555750"/>
            <a:ext cx="9272842" cy="4528185"/>
            <a:chOff x="7940" y="2540"/>
            <a:chExt cx="13364" cy="7131"/>
          </a:xfrm>
        </p:grpSpPr>
        <p:grpSp>
          <p:nvGrpSpPr>
            <p:cNvPr id="13" name="组合 12"/>
            <p:cNvGrpSpPr/>
            <p:nvPr/>
          </p:nvGrpSpPr>
          <p:grpSpPr>
            <a:xfrm>
              <a:off x="12121" y="3200"/>
              <a:ext cx="9183" cy="5432"/>
              <a:chOff x="1453" y="4178"/>
              <a:chExt cx="9183" cy="5432"/>
            </a:xfrm>
          </p:grpSpPr>
          <p:sp>
            <p:nvSpPr>
              <p:cNvPr id="14" name="矩形 13"/>
              <p:cNvSpPr/>
              <p:nvPr/>
            </p:nvSpPr>
            <p:spPr>
              <a:xfrm>
                <a:off x="1453" y="4178"/>
                <a:ext cx="9183"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1864" y="4701"/>
                <a:ext cx="8772"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Hoạt</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động</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Giới</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thiệu</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sản</a:t>
                </a:r>
                <a:r>
                  <a:rPr kumimoji="0" lang="en-US" altLang="zh-CN"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 </a:t>
                </a:r>
                <a:r>
                  <a:rPr kumimoji="0" lang="en-US" altLang="zh-CN" sz="5400" b="1" i="0" u="none" strike="noStrike" kern="1200" cap="none" spc="0" normalizeH="0" baseline="0" noProof="0" dirty="0" err="1">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phẩm</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7"/>
            <a:srcRect/>
            <a:stretch>
              <a:fillRect/>
            </a:stretch>
          </p:blipFill>
          <p:spPr>
            <a:xfrm>
              <a:off x="7940" y="2540"/>
              <a:ext cx="3673" cy="7131"/>
            </a:xfrm>
            <a:prstGeom prst="rect">
              <a:avLst/>
            </a:prstGeom>
          </p:spPr>
        </p:pic>
      </p:grpSp>
    </p:spTree>
    <p:custDataLst>
      <p:tags r:id="rId1"/>
    </p:custDataLst>
    <p:extLst>
      <p:ext uri="{BB962C8B-B14F-4D97-AF65-F5344CB8AC3E}">
        <p14:creationId xmlns:p14="http://schemas.microsoft.com/office/powerpoint/2010/main" val="296102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grpSp>
        <p:nvGrpSpPr>
          <p:cNvPr id="15" name="Group 14">
            <a:extLst>
              <a:ext uri="{FF2B5EF4-FFF2-40B4-BE49-F238E27FC236}">
                <a16:creationId xmlns:a16="http://schemas.microsoft.com/office/drawing/2014/main" id="{F8D306D6-045D-BC2C-4C97-D984AA6D5295}"/>
              </a:ext>
            </a:extLst>
          </p:cNvPr>
          <p:cNvGrpSpPr/>
          <p:nvPr/>
        </p:nvGrpSpPr>
        <p:grpSpPr>
          <a:xfrm>
            <a:off x="-352425" y="986191"/>
            <a:ext cx="11191875" cy="5224109"/>
            <a:chOff x="-214721" y="1633891"/>
            <a:chExt cx="10844621" cy="5096285"/>
          </a:xfrm>
        </p:grpSpPr>
        <p:sp>
          <p:nvSpPr>
            <p:cNvPr id="21" name="TextBox 20">
              <a:extLst>
                <a:ext uri="{FF2B5EF4-FFF2-40B4-BE49-F238E27FC236}">
                  <a16:creationId xmlns:a16="http://schemas.microsoft.com/office/drawing/2014/main" id="{22F7DBCD-84A1-6FAF-3B9A-A63B94542103}"/>
                </a:ext>
              </a:extLst>
            </p:cNvPr>
            <p:cNvSpPr txBox="1"/>
            <p:nvPr/>
          </p:nvSpPr>
          <p:spPr>
            <a:xfrm>
              <a:off x="3714750" y="1633891"/>
              <a:ext cx="6915150" cy="2553891"/>
            </a:xfrm>
            <a:prstGeom prst="roundRect">
              <a:avLst/>
            </a:prstGeom>
            <a:solidFill>
              <a:schemeClr val="accent4">
                <a:lumMod val="40000"/>
                <a:lumOff val="6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7200" dirty="0">
                  <a:effectLst/>
                  <a:ea typeface="Times New Roman" panose="02020603050405020304" pitchFamily="18" charset="0"/>
                  <a:cs typeface="Times New Roman" panose="02020603050405020304" pitchFamily="18" charset="0"/>
                </a:rPr>
                <a:t>Trưng bày sản phẩm</a:t>
              </a:r>
              <a:endParaRPr kumimoji="0" lang="en-US" sz="41300" b="0" i="0" u="none" strike="noStrike" kern="1200" cap="none" spc="0" normalizeH="0" baseline="0" noProof="0" dirty="0">
                <a:ln>
                  <a:noFill/>
                </a:ln>
                <a:solidFill>
                  <a:prstClr val="black"/>
                </a:solidFill>
                <a:effectLst/>
                <a:uLnTx/>
                <a:uFillTx/>
                <a:cs typeface="Times New Roman" panose="02020603050405020304" pitchFamily="18" charset="0"/>
              </a:endParaRPr>
            </a:p>
          </p:txBody>
        </p:sp>
        <p:pic>
          <p:nvPicPr>
            <p:cNvPr id="27" name="Picture 26">
              <a:extLst>
                <a:ext uri="{FF2B5EF4-FFF2-40B4-BE49-F238E27FC236}">
                  <a16:creationId xmlns:a16="http://schemas.microsoft.com/office/drawing/2014/main" id="{25FA379E-6B56-A828-8DC4-2753C4BC75AE}"/>
                </a:ext>
              </a:extLst>
            </p:cNvPr>
            <p:cNvPicPr>
              <a:picLocks noChangeAspect="1"/>
            </p:cNvPicPr>
            <p:nvPr/>
          </p:nvPicPr>
          <p:blipFill rotWithShape="1">
            <a:blip r:embed="rId7">
              <a:extLst>
                <a:ext uri="{28A0092B-C50C-407E-A947-70E740481C1C}">
                  <a14:useLocalDpi xmlns:a14="http://schemas.microsoft.com/office/drawing/2010/main" val="0"/>
                </a:ext>
              </a:extLst>
            </a:blip>
            <a:srcRect l="34156" t="5079" r="28961" b="40202"/>
            <a:stretch/>
          </p:blipFill>
          <p:spPr>
            <a:xfrm flipH="1">
              <a:off x="-214721" y="2510873"/>
              <a:ext cx="5056042" cy="4219303"/>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1123951" y="133350"/>
            <a:ext cx="10220324" cy="12287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srgbClr val="002060"/>
                </a:solidFill>
              </a:rPr>
              <a:t>Em cùng các bạn đánh giá sản phẩm vừa làm được theo các yêu cầu dưới đây.</a:t>
            </a:r>
            <a:endParaRPr kumimoji="0" lang="en-US" sz="3600" b="0" i="0" u="none" strike="noStrike" kern="1200" cap="none" spc="0" normalizeH="0" baseline="0" noProof="0" dirty="0">
              <a:ln>
                <a:noFill/>
              </a:ln>
              <a:solidFill>
                <a:srgbClr val="002060"/>
              </a:solidFill>
              <a:effectLst/>
              <a:uLnTx/>
              <a:uFillTx/>
              <a:latin typeface="Calibri"/>
              <a:ea typeface="微软雅黑"/>
            </a:endParaRPr>
          </a:p>
        </p:txBody>
      </p:sp>
      <p:pic>
        <p:nvPicPr>
          <p:cNvPr id="13" name="Picture 12">
            <a:extLst>
              <a:ext uri="{FF2B5EF4-FFF2-40B4-BE49-F238E27FC236}">
                <a16:creationId xmlns:a16="http://schemas.microsoft.com/office/drawing/2014/main" id="{9BBFA8C7-E27A-9FA4-DE20-F4D13DE88E28}"/>
              </a:ext>
            </a:extLst>
          </p:cNvPr>
          <p:cNvPicPr>
            <a:picLocks noChangeAspect="1"/>
          </p:cNvPicPr>
          <p:nvPr/>
        </p:nvPicPr>
        <p:blipFill>
          <a:blip r:embed="rId7"/>
          <a:stretch>
            <a:fillRect/>
          </a:stretch>
        </p:blipFill>
        <p:spPr>
          <a:xfrm>
            <a:off x="2386012" y="1757362"/>
            <a:ext cx="7335401" cy="4291013"/>
          </a:xfrm>
          <a:prstGeom prst="rect">
            <a:avLst/>
          </a:prstGeom>
        </p:spPr>
      </p:pic>
    </p:spTree>
    <p:custDataLst>
      <p:tags r:id="rId1"/>
    </p:custDataLst>
    <p:extLst>
      <p:ext uri="{BB962C8B-B14F-4D97-AF65-F5344CB8AC3E}">
        <p14:creationId xmlns:p14="http://schemas.microsoft.com/office/powerpoint/2010/main" val="14876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sp>
        <p:nvSpPr>
          <p:cNvPr id="27" name="Rectangle: Rounded Corners 2">
            <a:extLst>
              <a:ext uri="{FF2B5EF4-FFF2-40B4-BE49-F238E27FC236}">
                <a16:creationId xmlns:a16="http://schemas.microsoft.com/office/drawing/2014/main" id="{F888F259-746D-AE5E-FFC9-F1264541BB87}"/>
              </a:ext>
            </a:extLst>
          </p:cNvPr>
          <p:cNvSpPr/>
          <p:nvPr/>
        </p:nvSpPr>
        <p:spPr>
          <a:xfrm>
            <a:off x="619124" y="133350"/>
            <a:ext cx="11153775" cy="8667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002060"/>
                </a:solidFill>
              </a:rPr>
              <a:t>- Hãy tính toán chi phí để làm được chiếc đèn lồng trên.</a:t>
            </a:r>
            <a:endParaRPr kumimoji="0" lang="en-US" sz="3200" b="1" i="0" u="none" strike="noStrike" kern="1200" cap="none" spc="0" normalizeH="0" baseline="0" noProof="0" dirty="0">
              <a:ln>
                <a:noFill/>
              </a:ln>
              <a:solidFill>
                <a:srgbClr val="002060"/>
              </a:solidFill>
              <a:effectLst/>
              <a:uLnTx/>
              <a:uFillTx/>
              <a:latin typeface="Calibri"/>
              <a:ea typeface="微软雅黑"/>
            </a:endParaRPr>
          </a:p>
        </p:txBody>
      </p:sp>
      <p:graphicFrame>
        <p:nvGraphicFramePr>
          <p:cNvPr id="7" name="Table 6">
            <a:extLst>
              <a:ext uri="{FF2B5EF4-FFF2-40B4-BE49-F238E27FC236}">
                <a16:creationId xmlns:a16="http://schemas.microsoft.com/office/drawing/2014/main" id="{406964BF-2D8C-F885-6D28-3754D81C376D}"/>
              </a:ext>
            </a:extLst>
          </p:cNvPr>
          <p:cNvGraphicFramePr>
            <a:graphicFrameLocks noGrp="1"/>
          </p:cNvGraphicFramePr>
          <p:nvPr>
            <p:extLst>
              <p:ext uri="{D42A27DB-BD31-4B8C-83A1-F6EECF244321}">
                <p14:modId xmlns:p14="http://schemas.microsoft.com/office/powerpoint/2010/main" val="2011994122"/>
              </p:ext>
            </p:extLst>
          </p:nvPr>
        </p:nvGraphicFramePr>
        <p:xfrm>
          <a:off x="1457324" y="1600200"/>
          <a:ext cx="9591676" cy="3251836"/>
        </p:xfrm>
        <a:graphic>
          <a:graphicData uri="http://schemas.openxmlformats.org/drawingml/2006/table">
            <a:tbl>
              <a:tblPr/>
              <a:tblGrid>
                <a:gridCol w="2397919">
                  <a:extLst>
                    <a:ext uri="{9D8B030D-6E8A-4147-A177-3AD203B41FA5}">
                      <a16:colId xmlns:a16="http://schemas.microsoft.com/office/drawing/2014/main" val="3866922555"/>
                    </a:ext>
                  </a:extLst>
                </a:gridCol>
                <a:gridCol w="2397919">
                  <a:extLst>
                    <a:ext uri="{9D8B030D-6E8A-4147-A177-3AD203B41FA5}">
                      <a16:colId xmlns:a16="http://schemas.microsoft.com/office/drawing/2014/main" val="1373519378"/>
                    </a:ext>
                  </a:extLst>
                </a:gridCol>
                <a:gridCol w="2397919">
                  <a:extLst>
                    <a:ext uri="{9D8B030D-6E8A-4147-A177-3AD203B41FA5}">
                      <a16:colId xmlns:a16="http://schemas.microsoft.com/office/drawing/2014/main" val="459942083"/>
                    </a:ext>
                  </a:extLst>
                </a:gridCol>
                <a:gridCol w="2397919">
                  <a:extLst>
                    <a:ext uri="{9D8B030D-6E8A-4147-A177-3AD203B41FA5}">
                      <a16:colId xmlns:a16="http://schemas.microsoft.com/office/drawing/2014/main" val="1778957460"/>
                    </a:ext>
                  </a:extLst>
                </a:gridCol>
              </a:tblGrid>
              <a:tr h="559501">
                <a:tc gridSpan="4">
                  <a:txBody>
                    <a:bodyPr/>
                    <a:lstStyle/>
                    <a:p>
                      <a:pPr algn="ctr" fontAlgn="t"/>
                      <a:r>
                        <a:rPr lang="en-US" sz="3200" dirty="0" err="1">
                          <a:effectLst/>
                          <a:latin typeface="Calibri" panose="020F0502020204030204" pitchFamily="34" charset="0"/>
                          <a:cs typeface="Calibri" panose="020F0502020204030204" pitchFamily="34" charset="0"/>
                        </a:rPr>
                        <a:t>Bảng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tính</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toán</a:t>
                      </a:r>
                      <a:r>
                        <a:rPr lang="en-US" sz="3200" dirty="0">
                          <a:effectLst/>
                          <a:latin typeface="Calibri" panose="020F0502020204030204" pitchFamily="34" charset="0"/>
                          <a:cs typeface="Calibri" panose="020F0502020204030204" pitchFamily="34" charset="0"/>
                        </a:rPr>
                        <a:t> chi </a:t>
                      </a:r>
                      <a:r>
                        <a:rPr lang="en-US" sz="3200" dirty="0" err="1">
                          <a:effectLst/>
                          <a:latin typeface="Calibri" panose="020F0502020204030204" pitchFamily="34" charset="0"/>
                          <a:cs typeface="Calibri" panose="020F0502020204030204" pitchFamily="34" charset="0"/>
                        </a:rPr>
                        <a:t>phí</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làm</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đèn</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lồng</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C09B16"/>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914968"/>
                  </a:ext>
                </a:extLst>
              </a:tr>
              <a:tr h="559501">
                <a:tc>
                  <a:txBody>
                    <a:bodyPr/>
                    <a:lstStyle/>
                    <a:p>
                      <a:pPr algn="ctr" fontAlgn="t"/>
                      <a:r>
                        <a:rPr lang="en-US" sz="3200">
                          <a:effectLst/>
                          <a:latin typeface="Calibri" panose="020F0502020204030204" pitchFamily="34" charset="0"/>
                          <a:cs typeface="Calibri" panose="020F0502020204030204" pitchFamily="34" charset="0"/>
                        </a:rPr>
                        <a:t>Vật liệu</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vi-VN" sz="3200">
                          <a:effectLst/>
                          <a:latin typeface="Calibri" panose="020F0502020204030204" pitchFamily="34" charset="0"/>
                          <a:cs typeface="Calibri" panose="020F0502020204030204" pitchFamily="34" charset="0"/>
                        </a:rPr>
                        <a:t>Số lượng</a:t>
                      </a: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Giá</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tc>
                  <a:txBody>
                    <a:bodyPr/>
                    <a:lstStyle/>
                    <a:p>
                      <a:pPr algn="ctr" fontAlgn="t"/>
                      <a:r>
                        <a:rPr lang="en-US" sz="3200" dirty="0" err="1">
                          <a:effectLst/>
                          <a:latin typeface="Calibri" panose="020F0502020204030204" pitchFamily="34" charset="0"/>
                          <a:cs typeface="Calibri" panose="020F0502020204030204" pitchFamily="34" charset="0"/>
                        </a:rPr>
                        <a:t>Tổng</a:t>
                      </a:r>
                      <a:r>
                        <a:rPr lang="en-US" sz="3200" dirty="0">
                          <a:effectLst/>
                          <a:latin typeface="Calibri" panose="020F0502020204030204" pitchFamily="34" charset="0"/>
                          <a:cs typeface="Calibri" panose="020F0502020204030204" pitchFamily="34" charset="0"/>
                        </a:rPr>
                        <a:t> </a:t>
                      </a:r>
                      <a:r>
                        <a:rPr lang="en-US" sz="3200" dirty="0" err="1">
                          <a:effectLst/>
                          <a:latin typeface="Calibri" panose="020F0502020204030204" pitchFamily="34" charset="0"/>
                          <a:cs typeface="Calibri" panose="020F0502020204030204" pitchFamily="34" charset="0"/>
                        </a:rPr>
                        <a:t>tiền</a:t>
                      </a:r>
                      <a:endParaRPr lang="en-US" sz="32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rgbClr val="C09B16"/>
                      </a:solidFill>
                      <a:prstDash val="solid"/>
                      <a:round/>
                      <a:headEnd type="none" w="med" len="med"/>
                      <a:tailEnd type="none" w="med" len="med"/>
                    </a:lnL>
                    <a:lnR w="12700" cap="flat" cmpd="sng" algn="ctr">
                      <a:solidFill>
                        <a:srgbClr val="C09B16"/>
                      </a:solidFill>
                      <a:prstDash val="solid"/>
                      <a:round/>
                      <a:headEnd type="none" w="med" len="med"/>
                      <a:tailEnd type="none" w="med" len="med"/>
                    </a:lnR>
                    <a:lnT w="12700" cap="flat" cmpd="sng" algn="ctr">
                      <a:solidFill>
                        <a:srgbClr val="C09B16"/>
                      </a:solidFill>
                      <a:prstDash val="solid"/>
                      <a:round/>
                      <a:headEnd type="none" w="med" len="med"/>
                      <a:tailEnd type="none" w="med" len="med"/>
                    </a:lnT>
                    <a:lnB w="12700" cap="flat" cmpd="sng" algn="ctr">
                      <a:solidFill>
                        <a:srgbClr val="189B16"/>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81294986"/>
                  </a:ext>
                </a:extLst>
              </a:tr>
              <a:tr h="1013832">
                <a:tc>
                  <a:txBody>
                    <a:bodyPr/>
                    <a:lstStyle/>
                    <a:p>
                      <a:pPr algn="ctr" fontAlgn="t"/>
                      <a:r>
                        <a:rPr lang="en-US" sz="3200">
                          <a:effectLst/>
                          <a:latin typeface="Calibri" panose="020F0502020204030204" pitchFamily="34" charset="0"/>
                          <a:cs typeface="Calibri" panose="020F0502020204030204" pitchFamily="34" charset="0"/>
                        </a:rPr>
                        <a:t>Giấy bìa màu</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2</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1 000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2 000 đồng</a:t>
                      </a:r>
                    </a:p>
                  </a:txBody>
                  <a:tcPr marL="31750" marR="31750" marT="31750" marB="31750">
                    <a:lnL w="12700" cap="flat" cmpd="sng" algn="ctr">
                      <a:solidFill>
                        <a:srgbClr val="189B16"/>
                      </a:solidFill>
                      <a:prstDash val="solid"/>
                      <a:round/>
                      <a:headEnd type="none" w="med" len="med"/>
                      <a:tailEnd type="none" w="med" len="med"/>
                    </a:lnL>
                    <a:lnR w="12700" cap="flat" cmpd="sng" algn="ctr">
                      <a:solidFill>
                        <a:srgbClr val="189B16"/>
                      </a:solidFill>
                      <a:prstDash val="solid"/>
                      <a:round/>
                      <a:headEnd type="none" w="med" len="med"/>
                      <a:tailEnd type="none" w="med" len="med"/>
                    </a:lnR>
                    <a:lnT w="12700" cap="flat" cmpd="sng" algn="ctr">
                      <a:solidFill>
                        <a:srgbClr val="189B16"/>
                      </a:solidFill>
                      <a:prstDash val="solid"/>
                      <a:round/>
                      <a:headEnd type="none" w="med" len="med"/>
                      <a:tailEnd type="none" w="med" len="med"/>
                    </a:lnT>
                    <a:lnB w="12700" cap="flat" cmpd="sng" algn="ctr">
                      <a:solidFill>
                        <a:srgbClr val="D09A16"/>
                      </a:solidFill>
                      <a:prstDash val="solid"/>
                      <a:round/>
                      <a:headEnd type="none" w="med" len="med"/>
                      <a:tailEnd type="none" w="med" len="med"/>
                    </a:lnB>
                    <a:solidFill>
                      <a:srgbClr val="FFFFFF"/>
                    </a:solidFill>
                  </a:tcPr>
                </a:tc>
                <a:extLst>
                  <a:ext uri="{0D108BD9-81ED-4DB2-BD59-A6C34878D82A}">
                    <a16:rowId xmlns:a16="http://schemas.microsoft.com/office/drawing/2014/main" val="1342140782"/>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D09A16"/>
                      </a:solidFill>
                      <a:prstDash val="solid"/>
                      <a:round/>
                      <a:headEnd type="none" w="med" len="med"/>
                      <a:tailEnd type="none" w="med" len="med"/>
                    </a:lnL>
                    <a:lnR w="12700" cap="flat" cmpd="sng" algn="ctr">
                      <a:solidFill>
                        <a:srgbClr val="D09A16"/>
                      </a:solidFill>
                      <a:prstDash val="solid"/>
                      <a:round/>
                      <a:headEnd type="none" w="med" len="med"/>
                      <a:tailEnd type="none" w="med" len="med"/>
                    </a:lnR>
                    <a:lnT w="12700" cap="flat" cmpd="sng" algn="ctr">
                      <a:solidFill>
                        <a:srgbClr val="D09A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628854765"/>
                  </a:ext>
                </a:extLst>
              </a:tr>
              <a:tr h="559501">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tc>
                  <a:txBody>
                    <a:bodyPr/>
                    <a:lstStyle/>
                    <a:p>
                      <a:pPr algn="ctr" fontAlgn="t"/>
                      <a:r>
                        <a:rPr lang="en-US" sz="3200" dirty="0">
                          <a:effectLst/>
                          <a:latin typeface="Calibri" panose="020F0502020204030204" pitchFamily="34" charset="0"/>
                          <a:cs typeface="Calibri" panose="020F0502020204030204" pitchFamily="34" charset="0"/>
                        </a:rPr>
                        <a:t> ?</a:t>
                      </a:r>
                    </a:p>
                  </a:txBody>
                  <a:tcPr marL="31750" marR="31750" marT="31750" marB="31750">
                    <a:lnL w="12700" cap="flat" cmpd="sng" algn="ctr">
                      <a:solidFill>
                        <a:srgbClr val="F89C16"/>
                      </a:solidFill>
                      <a:prstDash val="solid"/>
                      <a:round/>
                      <a:headEnd type="none" w="med" len="med"/>
                      <a:tailEnd type="none" w="med" len="med"/>
                    </a:lnL>
                    <a:lnR w="12700" cap="flat" cmpd="sng" algn="ctr">
                      <a:solidFill>
                        <a:srgbClr val="F89C16"/>
                      </a:solidFill>
                      <a:prstDash val="solid"/>
                      <a:round/>
                      <a:headEnd type="none" w="med" len="med"/>
                      <a:tailEnd type="none" w="med" len="med"/>
                    </a:lnR>
                    <a:lnT w="12700" cap="flat" cmpd="sng" algn="ctr">
                      <a:solidFill>
                        <a:srgbClr val="F89C16"/>
                      </a:solidFill>
                      <a:prstDash val="solid"/>
                      <a:round/>
                      <a:headEnd type="none" w="med" len="med"/>
                      <a:tailEnd type="none" w="med" len="med"/>
                    </a:lnT>
                    <a:lnB w="12700" cap="flat" cmpd="sng" algn="ctr">
                      <a:solidFill>
                        <a:srgbClr val="F89C16"/>
                      </a:solidFill>
                      <a:prstDash val="solid"/>
                      <a:round/>
                      <a:headEnd type="none" w="med" len="med"/>
                      <a:tailEnd type="none" w="med" len="med"/>
                    </a:lnB>
                    <a:solidFill>
                      <a:srgbClr val="FFFFFF"/>
                    </a:solidFill>
                  </a:tcPr>
                </a:tc>
                <a:extLst>
                  <a:ext uri="{0D108BD9-81ED-4DB2-BD59-A6C34878D82A}">
                    <a16:rowId xmlns:a16="http://schemas.microsoft.com/office/drawing/2014/main" val="1460657216"/>
                  </a:ext>
                </a:extLst>
              </a:tr>
            </a:tbl>
          </a:graphicData>
        </a:graphic>
      </p:graphicFrame>
    </p:spTree>
    <p:custDataLst>
      <p:tags r:id="rId1"/>
    </p:custDataLst>
    <p:extLst>
      <p:ext uri="{BB962C8B-B14F-4D97-AF65-F5344CB8AC3E}">
        <p14:creationId xmlns:p14="http://schemas.microsoft.com/office/powerpoint/2010/main" val="10837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graphicFrame>
        <p:nvGraphicFramePr>
          <p:cNvPr id="8" name="Table 7">
            <a:extLst>
              <a:ext uri="{FF2B5EF4-FFF2-40B4-BE49-F238E27FC236}">
                <a16:creationId xmlns:a16="http://schemas.microsoft.com/office/drawing/2014/main" id="{12D575CE-1D0E-C1EF-DDF7-7733F3A5AD7E}"/>
              </a:ext>
            </a:extLst>
          </p:cNvPr>
          <p:cNvGraphicFramePr>
            <a:graphicFrameLocks noGrp="1"/>
          </p:cNvGraphicFramePr>
          <p:nvPr>
            <p:extLst>
              <p:ext uri="{D42A27DB-BD31-4B8C-83A1-F6EECF244321}">
                <p14:modId xmlns:p14="http://schemas.microsoft.com/office/powerpoint/2010/main" val="3528528795"/>
              </p:ext>
            </p:extLst>
          </p:nvPr>
        </p:nvGraphicFramePr>
        <p:xfrm>
          <a:off x="1562100" y="1247775"/>
          <a:ext cx="9182100" cy="4352927"/>
        </p:xfrm>
        <a:graphic>
          <a:graphicData uri="http://schemas.openxmlformats.org/drawingml/2006/table">
            <a:tbl>
              <a:tblPr/>
              <a:tblGrid>
                <a:gridCol w="2295525">
                  <a:extLst>
                    <a:ext uri="{9D8B030D-6E8A-4147-A177-3AD203B41FA5}">
                      <a16:colId xmlns:a16="http://schemas.microsoft.com/office/drawing/2014/main" val="2325568389"/>
                    </a:ext>
                  </a:extLst>
                </a:gridCol>
                <a:gridCol w="2295525">
                  <a:extLst>
                    <a:ext uri="{9D8B030D-6E8A-4147-A177-3AD203B41FA5}">
                      <a16:colId xmlns:a16="http://schemas.microsoft.com/office/drawing/2014/main" val="113080090"/>
                    </a:ext>
                  </a:extLst>
                </a:gridCol>
                <a:gridCol w="2295525">
                  <a:extLst>
                    <a:ext uri="{9D8B030D-6E8A-4147-A177-3AD203B41FA5}">
                      <a16:colId xmlns:a16="http://schemas.microsoft.com/office/drawing/2014/main" val="3170418678"/>
                    </a:ext>
                  </a:extLst>
                </a:gridCol>
                <a:gridCol w="2295525">
                  <a:extLst>
                    <a:ext uri="{9D8B030D-6E8A-4147-A177-3AD203B41FA5}">
                      <a16:colId xmlns:a16="http://schemas.microsoft.com/office/drawing/2014/main" val="811458586"/>
                    </a:ext>
                  </a:extLst>
                </a:gridCol>
              </a:tblGrid>
              <a:tr h="657139">
                <a:tc gridSpan="4">
                  <a:txBody>
                    <a:bodyPr/>
                    <a:lstStyle/>
                    <a:p>
                      <a:pPr algn="ctr" fontAlgn="t"/>
                      <a:r>
                        <a:rPr lang="en-US" sz="2800" b="1" dirty="0" err="1">
                          <a:effectLst/>
                        </a:rPr>
                        <a:t>Bảng</a:t>
                      </a:r>
                      <a:r>
                        <a:rPr lang="en-US" sz="2800" b="1" dirty="0">
                          <a:effectLst/>
                        </a:rPr>
                        <a:t> </a:t>
                      </a:r>
                      <a:r>
                        <a:rPr lang="en-US" sz="2800" b="1" dirty="0" err="1">
                          <a:effectLst/>
                        </a:rPr>
                        <a:t>tính</a:t>
                      </a:r>
                      <a:r>
                        <a:rPr lang="en-US" sz="2800" b="1" dirty="0">
                          <a:effectLst/>
                        </a:rPr>
                        <a:t> </a:t>
                      </a:r>
                      <a:r>
                        <a:rPr lang="en-US" sz="2800" b="1" dirty="0" err="1">
                          <a:effectLst/>
                        </a:rPr>
                        <a:t>toán</a:t>
                      </a:r>
                      <a:r>
                        <a:rPr lang="en-US" sz="2800" b="1" dirty="0">
                          <a:effectLst/>
                        </a:rPr>
                        <a:t> chi </a:t>
                      </a:r>
                      <a:r>
                        <a:rPr lang="en-US" sz="2800" b="1" dirty="0" err="1">
                          <a:effectLst/>
                        </a:rPr>
                        <a:t>phí</a:t>
                      </a:r>
                      <a:r>
                        <a:rPr lang="en-US" sz="2800" b="1" dirty="0">
                          <a:effectLst/>
                        </a:rPr>
                        <a:t> </a:t>
                      </a:r>
                      <a:r>
                        <a:rPr lang="en-US" sz="2800" b="1" dirty="0" err="1">
                          <a:effectLst/>
                        </a:rPr>
                        <a:t>làm</a:t>
                      </a:r>
                      <a:r>
                        <a:rPr lang="en-US" sz="2800" b="1" dirty="0">
                          <a:effectLst/>
                        </a:rPr>
                        <a:t> </a:t>
                      </a:r>
                      <a:r>
                        <a:rPr lang="en-US" sz="2800" b="1" dirty="0" err="1">
                          <a:effectLst/>
                        </a:rPr>
                        <a:t>đèn</a:t>
                      </a:r>
                      <a:r>
                        <a:rPr lang="en-US" sz="2800" b="1" dirty="0">
                          <a:effectLst/>
                        </a:rPr>
                        <a:t> </a:t>
                      </a:r>
                      <a:r>
                        <a:rPr lang="en-US" sz="2800" b="1" dirty="0" err="1">
                          <a:effectLst/>
                        </a:rPr>
                        <a:t>lồng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640316"/>
                  </a:ext>
                </a:extLst>
              </a:tr>
              <a:tr h="657139">
                <a:tc>
                  <a:txBody>
                    <a:bodyPr/>
                    <a:lstStyle/>
                    <a:p>
                      <a:pPr algn="ctr" fontAlgn="t"/>
                      <a:r>
                        <a:rPr lang="en-US" sz="2800" b="1">
                          <a:effectLst/>
                        </a:rPr>
                        <a:t>Vật liệu</a:t>
                      </a:r>
                      <a:endParaRPr lang="en-US" sz="280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vi-VN" sz="2800" b="1" dirty="0">
                          <a:effectLst/>
                        </a:rPr>
                        <a:t>Số lượng</a:t>
                      </a:r>
                      <a:endParaRPr lang="vi-VN"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Giá</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en-US" sz="2800" b="1" dirty="0" err="1">
                          <a:effectLst/>
                        </a:rPr>
                        <a:t>Tổng</a:t>
                      </a:r>
                      <a:r>
                        <a:rPr lang="en-US" sz="2800" b="1" dirty="0">
                          <a:effectLst/>
                        </a:rPr>
                        <a:t> </a:t>
                      </a:r>
                      <a:r>
                        <a:rPr lang="en-US" sz="2800" b="1" dirty="0" err="1">
                          <a:effectLst/>
                        </a:rPr>
                        <a:t>tiền</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42064565"/>
                  </a:ext>
                </a:extLst>
              </a:tr>
              <a:tr h="1190755">
                <a:tc>
                  <a:txBody>
                    <a:bodyPr/>
                    <a:lstStyle/>
                    <a:p>
                      <a:pPr algn="ctr" fontAlgn="t"/>
                      <a:r>
                        <a:rPr lang="en-US" sz="2800">
                          <a:effectLst/>
                        </a:rPr>
                        <a:t>Giấy bìa màu</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04844637"/>
                  </a:ext>
                </a:extLst>
              </a:tr>
              <a:tr h="1190755">
                <a:tc>
                  <a:txBody>
                    <a:bodyPr/>
                    <a:lstStyle/>
                    <a:p>
                      <a:pPr algn="ctr" fontAlgn="t"/>
                      <a:r>
                        <a:rPr lang="en-US" sz="2800">
                          <a:effectLst/>
                        </a:rPr>
                        <a:t>Băng dính hai mặt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1</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rPr>
                        <a:t>2 000 đồng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08201540"/>
                  </a:ext>
                </a:extLst>
              </a:tr>
              <a:tr h="657139">
                <a:tc gridSpan="3">
                  <a:txBody>
                    <a:bodyPr/>
                    <a:lstStyle/>
                    <a:p>
                      <a:pPr algn="r" fontAlgn="t"/>
                      <a:r>
                        <a:rPr lang="en-US" sz="2800" b="1" dirty="0" err="1">
                          <a:effectLst/>
                        </a:rPr>
                        <a:t>Tổng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fontAlgn="t"/>
                      <a:r>
                        <a:rPr lang="en-US" sz="2800" b="1" dirty="0">
                          <a:effectLst/>
                        </a:rPr>
                        <a:t>4 000 </a:t>
                      </a:r>
                      <a:r>
                        <a:rPr lang="en-US" sz="2800" b="1" dirty="0" err="1">
                          <a:effectLst/>
                        </a:rPr>
                        <a:t>đồng</a:t>
                      </a:r>
                      <a:endParaRPr lang="en-US" sz="280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88708855"/>
                  </a:ext>
                </a:extLst>
              </a:tr>
            </a:tbl>
          </a:graphicData>
        </a:graphic>
      </p:graphicFrame>
    </p:spTree>
    <p:custDataLst>
      <p:tags r:id="rId1"/>
    </p:custDataLst>
    <p:extLst>
      <p:ext uri="{BB962C8B-B14F-4D97-AF65-F5344CB8AC3E}">
        <p14:creationId xmlns:p14="http://schemas.microsoft.com/office/powerpoint/2010/main" val="278920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152AC-E3F7-E0C3-AFDB-C770A77E26FB}"/>
              </a:ext>
            </a:extLst>
          </p:cNvPr>
          <p:cNvPicPr>
            <a:picLocks noChangeAspect="1"/>
          </p:cNvPicPr>
          <p:nvPr/>
        </p:nvPicPr>
        <p:blipFill>
          <a:blip r:embed="rId3"/>
          <a:stretch>
            <a:fillRect/>
          </a:stretch>
        </p:blipFill>
        <p:spPr>
          <a:xfrm>
            <a:off x="3666540" y="1849087"/>
            <a:ext cx="4706520" cy="369449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3"/>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3"/>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Hãy chia sẻ cho bạn bè và người thân về chiếc đèn em vừa làm được.</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grpSp>
        <p:nvGrpSpPr>
          <p:cNvPr id="25" name="组合 24"/>
          <p:cNvGrpSpPr/>
          <p:nvPr/>
        </p:nvGrpSpPr>
        <p:grpSpPr>
          <a:xfrm>
            <a:off x="3069590" y="-18415"/>
            <a:ext cx="6102985" cy="1507490"/>
            <a:chOff x="4195" y="-29"/>
            <a:chExt cx="9611" cy="2374"/>
          </a:xfrm>
        </p:grpSpPr>
        <p:grpSp>
          <p:nvGrpSpPr>
            <p:cNvPr id="22" name="组合 21"/>
            <p:cNvGrpSpPr/>
            <p:nvPr/>
          </p:nvGrpSpPr>
          <p:grpSpPr>
            <a:xfrm>
              <a:off x="5830" y="349"/>
              <a:ext cx="6464" cy="720"/>
              <a:chOff x="5830" y="349"/>
              <a:chExt cx="6464" cy="720"/>
            </a:xfrm>
          </p:grpSpPr>
          <p:sp>
            <p:nvSpPr>
              <p:cNvPr id="19" name="五边形 18"/>
              <p:cNvSpPr/>
              <p:nvPr/>
            </p:nvSpPr>
            <p:spPr>
              <a:xfrm rot="10800000">
                <a:off x="5830" y="349"/>
                <a:ext cx="6465" cy="721"/>
              </a:xfrm>
              <a:prstGeom prst="homePlate">
                <a:avLst>
                  <a:gd name="adj" fmla="val 34762"/>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20" name="文本框 19"/>
              <p:cNvSpPr txBox="1"/>
              <p:nvPr/>
            </p:nvSpPr>
            <p:spPr>
              <a:xfrm>
                <a:off x="6649" y="414"/>
                <a:ext cx="4826" cy="5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rPr>
                  <a:t>Nguồn gốc của Trung Thu</a:t>
                </a: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ea"/>
                  <a:sym typeface="+mn-ea"/>
                </a:endParaRPr>
              </a:p>
            </p:txBody>
          </p:sp>
        </p:grpSp>
        <p:pic>
          <p:nvPicPr>
            <p:cNvPr id="23" name="图片 22" descr="图层 0"/>
            <p:cNvPicPr>
              <a:picLocks noChangeAspect="1"/>
            </p:cNvPicPr>
            <p:nvPr/>
          </p:nvPicPr>
          <p:blipFill>
            <a:blip r:embed="rId7"/>
            <a:stretch>
              <a:fillRect/>
            </a:stretch>
          </p:blipFill>
          <p:spPr>
            <a:xfrm rot="19920000" flipH="1">
              <a:off x="12014" y="-29"/>
              <a:ext cx="1793" cy="2375"/>
            </a:xfrm>
            <a:prstGeom prst="rect">
              <a:avLst/>
            </a:prstGeom>
            <a:effectLst>
              <a:outerShdw blurRad="50800" dist="38100" dir="5400000" algn="t" rotWithShape="0">
                <a:prstClr val="black">
                  <a:alpha val="40000"/>
                </a:prstClr>
              </a:outerShdw>
            </a:effectLst>
          </p:spPr>
        </p:pic>
        <p:pic>
          <p:nvPicPr>
            <p:cNvPr id="24" name="图片 23" descr="图层 0"/>
            <p:cNvPicPr>
              <a:picLocks noChangeAspect="1"/>
            </p:cNvPicPr>
            <p:nvPr/>
          </p:nvPicPr>
          <p:blipFill>
            <a:blip r:embed="rId7"/>
            <a:stretch>
              <a:fillRect/>
            </a:stretch>
          </p:blipFill>
          <p:spPr>
            <a:xfrm rot="1680000">
              <a:off x="4195" y="-29"/>
              <a:ext cx="1793" cy="2375"/>
            </a:xfrm>
            <a:prstGeom prst="rect">
              <a:avLst/>
            </a:prstGeom>
            <a:effectLst>
              <a:outerShdw blurRad="50800" dist="38100" dir="5400000" algn="t" rotWithShape="0">
                <a:prstClr val="black">
                  <a:alpha val="40000"/>
                </a:prstClr>
              </a:outerShdw>
            </a:effectLst>
          </p:spPr>
        </p:pic>
      </p:grpSp>
      <p:grpSp>
        <p:nvGrpSpPr>
          <p:cNvPr id="40" name="组合 39"/>
          <p:cNvGrpSpPr/>
          <p:nvPr/>
        </p:nvGrpSpPr>
        <p:grpSpPr>
          <a:xfrm>
            <a:off x="1655445" y="3110231"/>
            <a:ext cx="9299575" cy="1861820"/>
            <a:chOff x="2932" y="3882"/>
            <a:chExt cx="14645" cy="4445"/>
          </a:xfrm>
        </p:grpSpPr>
        <p:sp>
          <p:nvSpPr>
            <p:cNvPr id="41" name="矩形 40"/>
            <p:cNvSpPr/>
            <p:nvPr/>
          </p:nvSpPr>
          <p:spPr>
            <a:xfrm>
              <a:off x="2932" y="3882"/>
              <a:ext cx="14645" cy="4445"/>
            </a:xfrm>
            <a:prstGeom prst="rect">
              <a:avLst/>
            </a:prstGeom>
            <a:solidFill>
              <a:srgbClr val="4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42" name="文本框 41"/>
            <p:cNvSpPr txBox="1"/>
            <p:nvPr/>
          </p:nvSpPr>
          <p:spPr>
            <a:xfrm>
              <a:off x="3362" y="4273"/>
              <a:ext cx="14093" cy="34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rPr>
                <a:t>Nếu muốn đèn sáng, em cần lắm thêm bộ phận hoặc chi tiết nào?</a:t>
              </a:r>
              <a:endParaRPr kumimoji="0" lang="zh-CN" altLang="en-US" sz="4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43" name="图片 42" descr="组 8"/>
          <p:cNvPicPr>
            <a:picLocks noChangeAspect="1"/>
          </p:cNvPicPr>
          <p:nvPr/>
        </p:nvPicPr>
        <p:blipFill>
          <a:blip r:embed="rId8"/>
          <a:stretch>
            <a:fillRect/>
          </a:stretch>
        </p:blipFill>
        <p:spPr>
          <a:xfrm>
            <a:off x="1918970" y="-798195"/>
            <a:ext cx="8601075" cy="4138295"/>
          </a:xfrm>
          <a:prstGeom prst="rect">
            <a:avLst/>
          </a:prstGeom>
        </p:spPr>
      </p:pic>
      <p:sp>
        <p:nvSpPr>
          <p:cNvPr id="7" name="TextBox 6">
            <a:extLst>
              <a:ext uri="{FF2B5EF4-FFF2-40B4-BE49-F238E27FC236}">
                <a16:creationId xmlns:a16="http://schemas.microsoft.com/office/drawing/2014/main" id="{9167114F-CBEA-4A4E-BF3B-E78BA8E7E8AC}"/>
              </a:ext>
            </a:extLst>
          </p:cNvPr>
          <p:cNvSpPr txBox="1"/>
          <p:nvPr/>
        </p:nvSpPr>
        <p:spPr>
          <a:xfrm>
            <a:off x="2314575" y="5076825"/>
            <a:ext cx="7943850" cy="1200329"/>
          </a:xfrm>
          <a:prstGeom prst="rect">
            <a:avLst/>
          </a:prstGeom>
          <a:noFill/>
        </p:spPr>
        <p:txBody>
          <a:bodyPr wrap="square" rtlCol="0">
            <a:spAutoFit/>
          </a:bodyPr>
          <a:lstStyle/>
          <a:p>
            <a:pPr algn="ctr"/>
            <a:r>
              <a:rPr lang="en-US" sz="3600" b="1" i="0" dirty="0" err="1">
                <a:solidFill>
                  <a:srgbClr val="FF0000"/>
                </a:solidFill>
                <a:effectLst/>
                <a:latin typeface="Calibri" panose="020F0502020204030204" pitchFamily="34" charset="0"/>
                <a:cs typeface="Calibri" panose="020F0502020204030204" pitchFamily="34" charset="0"/>
              </a:rPr>
              <a:t>Nếu</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muốn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sáng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em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cần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lắp</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thêm</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bộ</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phận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đáy</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đèn</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lồng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để</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đựng</a:t>
            </a:r>
            <a:r>
              <a:rPr lang="en-US" sz="3600" b="1" i="0" dirty="0">
                <a:solidFill>
                  <a:srgbClr val="FF0000"/>
                </a:solidFill>
                <a:effectLst/>
                <a:latin typeface="Calibri" panose="020F0502020204030204" pitchFamily="34" charset="0"/>
                <a:cs typeface="Calibri" panose="020F0502020204030204" pitchFamily="34" charset="0"/>
              </a:rPr>
              <a:t> </a:t>
            </a:r>
            <a:r>
              <a:rPr lang="en-US" sz="3600" b="1" i="0" dirty="0" err="1">
                <a:solidFill>
                  <a:srgbClr val="FF0000"/>
                </a:solidFill>
                <a:effectLst/>
                <a:latin typeface="Calibri" panose="020F0502020204030204" pitchFamily="34" charset="0"/>
                <a:cs typeface="Calibri" panose="020F0502020204030204" pitchFamily="34" charset="0"/>
              </a:rPr>
              <a:t>nến</a:t>
            </a:r>
            <a:r>
              <a:rPr lang="en-US" sz="3600" b="1" i="0" dirty="0">
                <a:solidFill>
                  <a:srgbClr val="FF0000"/>
                </a:solidFill>
                <a:effectLst/>
                <a:latin typeface="Calibri" panose="020F0502020204030204" pitchFamily="34" charset="0"/>
                <a:cs typeface="Calibri" panose="020F0502020204030204" pitchFamily="34" charset="0"/>
              </a:rPr>
              <a:t>.</a:t>
            </a:r>
            <a:endParaRPr lang="en-US" sz="36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3526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9283" y="497205"/>
            <a:ext cx="10973435" cy="5863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34" name="组合 33"/>
          <p:cNvGrpSpPr/>
          <p:nvPr/>
        </p:nvGrpSpPr>
        <p:grpSpPr>
          <a:xfrm>
            <a:off x="0" y="3616325"/>
            <a:ext cx="12192000" cy="3241675"/>
            <a:chOff x="0" y="5695"/>
            <a:chExt cx="19200" cy="5105"/>
          </a:xfrm>
        </p:grpSpPr>
        <p:pic>
          <p:nvPicPr>
            <p:cNvPr id="32" name="图片 31" descr="组 4"/>
            <p:cNvPicPr>
              <a:picLocks noChangeAspect="1"/>
            </p:cNvPicPr>
            <p:nvPr/>
          </p:nvPicPr>
          <p:blipFill>
            <a:blip r:embed="rId3"/>
            <a:stretch>
              <a:fillRect/>
            </a:stretch>
          </p:blipFill>
          <p:spPr>
            <a:xfrm>
              <a:off x="14583" y="5695"/>
              <a:ext cx="4617" cy="5105"/>
            </a:xfrm>
            <a:prstGeom prst="rect">
              <a:avLst/>
            </a:prstGeom>
          </p:spPr>
        </p:pic>
        <p:pic>
          <p:nvPicPr>
            <p:cNvPr id="33" name="图片 32" descr="组 4"/>
            <p:cNvPicPr>
              <a:picLocks noChangeAspect="1"/>
            </p:cNvPicPr>
            <p:nvPr/>
          </p:nvPicPr>
          <p:blipFill>
            <a:blip r:embed="rId3"/>
            <a:stretch>
              <a:fillRect/>
            </a:stretch>
          </p:blipFill>
          <p:spPr>
            <a:xfrm flipH="1">
              <a:off x="0" y="5695"/>
              <a:ext cx="4609" cy="5097"/>
            </a:xfrm>
            <a:prstGeom prst="rect">
              <a:avLst/>
            </a:prstGeom>
          </p:spPr>
        </p:pic>
      </p:grpSp>
      <p:grpSp>
        <p:nvGrpSpPr>
          <p:cNvPr id="37" name="组合 36"/>
          <p:cNvGrpSpPr/>
          <p:nvPr/>
        </p:nvGrpSpPr>
        <p:grpSpPr>
          <a:xfrm>
            <a:off x="0" y="635"/>
            <a:ext cx="12191365" cy="1518920"/>
            <a:chOff x="0" y="1"/>
            <a:chExt cx="19199" cy="2392"/>
          </a:xfrm>
        </p:grpSpPr>
        <p:pic>
          <p:nvPicPr>
            <p:cNvPr id="35" name="图片 34" descr="组 5"/>
            <p:cNvPicPr>
              <a:picLocks noChangeAspect="1"/>
            </p:cNvPicPr>
            <p:nvPr/>
          </p:nvPicPr>
          <p:blipFill>
            <a:blip r:embed="rId4"/>
            <a:srcRect t="25834"/>
            <a:stretch>
              <a:fillRect/>
            </a:stretch>
          </p:blipFill>
          <p:spPr>
            <a:xfrm>
              <a:off x="0" y="1"/>
              <a:ext cx="6777" cy="2392"/>
            </a:xfrm>
            <a:prstGeom prst="rect">
              <a:avLst/>
            </a:prstGeom>
          </p:spPr>
        </p:pic>
        <p:pic>
          <p:nvPicPr>
            <p:cNvPr id="36" name="图片 35" descr="组 5"/>
            <p:cNvPicPr>
              <a:picLocks noChangeAspect="1"/>
            </p:cNvPicPr>
            <p:nvPr/>
          </p:nvPicPr>
          <p:blipFill>
            <a:blip r:embed="rId4"/>
            <a:srcRect t="25834"/>
            <a:stretch>
              <a:fillRect/>
            </a:stretch>
          </p:blipFill>
          <p:spPr>
            <a:xfrm flipH="1">
              <a:off x="13041" y="13"/>
              <a:ext cx="6159" cy="2174"/>
            </a:xfrm>
            <a:prstGeom prst="rect">
              <a:avLst/>
            </a:prstGeom>
          </p:spPr>
        </p:pic>
      </p:grpSp>
      <p:pic>
        <p:nvPicPr>
          <p:cNvPr id="39" name="图片 38" descr="组 9"/>
          <p:cNvPicPr>
            <a:picLocks noChangeAspect="1"/>
          </p:cNvPicPr>
          <p:nvPr/>
        </p:nvPicPr>
        <p:blipFill>
          <a:blip r:embed="rId5"/>
          <a:stretch>
            <a:fillRect/>
          </a:stretch>
        </p:blipFill>
        <p:spPr>
          <a:xfrm>
            <a:off x="10697845" y="2199005"/>
            <a:ext cx="2301875" cy="960120"/>
          </a:xfrm>
          <a:prstGeom prst="rect">
            <a:avLst/>
          </a:prstGeom>
        </p:spPr>
      </p:pic>
      <p:pic>
        <p:nvPicPr>
          <p:cNvPr id="2" name="Picture 1">
            <a:extLst>
              <a:ext uri="{FF2B5EF4-FFF2-40B4-BE49-F238E27FC236}">
                <a16:creationId xmlns:a16="http://schemas.microsoft.com/office/drawing/2014/main" id="{6E42B10E-6145-2926-49D8-C52A05F1A6C7}"/>
              </a:ext>
            </a:extLst>
          </p:cNvPr>
          <p:cNvPicPr>
            <a:picLocks noChangeAspect="1"/>
          </p:cNvPicPr>
          <p:nvPr/>
        </p:nvPicPr>
        <p:blipFill>
          <a:blip r:embed="rId6"/>
          <a:stretch>
            <a:fillRect/>
          </a:stretch>
        </p:blipFill>
        <p:spPr>
          <a:xfrm>
            <a:off x="1708458" y="1676400"/>
            <a:ext cx="8702304" cy="304544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5"/>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839"/>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6"/>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2" name="Picture 1">
            <a:extLst>
              <a:ext uri="{FF2B5EF4-FFF2-40B4-BE49-F238E27FC236}">
                <a16:creationId xmlns:a16="http://schemas.microsoft.com/office/drawing/2014/main" id="{F9E96221-A269-2280-4347-15E20B2FE080}"/>
              </a:ext>
            </a:extLst>
          </p:cNvPr>
          <p:cNvPicPr>
            <a:picLocks noChangeAspect="1"/>
          </p:cNvPicPr>
          <p:nvPr/>
        </p:nvPicPr>
        <p:blipFill>
          <a:blip r:embed="rId7"/>
          <a:stretch>
            <a:fillRect/>
          </a:stretch>
        </p:blipFill>
        <p:spPr>
          <a:xfrm>
            <a:off x="3700444" y="1547447"/>
            <a:ext cx="4810161" cy="402980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CA0DC44F-2025-BE60-EC3C-2D7BD4D4FE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pic>
        <p:nvPicPr>
          <p:cNvPr id="29" name="图片 28" descr="组 11"/>
          <p:cNvPicPr>
            <a:picLocks noChangeAspect="1"/>
          </p:cNvPicPr>
          <p:nvPr/>
        </p:nvPicPr>
        <p:blipFill>
          <a:blip r:embed="rId7"/>
          <a:stretch>
            <a:fillRect/>
          </a:stretch>
        </p:blipFill>
        <p:spPr>
          <a:xfrm>
            <a:off x="0" y="219075"/>
            <a:ext cx="12192000" cy="5930900"/>
          </a:xfrm>
          <a:prstGeom prst="rect">
            <a:avLst/>
          </a:prstGeom>
        </p:spPr>
      </p:pic>
      <p:pic>
        <p:nvPicPr>
          <p:cNvPr id="7" name="Picture 2" descr="Cute girl walking with friend cartoon art illustration">
            <a:extLst>
              <a:ext uri="{FF2B5EF4-FFF2-40B4-BE49-F238E27FC236}">
                <a16:creationId xmlns:a16="http://schemas.microsoft.com/office/drawing/2014/main" id="{E4D6945F-4EA7-8057-26DD-04988204DD3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7827" y1="54691" x2="57827" y2="54691"/>
                        <a14:foregroundMark x1="58307" y1="51697" x2="61342" y2="60080"/>
                        <a14:foregroundMark x1="58626" y1="67864" x2="58466" y2="71257"/>
                        <a14:foregroundMark x1="38658" y1="67465" x2="41693" y2="70060"/>
                        <a14:foregroundMark x1="34665" y1="80838" x2="34665" y2="80838"/>
                        <a14:foregroundMark x1="35783" y1="88822" x2="35783" y2="88822"/>
                        <a14:foregroundMark x1="36422" y1="87824" x2="36422" y2="86427"/>
                        <a14:foregroundMark x1="58307" y1="78044" x2="58626" y2="83433"/>
                        <a14:foregroundMark x1="55751" y1="79441" x2="56869" y2="85429"/>
                        <a14:foregroundMark x1="67572" y1="76447" x2="69010" y2="82435"/>
                      </a14:backgroundRemoval>
                    </a14:imgEffect>
                  </a14:imgLayer>
                </a14:imgProps>
              </a:ext>
              <a:ext uri="{28A0092B-C50C-407E-A947-70E740481C1C}">
                <a14:useLocalDpi xmlns:a14="http://schemas.microsoft.com/office/drawing/2010/main" val="0"/>
              </a:ext>
            </a:extLst>
          </a:blip>
          <a:srcRect/>
          <a:stretch>
            <a:fillRect/>
          </a:stretch>
        </p:blipFill>
        <p:spPr bwMode="auto">
          <a:xfrm>
            <a:off x="0" y="3244548"/>
            <a:ext cx="4668147" cy="373601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377E20C3-4DCC-FADD-D761-24133472FB62}"/>
              </a:ext>
            </a:extLst>
          </p:cNvPr>
          <p:cNvSpPr/>
          <p:nvPr/>
        </p:nvSpPr>
        <p:spPr>
          <a:xfrm>
            <a:off x="2179117" y="1114425"/>
            <a:ext cx="7517334" cy="18002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err="1">
                <a:latin typeface="Calibri" panose="020F0502020204030204" pitchFamily="34" charset="0"/>
                <a:cs typeface="Calibri" panose="020F0502020204030204" pitchFamily="34" charset="0"/>
              </a:rPr>
              <a:t>Các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em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thấy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phố</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đèn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lồng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đẹp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không</a:t>
            </a:r>
            <a:r>
              <a:rPr lang="en-US" sz="3600" b="1" dirty="0">
                <a:latin typeface="Calibri" panose="020F0502020204030204" pitchFamily="34" charset="0"/>
                <a:cs typeface="Calibri" panose="020F0502020204030204" pitchFamily="34" charset="0"/>
              </a:rPr>
              <a:t> ?</a:t>
            </a:r>
          </a:p>
        </p:txBody>
      </p:sp>
      <p:sp>
        <p:nvSpPr>
          <p:cNvPr id="14" name="Speech Bubble: Oval 13">
            <a:extLst>
              <a:ext uri="{FF2B5EF4-FFF2-40B4-BE49-F238E27FC236}">
                <a16:creationId xmlns:a16="http://schemas.microsoft.com/office/drawing/2014/main" id="{B84400C4-705E-7608-D7B9-C6D2F6C5A7E7}"/>
              </a:ext>
            </a:extLst>
          </p:cNvPr>
          <p:cNvSpPr/>
          <p:nvPr/>
        </p:nvSpPr>
        <p:spPr>
          <a:xfrm>
            <a:off x="3484042" y="3209925"/>
            <a:ext cx="7517334" cy="1876424"/>
          </a:xfrm>
          <a:prstGeom prst="wedgeEllipseCallout">
            <a:avLst>
              <a:gd name="adj1" fmla="val -33310"/>
              <a:gd name="adj2" fmla="val 62833"/>
            </a:avLst>
          </a:prstGeom>
          <a:solidFill>
            <a:schemeClr val="accent5">
              <a:lumMod val="20000"/>
              <a:lumOff val="80000"/>
            </a:schemeClr>
          </a:solidFill>
          <a:ln w="571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600" b="1" dirty="0">
                <a:latin typeface="Calibri" panose="020F0502020204030204" pitchFamily="34" charset="0"/>
                <a:cs typeface="Calibri" panose="020F0502020204030204" pitchFamily="34" charset="0"/>
              </a:rPr>
              <a:t>Để làm một chiếc đèn lồng ta cần phải làm những bước nào</a:t>
            </a:r>
            <a:r>
              <a:rPr lang="en-US" sz="3600" b="1" dirty="0">
                <a:latin typeface="Calibri" panose="020F0502020204030204" pitchFamily="34" charset="0"/>
                <a:cs typeface="Calibri" panose="020F0502020204030204" pitchFamily="34" charset="0"/>
              </a:rPr>
              <a:t>?</a:t>
            </a:r>
          </a:p>
        </p:txBody>
      </p:sp>
      <p:pic>
        <p:nvPicPr>
          <p:cNvPr id="15" name="Picture 14" descr="A white circle with leaves and blue text&#10;&#10;Description automatically generated">
            <a:extLst>
              <a:ext uri="{FF2B5EF4-FFF2-40B4-BE49-F238E27FC236}">
                <a16:creationId xmlns:a16="http://schemas.microsoft.com/office/drawing/2014/main" id="{5BBD59D6-FC83-8BCC-FE38-4344D41576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905"/>
            <a:ext cx="12192000" cy="2225040"/>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2543175"/>
            <a:ext cx="12192000" cy="4314190"/>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pic>
        <p:nvPicPr>
          <p:cNvPr id="21" name="图片 20" descr="图层 18 拷贝"/>
          <p:cNvPicPr>
            <a:picLocks noChangeAspect="1"/>
          </p:cNvPicPr>
          <p:nvPr/>
        </p:nvPicPr>
        <p:blipFill>
          <a:blip r:embed="rId5"/>
          <a:stretch>
            <a:fillRect/>
          </a:stretch>
        </p:blipFill>
        <p:spPr>
          <a:xfrm>
            <a:off x="7814945" y="3979545"/>
            <a:ext cx="1445260" cy="2762885"/>
          </a:xfrm>
          <a:prstGeom prst="rect">
            <a:avLst/>
          </a:prstGeom>
        </p:spPr>
      </p:pic>
      <p:grpSp>
        <p:nvGrpSpPr>
          <p:cNvPr id="77" name="组合 76"/>
          <p:cNvGrpSpPr/>
          <p:nvPr/>
        </p:nvGrpSpPr>
        <p:grpSpPr>
          <a:xfrm>
            <a:off x="3747770" y="835660"/>
            <a:ext cx="4937125" cy="5195570"/>
            <a:chOff x="5902" y="1316"/>
            <a:chExt cx="7775" cy="8182"/>
          </a:xfrm>
        </p:grpSpPr>
        <p:grpSp>
          <p:nvGrpSpPr>
            <p:cNvPr id="51" name="组合 50"/>
            <p:cNvGrpSpPr/>
            <p:nvPr/>
          </p:nvGrpSpPr>
          <p:grpSpPr>
            <a:xfrm>
              <a:off x="12315" y="1316"/>
              <a:ext cx="1362" cy="2295"/>
              <a:chOff x="12592" y="1417"/>
              <a:chExt cx="1362" cy="2295"/>
            </a:xfrm>
          </p:grpSpPr>
          <p:cxnSp>
            <p:nvCxnSpPr>
              <p:cNvPr id="48" name="直接连接符 47"/>
              <p:cNvCxnSpPr/>
              <p:nvPr/>
            </p:nvCxnSpPr>
            <p:spPr>
              <a:xfrm flipH="1">
                <a:off x="12850" y="2918"/>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2688" y="3448"/>
                <a:ext cx="264" cy="264"/>
              </a:xfrm>
              <a:prstGeom prst="ellipse">
                <a:avLst/>
              </a:prstGeom>
              <a:noFill/>
              <a:ln>
                <a:solidFill>
                  <a:srgbClr val="E1A74E"/>
                </a:solidFill>
              </a:ln>
              <a:extLst>
                <a:ext uri="{909E8E84-426E-40DD-AFC4-6F175D3DCCD1}">
                  <a14:hiddenFill xmlns:a14="http://schemas.microsoft.com/office/drawing/2010/main">
                    <a:solidFill>
                      <a:srgbClr val="F9EAC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cxnSp>
            <p:nvCxnSpPr>
              <p:cNvPr id="50" name="直接连接符 49"/>
              <p:cNvCxnSpPr/>
              <p:nvPr/>
            </p:nvCxnSpPr>
            <p:spPr>
              <a:xfrm flipH="1">
                <a:off x="12592" y="1417"/>
                <a:ext cx="1363" cy="1363"/>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902" y="1720"/>
              <a:ext cx="6236" cy="7778"/>
              <a:chOff x="5902" y="1720"/>
              <a:chExt cx="6236" cy="7778"/>
            </a:xfrm>
          </p:grpSpPr>
          <p:grpSp>
            <p:nvGrpSpPr>
              <p:cNvPr id="58" name="组合 57"/>
              <p:cNvGrpSpPr/>
              <p:nvPr/>
            </p:nvGrpSpPr>
            <p:grpSpPr>
              <a:xfrm>
                <a:off x="5902" y="1720"/>
                <a:ext cx="6236" cy="6833"/>
                <a:chOff x="5902" y="1720"/>
                <a:chExt cx="6236" cy="6833"/>
              </a:xfrm>
            </p:grpSpPr>
            <p:grpSp>
              <p:nvGrpSpPr>
                <p:cNvPr id="60" name="组合 59"/>
                <p:cNvGrpSpPr/>
                <p:nvPr/>
              </p:nvGrpSpPr>
              <p:grpSpPr>
                <a:xfrm>
                  <a:off x="6543" y="2358"/>
                  <a:ext cx="5595" cy="6195"/>
                  <a:chOff x="2780" y="1707"/>
                  <a:chExt cx="5595" cy="6195"/>
                </a:xfrm>
              </p:grpSpPr>
              <p:grpSp>
                <p:nvGrpSpPr>
                  <p:cNvPr id="61" name="组合 60"/>
                  <p:cNvGrpSpPr/>
                  <p:nvPr/>
                </p:nvGrpSpPr>
                <p:grpSpPr>
                  <a:xfrm>
                    <a:off x="2780" y="1707"/>
                    <a:ext cx="5595" cy="6195"/>
                    <a:chOff x="4311" y="2033"/>
                    <a:chExt cx="3000" cy="4701"/>
                  </a:xfrm>
                </p:grpSpPr>
                <p:grpSp>
                  <p:nvGrpSpPr>
                    <p:cNvPr id="62" name="组合 61"/>
                    <p:cNvGrpSpPr/>
                    <p:nvPr/>
                  </p:nvGrpSpPr>
                  <p:grpSpPr>
                    <a:xfrm>
                      <a:off x="4311" y="2616"/>
                      <a:ext cx="96" cy="4118"/>
                      <a:chOff x="4221" y="2616"/>
                      <a:chExt cx="96" cy="4118"/>
                    </a:xfrm>
                  </p:grpSpPr>
                  <p:cxnSp>
                    <p:nvCxnSpPr>
                      <p:cNvPr id="63" name="直接连接符 62"/>
                      <p:cNvCxnSpPr/>
                      <p:nvPr/>
                    </p:nvCxnSpPr>
                    <p:spPr>
                      <a:xfrm flipH="1">
                        <a:off x="4221" y="2616"/>
                        <a:ext cx="96"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221" y="2621"/>
                        <a:ext cx="0" cy="4113"/>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flipH="1">
                      <a:off x="5207" y="2033"/>
                      <a:ext cx="2099" cy="4646"/>
                      <a:chOff x="4025" y="2664"/>
                      <a:chExt cx="2099" cy="4646"/>
                    </a:xfrm>
                  </p:grpSpPr>
                  <p:cxnSp>
                    <p:nvCxnSpPr>
                      <p:cNvPr id="66" name="直接连接符 65"/>
                      <p:cNvCxnSpPr/>
                      <p:nvPr/>
                    </p:nvCxnSpPr>
                    <p:spPr>
                      <a:xfrm flipH="1">
                        <a:off x="4025" y="2664"/>
                        <a:ext cx="2099" cy="11"/>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4035" y="6455"/>
                        <a:ext cx="7" cy="855"/>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5373" y="6683"/>
                      <a:ext cx="1929" cy="0"/>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311" y="2038"/>
                      <a:ext cx="0" cy="1707"/>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cxnSp>
                <p:nvCxnSpPr>
                  <p:cNvPr id="70" name="直接连接符 69"/>
                  <p:cNvCxnSpPr/>
                  <p:nvPr/>
                </p:nvCxnSpPr>
                <p:spPr>
                  <a:xfrm>
                    <a:off x="2784" y="7834"/>
                    <a:ext cx="899" cy="2"/>
                  </a:xfrm>
                  <a:prstGeom prst="line">
                    <a:avLst/>
                  </a:prstGeom>
                  <a:ln w="15875">
                    <a:solidFill>
                      <a:srgbClr val="E1A74E"/>
                    </a:solidFill>
                  </a:ln>
                </p:spPr>
                <p:style>
                  <a:lnRef idx="1">
                    <a:schemeClr val="accent1"/>
                  </a:lnRef>
                  <a:fillRef idx="0">
                    <a:schemeClr val="accent1"/>
                  </a:fillRef>
                  <a:effectRef idx="0">
                    <a:schemeClr val="accent1"/>
                  </a:effectRef>
                  <a:fontRef idx="minor">
                    <a:schemeClr val="tx1"/>
                  </a:fontRef>
                </p:style>
              </p:cxnSp>
            </p:grpSp>
            <p:pic>
              <p:nvPicPr>
                <p:cNvPr id="71" name="图片 70" descr="1-2019722-原创元素手绘流心月饼-ps-3000x2000px"/>
                <p:cNvPicPr>
                  <a:picLocks noChangeAspect="1"/>
                </p:cNvPicPr>
                <p:nvPr/>
              </p:nvPicPr>
              <p:blipFill>
                <a:blip r:embed="rId6"/>
                <a:stretch>
                  <a:fillRect/>
                </a:stretch>
              </p:blipFill>
              <p:spPr>
                <a:xfrm>
                  <a:off x="5902" y="1720"/>
                  <a:ext cx="2188" cy="1459"/>
                </a:xfrm>
                <a:prstGeom prst="rect">
                  <a:avLst/>
                </a:prstGeom>
              </p:spPr>
            </p:pic>
          </p:grpSp>
          <p:grpSp>
            <p:nvGrpSpPr>
              <p:cNvPr id="73" name="组合 72"/>
              <p:cNvGrpSpPr/>
              <p:nvPr/>
            </p:nvGrpSpPr>
            <p:grpSpPr>
              <a:xfrm>
                <a:off x="6969" y="7168"/>
                <a:ext cx="1042" cy="2330"/>
                <a:chOff x="5280" y="5815"/>
                <a:chExt cx="1042" cy="2330"/>
              </a:xfrm>
            </p:grpSpPr>
            <p:cxnSp>
              <p:nvCxnSpPr>
                <p:cNvPr id="74" name="直接连接符 73"/>
                <p:cNvCxnSpPr/>
                <p:nvPr/>
              </p:nvCxnSpPr>
              <p:spPr>
                <a:xfrm flipH="1">
                  <a:off x="5280" y="7101"/>
                  <a:ext cx="1043" cy="1044"/>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655" y="5815"/>
                  <a:ext cx="614" cy="618"/>
                </a:xfrm>
                <a:prstGeom prst="line">
                  <a:avLst/>
                </a:prstGeom>
                <a:ln w="12700">
                  <a:solidFill>
                    <a:srgbClr val="E1A74E"/>
                  </a:solidFill>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5493" y="6345"/>
                  <a:ext cx="264" cy="264"/>
                </a:xfrm>
                <a:prstGeom prst="ellipse">
                  <a:avLst/>
                </a:prstGeom>
                <a:noFill/>
                <a:ln>
                  <a:solidFill>
                    <a:srgbClr val="E1A74E"/>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a:ln>
                      <a:noFill/>
                    </a:ln>
                    <a:solidFill>
                      <a:srgbClr val="FFFFFF"/>
                    </a:solidFill>
                    <a:effectLst/>
                    <a:uLnTx/>
                    <a:uFillTx/>
                    <a:latin typeface="Arial"/>
                    <a:ea typeface="微软雅黑"/>
                    <a:cs typeface="+mn-cs"/>
                  </a:endParaRPr>
                </a:p>
              </p:txBody>
            </p:sp>
          </p:grpSp>
        </p:grpSp>
      </p:grpSp>
      <p:pic>
        <p:nvPicPr>
          <p:cNvPr id="5" name="Picture 4">
            <a:extLst>
              <a:ext uri="{FF2B5EF4-FFF2-40B4-BE49-F238E27FC236}">
                <a16:creationId xmlns:a16="http://schemas.microsoft.com/office/drawing/2014/main" id="{21B05574-08DA-23BC-5F71-E2619BB692EC}"/>
              </a:ext>
            </a:extLst>
          </p:cNvPr>
          <p:cNvPicPr>
            <a:picLocks noChangeAspect="1"/>
          </p:cNvPicPr>
          <p:nvPr/>
        </p:nvPicPr>
        <p:blipFill>
          <a:blip r:embed="rId7"/>
          <a:stretch>
            <a:fillRect/>
          </a:stretch>
        </p:blipFill>
        <p:spPr>
          <a:xfrm>
            <a:off x="3902777" y="2059936"/>
            <a:ext cx="4310246" cy="302387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ox(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grpSp>
        <p:nvGrpSpPr>
          <p:cNvPr id="32" name="组合 31"/>
          <p:cNvGrpSpPr/>
          <p:nvPr/>
        </p:nvGrpSpPr>
        <p:grpSpPr>
          <a:xfrm>
            <a:off x="1318895" y="1517650"/>
            <a:ext cx="8425180" cy="4528185"/>
            <a:chOff x="7597" y="2480"/>
            <a:chExt cx="13268" cy="7131"/>
          </a:xfrm>
        </p:grpSpPr>
        <p:grpSp>
          <p:nvGrpSpPr>
            <p:cNvPr id="13" name="组合 12"/>
            <p:cNvGrpSpPr/>
            <p:nvPr/>
          </p:nvGrpSpPr>
          <p:grpSpPr>
            <a:xfrm>
              <a:off x="12684" y="3200"/>
              <a:ext cx="8181" cy="5432"/>
              <a:chOff x="2016" y="4178"/>
              <a:chExt cx="8181" cy="5432"/>
            </a:xfrm>
          </p:grpSpPr>
          <p:sp>
            <p:nvSpPr>
              <p:cNvPr id="14" name="矩形 13"/>
              <p:cNvSpPr/>
              <p:nvPr/>
            </p:nvSpPr>
            <p:spPr>
              <a:xfrm>
                <a:off x="2016" y="4178"/>
                <a:ext cx="8181" cy="5432"/>
              </a:xfrm>
              <a:prstGeom prst="rect">
                <a:avLst/>
              </a:prstGeom>
              <a:solidFill>
                <a:srgbClr val="462B7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E1A74E"/>
                  </a:solidFill>
                  <a:effectLst/>
                  <a:uLnTx/>
                  <a:uFillTx/>
                  <a:latin typeface="思源宋体 CN Heavy" panose="02020900000000000000" charset="-122"/>
                  <a:ea typeface="思源宋体 CN Heavy" panose="02020900000000000000" charset="-122"/>
                  <a:cs typeface="+mn-cs"/>
                  <a:sym typeface="+mn-ea"/>
                </a:endParaRPr>
              </a:p>
            </p:txBody>
          </p:sp>
          <p:sp>
            <p:nvSpPr>
              <p:cNvPr id="15" name="文本框 14"/>
              <p:cNvSpPr txBox="1"/>
              <p:nvPr/>
            </p:nvSpPr>
            <p:spPr>
              <a:xfrm>
                <a:off x="2382" y="4701"/>
                <a:ext cx="7320" cy="3869"/>
              </a:xfrm>
              <a:prstGeom prst="rect">
                <a:avLst/>
              </a:prstGeom>
              <a:no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Hoạt</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động</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1: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Làm</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đèn</a:t>
                </a:r>
                <a:r>
                  <a:rPr lang="en-US" altLang="zh-CN" sz="5400" b="1" dirty="0">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 </a:t>
                </a:r>
                <a:r>
                  <a:rPr lang="en-US" altLang="zh-CN" sz="5400" b="1" dirty="0" err="1">
                    <a:solidFill>
                      <a:srgbClr val="FFFF00"/>
                    </a:solidFill>
                    <a:latin typeface="Calibri" panose="020F0502020204030204" pitchFamily="34" charset="0"/>
                    <a:ea typeface="思源宋体 CN Light" panose="02020300000000000000" charset="-122"/>
                    <a:cs typeface="Calibri" panose="020F0502020204030204" pitchFamily="34" charset="0"/>
                    <a:sym typeface="+mn-ea"/>
                  </a:rPr>
                  <a:t>lồng</a:t>
                </a:r>
                <a:endParaRPr kumimoji="0" lang="zh-CN" altLang="en-US" sz="5400" b="1" i="0" u="none" strike="noStrike" kern="1200" cap="none" spc="0" normalizeH="0" baseline="0" noProof="0" dirty="0">
                  <a:ln>
                    <a:noFill/>
                  </a:ln>
                  <a:solidFill>
                    <a:srgbClr val="FFFF00"/>
                  </a:solidFill>
                  <a:effectLst/>
                  <a:uLnTx/>
                  <a:uFillTx/>
                  <a:latin typeface="Calibri" panose="020F0502020204030204" pitchFamily="34" charset="0"/>
                  <a:ea typeface="思源宋体 CN Light" panose="02020300000000000000" charset="-122"/>
                  <a:cs typeface="Calibri" panose="020F0502020204030204" pitchFamily="34" charset="0"/>
                  <a:sym typeface="+mn-ea"/>
                </a:endParaRPr>
              </a:p>
            </p:txBody>
          </p:sp>
        </p:grpSp>
        <p:pic>
          <p:nvPicPr>
            <p:cNvPr id="29" name="图片 28" descr="E:\PPT\PPT\外\7月9号中秋节PPT模板\组 3.png组 3"/>
            <p:cNvPicPr>
              <a:picLocks noChangeAspect="1"/>
            </p:cNvPicPr>
            <p:nvPr/>
          </p:nvPicPr>
          <p:blipFill rotWithShape="1">
            <a:blip r:embed="rId7"/>
            <a:srcRect/>
            <a:stretch>
              <a:fillRect/>
            </a:stretch>
          </p:blipFill>
          <p:spPr>
            <a:xfrm>
              <a:off x="7597" y="2480"/>
              <a:ext cx="4086" cy="7131"/>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sp>
        <p:nvSpPr>
          <p:cNvPr id="26" name="Rectangle: Rounded Corners 9">
            <a:extLst>
              <a:ext uri="{FF2B5EF4-FFF2-40B4-BE49-F238E27FC236}">
                <a16:creationId xmlns:a16="http://schemas.microsoft.com/office/drawing/2014/main" id="{CF693228-9CB0-6B16-262B-1FD039B970E8}"/>
              </a:ext>
            </a:extLst>
          </p:cNvPr>
          <p:cNvSpPr/>
          <p:nvPr/>
        </p:nvSpPr>
        <p:spPr>
          <a:xfrm>
            <a:off x="2028824" y="298746"/>
            <a:ext cx="8440233" cy="777579"/>
          </a:xfrm>
          <a:custGeom>
            <a:avLst/>
            <a:gdLst>
              <a:gd name="connsiteX0" fmla="*/ 0 w 10098666"/>
              <a:gd name="connsiteY0" fmla="*/ 129599 h 777579"/>
              <a:gd name="connsiteX1" fmla="*/ 129599 w 10098666"/>
              <a:gd name="connsiteY1" fmla="*/ 0 h 777579"/>
              <a:gd name="connsiteX2" fmla="*/ 9969067 w 10098666"/>
              <a:gd name="connsiteY2" fmla="*/ 0 h 777579"/>
              <a:gd name="connsiteX3" fmla="*/ 10098666 w 10098666"/>
              <a:gd name="connsiteY3" fmla="*/ 129599 h 777579"/>
              <a:gd name="connsiteX4" fmla="*/ 10098666 w 10098666"/>
              <a:gd name="connsiteY4" fmla="*/ 647980 h 777579"/>
              <a:gd name="connsiteX5" fmla="*/ 9969067 w 10098666"/>
              <a:gd name="connsiteY5" fmla="*/ 777579 h 777579"/>
              <a:gd name="connsiteX6" fmla="*/ 129599 w 10098666"/>
              <a:gd name="connsiteY6" fmla="*/ 777579 h 777579"/>
              <a:gd name="connsiteX7" fmla="*/ 0 w 10098666"/>
              <a:gd name="connsiteY7" fmla="*/ 647980 h 777579"/>
              <a:gd name="connsiteX8" fmla="*/ 0 w 10098666"/>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8666" h="777579" fill="none" extrusionOk="0">
                <a:moveTo>
                  <a:pt x="0" y="129599"/>
                </a:moveTo>
                <a:cubicBezTo>
                  <a:pt x="320" y="66693"/>
                  <a:pt x="65055" y="11801"/>
                  <a:pt x="129599" y="0"/>
                </a:cubicBezTo>
                <a:cubicBezTo>
                  <a:pt x="2956754" y="72427"/>
                  <a:pt x="8733851" y="61419"/>
                  <a:pt x="9969067" y="0"/>
                </a:cubicBezTo>
                <a:cubicBezTo>
                  <a:pt x="10040373" y="-1856"/>
                  <a:pt x="10092788" y="56245"/>
                  <a:pt x="10098666" y="129599"/>
                </a:cubicBezTo>
                <a:cubicBezTo>
                  <a:pt x="10066370" y="315091"/>
                  <a:pt x="10073476" y="444274"/>
                  <a:pt x="10098666" y="647980"/>
                </a:cubicBezTo>
                <a:cubicBezTo>
                  <a:pt x="10099711" y="714254"/>
                  <a:pt x="10036816" y="773289"/>
                  <a:pt x="9969067" y="777579"/>
                </a:cubicBezTo>
                <a:cubicBezTo>
                  <a:pt x="6026189" y="807406"/>
                  <a:pt x="3854118" y="698273"/>
                  <a:pt x="129599" y="777579"/>
                </a:cubicBezTo>
                <a:cubicBezTo>
                  <a:pt x="62303" y="777095"/>
                  <a:pt x="-12802" y="722088"/>
                  <a:pt x="0" y="647980"/>
                </a:cubicBezTo>
                <a:cubicBezTo>
                  <a:pt x="37180" y="591997"/>
                  <a:pt x="-149" y="250867"/>
                  <a:pt x="0" y="129599"/>
                </a:cubicBezTo>
                <a:close/>
              </a:path>
              <a:path w="10098666" h="777579" stroke="0" extrusionOk="0">
                <a:moveTo>
                  <a:pt x="0" y="129599"/>
                </a:moveTo>
                <a:cubicBezTo>
                  <a:pt x="2426" y="58684"/>
                  <a:pt x="59453" y="2980"/>
                  <a:pt x="129599" y="0"/>
                </a:cubicBezTo>
                <a:cubicBezTo>
                  <a:pt x="1423167" y="123000"/>
                  <a:pt x="6370304" y="-96860"/>
                  <a:pt x="9969067" y="0"/>
                </a:cubicBezTo>
                <a:cubicBezTo>
                  <a:pt x="10034348" y="-4798"/>
                  <a:pt x="10103298" y="48685"/>
                  <a:pt x="10098666" y="129599"/>
                </a:cubicBezTo>
                <a:cubicBezTo>
                  <a:pt x="10104126" y="373515"/>
                  <a:pt x="10105208" y="466831"/>
                  <a:pt x="10098666" y="647980"/>
                </a:cubicBezTo>
                <a:cubicBezTo>
                  <a:pt x="10089549" y="722859"/>
                  <a:pt x="10031101" y="776017"/>
                  <a:pt x="9969067" y="777579"/>
                </a:cubicBezTo>
                <a:cubicBezTo>
                  <a:pt x="6010422" y="616872"/>
                  <a:pt x="2641213" y="817246"/>
                  <a:pt x="129599" y="777579"/>
                </a:cubicBezTo>
                <a:cubicBezTo>
                  <a:pt x="54354" y="776838"/>
                  <a:pt x="-4083" y="717706"/>
                  <a:pt x="0" y="647980"/>
                </a:cubicBezTo>
                <a:cubicBezTo>
                  <a:pt x="-15735" y="439004"/>
                  <a:pt x="33843" y="267352"/>
                  <a:pt x="0" y="129599"/>
                </a:cubicBezTo>
                <a:close/>
              </a:path>
            </a:pathLst>
          </a:custGeom>
          <a:solidFill>
            <a:srgbClr val="CCFFCC"/>
          </a:solidFill>
          <a:ln w="57150">
            <a:solidFill>
              <a:srgbClr val="002060"/>
            </a:solidFill>
            <a:extLst>
              <a:ext uri="{C807C97D-BFC1-408E-A445-0C87EB9F89A2}">
                <ask:lineSketchStyleProps xmlns:ask="http://schemas.microsoft.com/office/drawing/2018/sketchyshapes" sd="852854689">
                  <a:custGeom>
                    <a:avLst/>
                    <a:gdLst>
                      <a:gd name="connsiteX0" fmla="*/ 0 w 8440233"/>
                      <a:gd name="connsiteY0" fmla="*/ 129599 h 777579"/>
                      <a:gd name="connsiteX1" fmla="*/ 129599 w 8440233"/>
                      <a:gd name="connsiteY1" fmla="*/ 0 h 777579"/>
                      <a:gd name="connsiteX2" fmla="*/ 8310634 w 8440233"/>
                      <a:gd name="connsiteY2" fmla="*/ 0 h 777579"/>
                      <a:gd name="connsiteX3" fmla="*/ 8440233 w 8440233"/>
                      <a:gd name="connsiteY3" fmla="*/ 129599 h 777579"/>
                      <a:gd name="connsiteX4" fmla="*/ 8440233 w 8440233"/>
                      <a:gd name="connsiteY4" fmla="*/ 647980 h 777579"/>
                      <a:gd name="connsiteX5" fmla="*/ 8310634 w 8440233"/>
                      <a:gd name="connsiteY5" fmla="*/ 777579 h 777579"/>
                      <a:gd name="connsiteX6" fmla="*/ 129599 w 8440233"/>
                      <a:gd name="connsiteY6" fmla="*/ 777579 h 777579"/>
                      <a:gd name="connsiteX7" fmla="*/ 0 w 8440233"/>
                      <a:gd name="connsiteY7" fmla="*/ 647980 h 777579"/>
                      <a:gd name="connsiteX8" fmla="*/ 0 w 8440233"/>
                      <a:gd name="connsiteY8" fmla="*/ 129599 h 77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233" h="777579" fill="none" extrusionOk="0">
                        <a:moveTo>
                          <a:pt x="0" y="129599"/>
                        </a:moveTo>
                        <a:cubicBezTo>
                          <a:pt x="320" y="66693"/>
                          <a:pt x="65055" y="11801"/>
                          <a:pt x="129599" y="0"/>
                        </a:cubicBezTo>
                        <a:cubicBezTo>
                          <a:pt x="1778714" y="72427"/>
                          <a:pt x="4915885" y="61419"/>
                          <a:pt x="8310634" y="0"/>
                        </a:cubicBezTo>
                        <a:cubicBezTo>
                          <a:pt x="8381940" y="-1856"/>
                          <a:pt x="8434355" y="56245"/>
                          <a:pt x="8440233" y="129599"/>
                        </a:cubicBezTo>
                        <a:cubicBezTo>
                          <a:pt x="8407937" y="315091"/>
                          <a:pt x="8415043" y="444274"/>
                          <a:pt x="8440233" y="647980"/>
                        </a:cubicBezTo>
                        <a:cubicBezTo>
                          <a:pt x="8441278" y="714254"/>
                          <a:pt x="8378383" y="773289"/>
                          <a:pt x="8310634" y="777579"/>
                        </a:cubicBezTo>
                        <a:cubicBezTo>
                          <a:pt x="4975076" y="807406"/>
                          <a:pt x="2440255" y="698273"/>
                          <a:pt x="129599" y="777579"/>
                        </a:cubicBezTo>
                        <a:cubicBezTo>
                          <a:pt x="62303" y="777095"/>
                          <a:pt x="-12802" y="722088"/>
                          <a:pt x="0" y="647980"/>
                        </a:cubicBezTo>
                        <a:cubicBezTo>
                          <a:pt x="37180" y="591997"/>
                          <a:pt x="-149" y="250867"/>
                          <a:pt x="0" y="129599"/>
                        </a:cubicBezTo>
                        <a:close/>
                      </a:path>
                      <a:path w="8440233" h="777579" stroke="0" extrusionOk="0">
                        <a:moveTo>
                          <a:pt x="0" y="129599"/>
                        </a:moveTo>
                        <a:cubicBezTo>
                          <a:pt x="2426" y="58684"/>
                          <a:pt x="59453" y="2980"/>
                          <a:pt x="129599" y="0"/>
                        </a:cubicBezTo>
                        <a:cubicBezTo>
                          <a:pt x="3955268" y="123000"/>
                          <a:pt x="6686281" y="-96860"/>
                          <a:pt x="8310634" y="0"/>
                        </a:cubicBezTo>
                        <a:cubicBezTo>
                          <a:pt x="8375915" y="-4798"/>
                          <a:pt x="8444865" y="48685"/>
                          <a:pt x="8440233" y="129599"/>
                        </a:cubicBezTo>
                        <a:cubicBezTo>
                          <a:pt x="8445693" y="373515"/>
                          <a:pt x="8446775" y="466831"/>
                          <a:pt x="8440233" y="647980"/>
                        </a:cubicBezTo>
                        <a:cubicBezTo>
                          <a:pt x="8431116" y="722859"/>
                          <a:pt x="8372668" y="776017"/>
                          <a:pt x="8310634" y="777579"/>
                        </a:cubicBezTo>
                        <a:cubicBezTo>
                          <a:pt x="6090934" y="616872"/>
                          <a:pt x="3624313" y="817246"/>
                          <a:pt x="129599" y="777579"/>
                        </a:cubicBezTo>
                        <a:cubicBezTo>
                          <a:pt x="54354" y="776838"/>
                          <a:pt x="-4083" y="717706"/>
                          <a:pt x="0" y="647980"/>
                        </a:cubicBezTo>
                        <a:cubicBezTo>
                          <a:pt x="-15735" y="439004"/>
                          <a:pt x="33843" y="267352"/>
                          <a:pt x="0" y="129599"/>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400" dirty="0">
                <a:solidFill>
                  <a:prstClr val="black"/>
                </a:solidFill>
                <a:latin typeface="Calibri" panose="020F0502020204030204"/>
              </a:rPr>
              <a:t>Em hãy làm sản phẩm theo các bước dưới đây.</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Rounded Corners 2">
            <a:extLst>
              <a:ext uri="{FF2B5EF4-FFF2-40B4-BE49-F238E27FC236}">
                <a16:creationId xmlns:a16="http://schemas.microsoft.com/office/drawing/2014/main" id="{F888F259-746D-AE5E-FFC9-F1264541BB87}"/>
              </a:ext>
            </a:extLst>
          </p:cNvPr>
          <p:cNvSpPr/>
          <p:nvPr/>
        </p:nvSpPr>
        <p:spPr>
          <a:xfrm>
            <a:off x="3333750" y="1428750"/>
            <a:ext cx="5553075" cy="6191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2060"/>
                </a:solidFill>
              </a:rPr>
              <a:t>Bước 1</a:t>
            </a:r>
            <a:r>
              <a:rPr lang="en-US" sz="4000" dirty="0">
                <a:solidFill>
                  <a:srgbClr val="002060"/>
                </a:solidFill>
              </a:rPr>
              <a:t>:</a:t>
            </a:r>
            <a:r>
              <a:rPr lang="vi-VN" sz="4000" dirty="0">
                <a:solidFill>
                  <a:srgbClr val="002060"/>
                </a:solidFill>
              </a:rPr>
              <a:t> Làm lồng đèn</a:t>
            </a:r>
            <a:endParaRPr kumimoji="0" lang="en-US" sz="4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6540C1E-CF35-0A6B-C4DF-372782FE6997}"/>
              </a:ext>
            </a:extLst>
          </p:cNvPr>
          <p:cNvSpPr txBox="1"/>
          <p:nvPr/>
        </p:nvSpPr>
        <p:spPr>
          <a:xfrm>
            <a:off x="914400" y="2228850"/>
            <a:ext cx="10582275" cy="1569660"/>
          </a:xfrm>
          <a:prstGeom prst="rect">
            <a:avLst/>
          </a:prstGeom>
          <a:noFill/>
        </p:spPr>
        <p:txBody>
          <a:bodyPr wrap="square" rtlCol="0">
            <a:spAutoFit/>
          </a:bodyPr>
          <a:lstStyle/>
          <a:p>
            <a:pPr algn="just">
              <a:spcAft>
                <a:spcPts val="500"/>
              </a:spcAft>
            </a:pPr>
            <a:r>
              <a:rPr lang="vi-VN" sz="3200" dirty="0">
                <a:solidFill>
                  <a:srgbClr val="002060"/>
                </a:solidFill>
                <a:latin typeface="Calibri" panose="020F0502020204030204" pitchFamily="34" charset="0"/>
                <a:cs typeface="Calibri" panose="020F0502020204030204" pitchFamily="34" charset="0"/>
              </a:rPr>
              <a:t>- Chuẩn bị một tờ giấy bìa màu hình chữ nhật có chiều dài 22cm, chiều rộng 15cm. Gấp đôi tờ giấy bìa màu theo chiều dọc và kẻ các đường song song cách nhau 1</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cm như Hình 3.</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B6F5330E-5F8A-0668-B00C-CE3C3F9DDAE3}"/>
              </a:ext>
            </a:extLst>
          </p:cNvPr>
          <p:cNvPicPr>
            <a:picLocks noChangeAspect="1"/>
          </p:cNvPicPr>
          <p:nvPr/>
        </p:nvPicPr>
        <p:blipFill>
          <a:blip r:embed="rId7"/>
          <a:stretch>
            <a:fillRect/>
          </a:stretch>
        </p:blipFill>
        <p:spPr>
          <a:xfrm>
            <a:off x="361950" y="4067175"/>
            <a:ext cx="6027682" cy="2066925"/>
          </a:xfrm>
          <a:prstGeom prst="rect">
            <a:avLst/>
          </a:prstGeom>
        </p:spPr>
      </p:pic>
      <p:pic>
        <p:nvPicPr>
          <p:cNvPr id="33" name="Picture 32">
            <a:extLst>
              <a:ext uri="{FF2B5EF4-FFF2-40B4-BE49-F238E27FC236}">
                <a16:creationId xmlns:a16="http://schemas.microsoft.com/office/drawing/2014/main" id="{6FF570D6-278A-ED70-6FB2-7D49ED0BB57D}"/>
              </a:ext>
            </a:extLst>
          </p:cNvPr>
          <p:cNvPicPr>
            <a:picLocks noChangeAspect="1"/>
          </p:cNvPicPr>
          <p:nvPr/>
        </p:nvPicPr>
        <p:blipFill>
          <a:blip r:embed="rId8"/>
          <a:stretch>
            <a:fillRect/>
          </a:stretch>
        </p:blipFill>
        <p:spPr>
          <a:xfrm>
            <a:off x="6343184" y="4143375"/>
            <a:ext cx="5542853" cy="2295525"/>
          </a:xfrm>
          <a:prstGeom prst="rect">
            <a:avLst/>
          </a:prstGeom>
        </p:spPr>
      </p:pic>
      <p:pic>
        <p:nvPicPr>
          <p:cNvPr id="34" name="Picture 33" descr="A white circle with leaves and blue text&#10;&#10;Description automatically generated">
            <a:extLst>
              <a:ext uri="{FF2B5EF4-FFF2-40B4-BE49-F238E27FC236}">
                <a16:creationId xmlns:a16="http://schemas.microsoft.com/office/drawing/2014/main" id="{371EBF72-B070-F811-B300-984EDA2C55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5168" y="199338"/>
            <a:ext cx="1246891" cy="124689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954107"/>
          </a:xfrm>
          <a:prstGeom prst="rect">
            <a:avLst/>
          </a:prstGeom>
          <a:noFill/>
        </p:spPr>
        <p:txBody>
          <a:bodyPr wrap="square" rtlCol="0">
            <a:spAutoFit/>
          </a:bodyPr>
          <a:lstStyle/>
          <a:p>
            <a:pPr lvl="0" algn="just">
              <a:spcAft>
                <a:spcPts val="500"/>
              </a:spcAft>
            </a:pPr>
            <a:r>
              <a:rPr lang="vi-VN" sz="2800" dirty="0">
                <a:solidFill>
                  <a:srgbClr val="002060"/>
                </a:solidFill>
                <a:latin typeface="Calibri" panose="020F0502020204030204" pitchFamily="34" charset="0"/>
                <a:cs typeface="Calibri" panose="020F0502020204030204" pitchFamily="34" charset="0"/>
              </a:rPr>
              <a:t>- Cắt tờ giấy bìa màu theo các đường kẻ song song (Hình 4a) và mở ra, sẽ được sản phẩm như Hình 4b.</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sp>
        <p:nvSpPr>
          <p:cNvPr id="7" name="TextBox 6">
            <a:extLst>
              <a:ext uri="{FF2B5EF4-FFF2-40B4-BE49-F238E27FC236}">
                <a16:creationId xmlns:a16="http://schemas.microsoft.com/office/drawing/2014/main" id="{9B3DDFAF-323A-A848-7A7A-0252A15BD94A}"/>
              </a:ext>
            </a:extLst>
          </p:cNvPr>
          <p:cNvSpPr txBox="1"/>
          <p:nvPr/>
        </p:nvSpPr>
        <p:spPr>
          <a:xfrm>
            <a:off x="828675" y="1685925"/>
            <a:ext cx="10582275" cy="523220"/>
          </a:xfrm>
          <a:prstGeom prst="rect">
            <a:avLst/>
          </a:prstGeom>
          <a:noFill/>
        </p:spPr>
        <p:txBody>
          <a:bodyPr wrap="square" rtlCol="0">
            <a:spAutoFit/>
          </a:bodyPr>
          <a:lstStyle/>
          <a:p>
            <a:pPr lvl="0" algn="just">
              <a:spcAft>
                <a:spcPts val="500"/>
              </a:spcAft>
            </a:pPr>
            <a:r>
              <a:rPr lang="vi-VN" sz="2800" b="1" i="1" dirty="0">
                <a:solidFill>
                  <a:srgbClr val="002060"/>
                </a:solidFill>
                <a:latin typeface="Calibri" panose="020F0502020204030204" pitchFamily="34" charset="0"/>
                <a:cs typeface="Calibri" panose="020F0502020204030204" pitchFamily="34" charset="0"/>
              </a:rPr>
              <a:t>Lưu ý: Sử dụng kéo an toàn.</a:t>
            </a:r>
            <a:endPar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549E5392-3302-8514-E6FA-0165AF4CC0B1}"/>
              </a:ext>
            </a:extLst>
          </p:cNvPr>
          <p:cNvPicPr>
            <a:picLocks noChangeAspect="1"/>
          </p:cNvPicPr>
          <p:nvPr/>
        </p:nvPicPr>
        <p:blipFill>
          <a:blip r:embed="rId7"/>
          <a:stretch>
            <a:fillRect/>
          </a:stretch>
        </p:blipFill>
        <p:spPr>
          <a:xfrm>
            <a:off x="2566987" y="2647950"/>
            <a:ext cx="6554644" cy="2752725"/>
          </a:xfrm>
          <a:prstGeom prst="rect">
            <a:avLst/>
          </a:prstGeom>
        </p:spPr>
      </p:pic>
    </p:spTree>
    <p:custDataLst>
      <p:tags r:id="rId1"/>
    </p:custDataLst>
    <p:extLst>
      <p:ext uri="{BB962C8B-B14F-4D97-AF65-F5344CB8AC3E}">
        <p14:creationId xmlns:p14="http://schemas.microsoft.com/office/powerpoint/2010/main" val="28373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650" y="-1905"/>
            <a:ext cx="12737465" cy="6859270"/>
            <a:chOff x="-390" y="-3"/>
            <a:chExt cx="20059" cy="10802"/>
          </a:xfrm>
        </p:grpSpPr>
        <p:grpSp>
          <p:nvGrpSpPr>
            <p:cNvPr id="5" name="组合 4"/>
            <p:cNvGrpSpPr/>
            <p:nvPr/>
          </p:nvGrpSpPr>
          <p:grpSpPr>
            <a:xfrm>
              <a:off x="-390" y="-3"/>
              <a:ext cx="19590" cy="10802"/>
              <a:chOff x="-390" y="-3"/>
              <a:chExt cx="19590" cy="10802"/>
            </a:xfrm>
          </p:grpSpPr>
          <p:grpSp>
            <p:nvGrpSpPr>
              <p:cNvPr id="2" name="组合 1"/>
              <p:cNvGrpSpPr/>
              <p:nvPr/>
            </p:nvGrpSpPr>
            <p:grpSpPr>
              <a:xfrm>
                <a:off x="0" y="-3"/>
                <a:ext cx="19200" cy="10802"/>
                <a:chOff x="0" y="-3"/>
                <a:chExt cx="19200" cy="10802"/>
              </a:xfrm>
            </p:grpSpPr>
            <p:grpSp>
              <p:nvGrpSpPr>
                <p:cNvPr id="11" name="组合 10"/>
                <p:cNvGrpSpPr/>
                <p:nvPr/>
              </p:nvGrpSpPr>
              <p:grpSpPr>
                <a:xfrm>
                  <a:off x="0" y="-3"/>
                  <a:ext cx="19200" cy="3504"/>
                  <a:chOff x="0" y="1"/>
                  <a:chExt cx="19200" cy="3409"/>
                </a:xfrm>
              </p:grpSpPr>
              <p:pic>
                <p:nvPicPr>
                  <p:cNvPr id="4" name="图片 3" descr="组 5"/>
                  <p:cNvPicPr>
                    <a:picLocks noChangeAspect="1"/>
                  </p:cNvPicPr>
                  <p:nvPr/>
                </p:nvPicPr>
                <p:blipFill>
                  <a:blip r:embed="rId3"/>
                  <a:srcRect t="25834"/>
                  <a:stretch>
                    <a:fillRect/>
                  </a:stretch>
                </p:blipFill>
                <p:spPr>
                  <a:xfrm>
                    <a:off x="0" y="1"/>
                    <a:ext cx="9577" cy="3380"/>
                  </a:xfrm>
                  <a:prstGeom prst="rect">
                    <a:avLst/>
                  </a:prstGeom>
                </p:spPr>
              </p:pic>
              <p:pic>
                <p:nvPicPr>
                  <p:cNvPr id="10" name="图片 9" descr="组 5"/>
                  <p:cNvPicPr>
                    <a:picLocks noChangeAspect="1"/>
                  </p:cNvPicPr>
                  <p:nvPr/>
                </p:nvPicPr>
                <p:blipFill>
                  <a:blip r:embed="rId3"/>
                  <a:srcRect t="25834"/>
                  <a:stretch>
                    <a:fillRect/>
                  </a:stretch>
                </p:blipFill>
                <p:spPr>
                  <a:xfrm flipH="1">
                    <a:off x="9576" y="13"/>
                    <a:ext cx="9624" cy="3397"/>
                  </a:xfrm>
                  <a:prstGeom prst="rect">
                    <a:avLst/>
                  </a:prstGeom>
                </p:spPr>
              </p:pic>
            </p:grpSp>
            <p:grpSp>
              <p:nvGrpSpPr>
                <p:cNvPr id="18" name="组合 17"/>
                <p:cNvGrpSpPr/>
                <p:nvPr/>
              </p:nvGrpSpPr>
              <p:grpSpPr>
                <a:xfrm>
                  <a:off x="0" y="4005"/>
                  <a:ext cx="19200" cy="6794"/>
                  <a:chOff x="0" y="4005"/>
                  <a:chExt cx="19200" cy="6794"/>
                </a:xfrm>
              </p:grpSpPr>
              <p:pic>
                <p:nvPicPr>
                  <p:cNvPr id="3" name="图片 2" descr="组 4"/>
                  <p:cNvPicPr>
                    <a:picLocks noChangeAspect="1"/>
                  </p:cNvPicPr>
                  <p:nvPr/>
                </p:nvPicPr>
                <p:blipFill>
                  <a:blip r:embed="rId4"/>
                  <a:stretch>
                    <a:fillRect/>
                  </a:stretch>
                </p:blipFill>
                <p:spPr>
                  <a:xfrm>
                    <a:off x="13054" y="4005"/>
                    <a:ext cx="6146" cy="6795"/>
                  </a:xfrm>
                  <a:prstGeom prst="rect">
                    <a:avLst/>
                  </a:prstGeom>
                </p:spPr>
              </p:pic>
              <p:pic>
                <p:nvPicPr>
                  <p:cNvPr id="17" name="图片 16" descr="组 4"/>
                  <p:cNvPicPr>
                    <a:picLocks noChangeAspect="1"/>
                  </p:cNvPicPr>
                  <p:nvPr/>
                </p:nvPicPr>
                <p:blipFill>
                  <a:blip r:embed="rId4"/>
                  <a:stretch>
                    <a:fillRect/>
                  </a:stretch>
                </p:blipFill>
                <p:spPr>
                  <a:xfrm flipH="1">
                    <a:off x="0" y="4005"/>
                    <a:ext cx="6146" cy="6795"/>
                  </a:xfrm>
                  <a:prstGeom prst="rect">
                    <a:avLst/>
                  </a:prstGeom>
                </p:spPr>
              </p:pic>
            </p:grpSp>
            <p:sp>
              <p:nvSpPr>
                <p:cNvPr id="16" name="矩形 15"/>
                <p:cNvSpPr/>
                <p:nvPr/>
              </p:nvSpPr>
              <p:spPr>
                <a:xfrm>
                  <a:off x="405" y="487"/>
                  <a:ext cx="18390" cy="9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9" name="图片 8" descr="图层 2"/>
              <p:cNvPicPr>
                <a:picLocks noChangeAspect="1"/>
              </p:cNvPicPr>
              <p:nvPr/>
            </p:nvPicPr>
            <p:blipFill>
              <a:blip r:embed="rId5"/>
              <a:stretch>
                <a:fillRect/>
              </a:stretch>
            </p:blipFill>
            <p:spPr>
              <a:xfrm>
                <a:off x="-390" y="1830"/>
                <a:ext cx="1635" cy="798"/>
              </a:xfrm>
              <a:prstGeom prst="rect">
                <a:avLst/>
              </a:prstGeom>
              <a:effectLst>
                <a:outerShdw blurRad="50800" dist="38100" dir="5400000" algn="t" rotWithShape="0">
                  <a:prstClr val="black">
                    <a:alpha val="40000"/>
                  </a:prstClr>
                </a:outerShdw>
              </a:effectLst>
            </p:spPr>
          </p:pic>
          <p:pic>
            <p:nvPicPr>
              <p:cNvPr id="12" name="图片 11" descr="图层 2"/>
              <p:cNvPicPr>
                <a:picLocks noChangeAspect="1"/>
              </p:cNvPicPr>
              <p:nvPr/>
            </p:nvPicPr>
            <p:blipFill>
              <a:blip r:embed="rId5"/>
              <a:stretch>
                <a:fillRect/>
              </a:stretch>
            </p:blipFill>
            <p:spPr>
              <a:xfrm>
                <a:off x="17565" y="5930"/>
                <a:ext cx="1635" cy="798"/>
              </a:xfrm>
              <a:prstGeom prst="rect">
                <a:avLst/>
              </a:prstGeom>
              <a:effectLst>
                <a:outerShdw blurRad="50800" dist="38100" dir="5400000" algn="t" rotWithShape="0">
                  <a:prstClr val="black">
                    <a:alpha val="40000"/>
                  </a:prstClr>
                </a:outerShdw>
              </a:effectLst>
            </p:spPr>
          </p:pic>
        </p:grpSp>
        <p:pic>
          <p:nvPicPr>
            <p:cNvPr id="38" name="图片 37" descr="组 9"/>
            <p:cNvPicPr>
              <a:picLocks noChangeAspect="1"/>
            </p:cNvPicPr>
            <p:nvPr/>
          </p:nvPicPr>
          <p:blipFill>
            <a:blip r:embed="rId6"/>
            <a:stretch>
              <a:fillRect/>
            </a:stretch>
          </p:blipFill>
          <p:spPr>
            <a:xfrm>
              <a:off x="-390" y="7878"/>
              <a:ext cx="2104" cy="878"/>
            </a:xfrm>
            <a:prstGeom prst="rect">
              <a:avLst/>
            </a:prstGeom>
          </p:spPr>
        </p:pic>
        <p:pic>
          <p:nvPicPr>
            <p:cNvPr id="39" name="图片 38" descr="组 9"/>
            <p:cNvPicPr>
              <a:picLocks noChangeAspect="1"/>
            </p:cNvPicPr>
            <p:nvPr/>
          </p:nvPicPr>
          <p:blipFill>
            <a:blip r:embed="rId6"/>
            <a:stretch>
              <a:fillRect/>
            </a:stretch>
          </p:blipFill>
          <p:spPr>
            <a:xfrm>
              <a:off x="17565" y="1750"/>
              <a:ext cx="2104" cy="878"/>
            </a:xfrm>
            <a:prstGeom prst="rect">
              <a:avLst/>
            </a:prstGeom>
          </p:spPr>
        </p:pic>
      </p:grpSp>
      <p:sp>
        <p:nvSpPr>
          <p:cNvPr id="28" name="TextBox 27">
            <a:extLst>
              <a:ext uri="{FF2B5EF4-FFF2-40B4-BE49-F238E27FC236}">
                <a16:creationId xmlns:a16="http://schemas.microsoft.com/office/drawing/2014/main" id="{86540C1E-CF35-0A6B-C4DF-372782FE6997}"/>
              </a:ext>
            </a:extLst>
          </p:cNvPr>
          <p:cNvSpPr txBox="1"/>
          <p:nvPr/>
        </p:nvSpPr>
        <p:spPr>
          <a:xfrm>
            <a:off x="933450" y="628650"/>
            <a:ext cx="10582275" cy="1200329"/>
          </a:xfrm>
          <a:prstGeom prst="rect">
            <a:avLst/>
          </a:prstGeom>
          <a:noFill/>
        </p:spPr>
        <p:txBody>
          <a:bodyPr wrap="square" rtlCol="0">
            <a:spAutoFit/>
          </a:bodyPr>
          <a:lstStyle/>
          <a:p>
            <a:pPr lvl="0" algn="just">
              <a:spcAft>
                <a:spcPts val="500"/>
              </a:spcAft>
            </a:pPr>
            <a:r>
              <a:rPr lang="vi-VN" sz="3600" dirty="0">
                <a:solidFill>
                  <a:srgbClr val="002060"/>
                </a:solidFill>
                <a:latin typeface="Calibri" panose="020F0502020204030204" pitchFamily="34" charset="0"/>
                <a:cs typeface="Calibri" panose="020F0502020204030204" pitchFamily="34" charset="0"/>
              </a:rPr>
              <a:t>- Dùng băng dính hai mặt để dán hai mép tờ giấy bìa màu tạo thành lồng đèn như Hình 5.</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14" name="Picture 13">
            <a:extLst>
              <a:ext uri="{FF2B5EF4-FFF2-40B4-BE49-F238E27FC236}">
                <a16:creationId xmlns:a16="http://schemas.microsoft.com/office/drawing/2014/main" id="{C4FA3DF5-F8CC-1B0F-8FC0-8C023FDD2EB6}"/>
              </a:ext>
            </a:extLst>
          </p:cNvPr>
          <p:cNvPicPr>
            <a:picLocks noChangeAspect="1"/>
          </p:cNvPicPr>
          <p:nvPr/>
        </p:nvPicPr>
        <p:blipFill>
          <a:blip r:embed="rId7"/>
          <a:stretch>
            <a:fillRect/>
          </a:stretch>
        </p:blipFill>
        <p:spPr>
          <a:xfrm>
            <a:off x="2276475" y="2257426"/>
            <a:ext cx="7649044" cy="2881312"/>
          </a:xfrm>
          <a:prstGeom prst="rect">
            <a:avLst/>
          </a:prstGeom>
        </p:spPr>
      </p:pic>
    </p:spTree>
    <p:custDataLst>
      <p:tags r:id="rId1"/>
    </p:custDataLst>
    <p:extLst>
      <p:ext uri="{BB962C8B-B14F-4D97-AF65-F5344CB8AC3E}">
        <p14:creationId xmlns:p14="http://schemas.microsoft.com/office/powerpoint/2010/main" val="111425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TotalTime>
  <Words>485</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Times New Roman</vt:lpstr>
      <vt:lpstr>思源宋体 CN Heavy</vt:lpstr>
      <vt:lpstr>阿里巴巴普惠体 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nguyễn</cp:lastModifiedBy>
  <cp:revision>23</cp:revision>
  <dcterms:created xsi:type="dcterms:W3CDTF">2024-02-07T08:54:28Z</dcterms:created>
  <dcterms:modified xsi:type="dcterms:W3CDTF">2024-04-12T04:44:59Z</dcterms:modified>
</cp:coreProperties>
</file>