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2"/>
  </p:notesMasterIdLst>
  <p:sldIdLst>
    <p:sldId id="321" r:id="rId2"/>
    <p:sldId id="447" r:id="rId3"/>
    <p:sldId id="319" r:id="rId4"/>
    <p:sldId id="259" r:id="rId5"/>
    <p:sldId id="268" r:id="rId6"/>
    <p:sldId id="270" r:id="rId7"/>
    <p:sldId id="269" r:id="rId8"/>
    <p:sldId id="328" r:id="rId9"/>
    <p:sldId id="329" r:id="rId10"/>
    <p:sldId id="331" r:id="rId11"/>
    <p:sldId id="439" r:id="rId12"/>
    <p:sldId id="437" r:id="rId13"/>
    <p:sldId id="440" r:id="rId14"/>
    <p:sldId id="438" r:id="rId15"/>
    <p:sldId id="441" r:id="rId16"/>
    <p:sldId id="442" r:id="rId17"/>
    <p:sldId id="281" r:id="rId18"/>
    <p:sldId id="282" r:id="rId19"/>
    <p:sldId id="283" r:id="rId20"/>
    <p:sldId id="284" r:id="rId21"/>
    <p:sldId id="286" r:id="rId22"/>
    <p:sldId id="289" r:id="rId23"/>
    <p:sldId id="288" r:id="rId24"/>
    <p:sldId id="334" r:id="rId25"/>
    <p:sldId id="335" r:id="rId26"/>
    <p:sldId id="336" r:id="rId27"/>
    <p:sldId id="293" r:id="rId28"/>
    <p:sldId id="338" r:id="rId29"/>
    <p:sldId id="443" r:id="rId30"/>
    <p:sldId id="444" r:id="rId31"/>
    <p:sldId id="300" r:id="rId32"/>
    <p:sldId id="301" r:id="rId33"/>
    <p:sldId id="303" r:id="rId34"/>
    <p:sldId id="308" r:id="rId35"/>
    <p:sldId id="341" r:id="rId36"/>
    <p:sldId id="445" r:id="rId37"/>
    <p:sldId id="342" r:id="rId38"/>
    <p:sldId id="446" r:id="rId39"/>
    <p:sldId id="309" r:id="rId40"/>
    <p:sldId id="3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447" autoAdjust="0"/>
  </p:normalViewPr>
  <p:slideViewPr>
    <p:cSldViewPr snapToGrid="0">
      <p:cViewPr>
        <p:scale>
          <a:sx n="30" d="100"/>
          <a:sy n="30" d="100"/>
        </p:scale>
        <p:origin x="864"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mảnh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ra</a:t>
            </a:r>
            <a:r>
              <a:rPr lang="en-US" sz="1800" kern="0" dirty="0">
                <a:effectLst/>
                <a:latin typeface="Times New Roman" panose="02020603050405020304" pitchFamily="18" charset="0"/>
                <a:ea typeface="Aptos" panose="020B0004020202020204" pitchFamily="34" charset="0"/>
              </a:rPr>
              <a:t> ở </a:t>
            </a:r>
            <a:r>
              <a:rPr lang="en-US" sz="1800" kern="0" dirty="0" err="1">
                <a:effectLst/>
                <a:latin typeface="Times New Roman" panose="02020603050405020304" pitchFamily="18" charset="0"/>
                <a:ea typeface="Aptos" panose="020B0004020202020204" pitchFamily="34" charset="0"/>
              </a:rPr>
              <a:t>điểm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phía</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Tổ</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Việt</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thuộc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địa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xóm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huyện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Hiển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tỉnh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mắm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rừng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biển</a:t>
            </a:r>
            <a:r>
              <a:rPr lang="en-US" sz="1800" kern="0" dirty="0">
                <a:effectLst/>
                <a:latin typeface="Times New Roman" panose="02020603050405020304" pitchFamily="18" charset="0"/>
                <a:ea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3</a:t>
            </a:fld>
            <a:endParaRPr lang="en-US"/>
          </a:p>
        </p:txBody>
      </p:sp>
    </p:spTree>
    <p:extLst>
      <p:ext uri="{BB962C8B-B14F-4D97-AF65-F5344CB8AC3E}">
        <p14:creationId xmlns:p14="http://schemas.microsoft.com/office/powerpoint/2010/main" val="389584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0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6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6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2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90790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02" r:id="rId13"/>
    <p:sldLayoutId id="214748370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8.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jpg"/><Relationship Id="rId7" Type="http://schemas.microsoft.com/office/2007/relationships/hdphoto" Target="../media/hdphoto12.wdp"/><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5.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jp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12.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slideLayout" Target="../slideLayouts/slideLayout12.xml"/><Relationship Id="rId7" Type="http://schemas.openxmlformats.org/officeDocument/2006/relationships/image" Target="../media/image51.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5.png"/><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52.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8.wdp"/><Relationship Id="rId5" Type="http://schemas.openxmlformats.org/officeDocument/2006/relationships/image" Target="../media/image22.png"/><Relationship Id="rId15" Type="http://schemas.openxmlformats.org/officeDocument/2006/relationships/image" Target="../media/image53.png"/><Relationship Id="rId10" Type="http://schemas.openxmlformats.org/officeDocument/2006/relationships/image" Target="../media/image25.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7.png"/><Relationship Id="rId5" Type="http://schemas.microsoft.com/office/2007/relationships/hdphoto" Target="../media/hdphoto13.wdp"/><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8.png"/><Relationship Id="rId5" Type="http://schemas.microsoft.com/office/2007/relationships/hdphoto" Target="../media/hdphoto13.wdp"/><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png"/><Relationship Id="rId5" Type="http://schemas.microsoft.com/office/2007/relationships/hdphoto" Target="../media/hdphoto13.wdp"/><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13.wdp"/><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5.png"/><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60.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8.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8.svg"/><Relationship Id="rId9"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56.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slideLayout" Target="../slideLayouts/slideLayout12.xml"/><Relationship Id="rId7" Type="http://schemas.openxmlformats.org/officeDocument/2006/relationships/image" Target="../media/image63.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9.png"/><Relationship Id="rId5" Type="http://schemas.openxmlformats.org/officeDocument/2006/relationships/image" Target="../media/image51.png"/><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65.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4.jpg"/><Relationship Id="rId7" Type="http://schemas.microsoft.com/office/2007/relationships/hdphoto" Target="../media/hdphoto3.wdp"/><Relationship Id="rId12"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7.png"/><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4.wdp"/><Relationship Id="rId1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4.png"/><Relationship Id="rId1" Type="http://schemas.openxmlformats.org/officeDocument/2006/relationships/slideLayout" Target="../slideLayouts/slideLayout12.xml"/><Relationship Id="rId5" Type="http://schemas.openxmlformats.org/officeDocument/2006/relationships/image" Target="../media/image70.png"/><Relationship Id="rId4" Type="http://schemas.microsoft.com/office/2007/relationships/hdphoto" Target="../media/hdphoto13.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wdp"/><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8.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6.jpg"/><Relationship Id="rId7" Type="http://schemas.openxmlformats.org/officeDocument/2006/relationships/image" Target="../media/image29.svg"/><Relationship Id="rId12" Type="http://schemas.microsoft.com/office/2007/relationships/hdphoto" Target="../media/hdphoto10.wdp"/><Relationship Id="rId17"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8.svg"/><Relationship Id="rId15" Type="http://schemas.openxmlformats.org/officeDocument/2006/relationships/image" Target="../media/image32.png"/><Relationship Id="rId10" Type="http://schemas.microsoft.com/office/2007/relationships/hdphoto" Target="../media/hdphoto9.wdp"/><Relationship Id="rId4" Type="http://schemas.openxmlformats.org/officeDocument/2006/relationships/image" Target="../media/image7.png"/><Relationship Id="rId9" Type="http://schemas.openxmlformats.org/officeDocument/2006/relationships/image" Target="../media/image29.png"/><Relationship Id="rId1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9"/>
          <a:stretch>
            <a:fillRect/>
          </a:stretch>
        </p:blipFill>
        <p:spPr>
          <a:xfrm>
            <a:off x="1829149" y="304799"/>
            <a:ext cx="8083997" cy="196801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2514600" y="2069911"/>
            <a:ext cx="7783286"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2928257" y="2151696"/>
            <a:ext cx="7467600" cy="646331"/>
          </a:xfrm>
          <a:prstGeom prst="rect">
            <a:avLst/>
          </a:prstGeom>
          <a:noFill/>
        </p:spPr>
        <p:txBody>
          <a:bodyPr wrap="square" rtlCol="0">
            <a:spAutoFit/>
          </a:bodyPr>
          <a:lstStyle/>
          <a:p>
            <a:pPr lvl="0">
              <a:defRPr/>
            </a:pPr>
            <a:r>
              <a:rPr lang="vi-VN" sz="3600" b="1" dirty="0">
                <a:solidFill>
                  <a:prstClr val="black"/>
                </a:solidFill>
                <a:latin typeface="Calibri"/>
              </a:rPr>
              <a:t>Đất Mũi (thường gọi là Mũi Cà Mau):</a:t>
            </a:r>
            <a:endParaRPr kumimoji="0" lang="en-US" sz="36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3046988"/>
          </a:xfrm>
          <a:prstGeom prst="rect">
            <a:avLst/>
          </a:prstGeom>
          <a:noFill/>
        </p:spPr>
        <p:txBody>
          <a:bodyPr wrap="square" rtlCol="0">
            <a:spAutoFit/>
          </a:bodyPr>
          <a:lstStyle/>
          <a:p>
            <a:pPr lvl="0" algn="just">
              <a:defRPr/>
            </a:pPr>
            <a:r>
              <a:rPr lang="en-US" sz="4800" b="1" dirty="0" err="1">
                <a:solidFill>
                  <a:srgbClr val="0070C0"/>
                </a:solidFill>
              </a:rPr>
              <a:t>Mảnh</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nhô</a:t>
            </a:r>
            <a:r>
              <a:rPr lang="en-US" sz="4800" b="1" dirty="0">
                <a:solidFill>
                  <a:srgbClr val="0070C0"/>
                </a:solidFill>
              </a:rPr>
              <a:t> </a:t>
            </a:r>
            <a:r>
              <a:rPr lang="en-US" sz="4800" b="1" dirty="0" err="1">
                <a:solidFill>
                  <a:srgbClr val="0070C0"/>
                </a:solidFill>
              </a:rPr>
              <a:t>ra</a:t>
            </a:r>
            <a:r>
              <a:rPr lang="en-US" sz="4800" b="1" dirty="0">
                <a:solidFill>
                  <a:srgbClr val="0070C0"/>
                </a:solidFill>
              </a:rPr>
              <a:t> ở </a:t>
            </a:r>
            <a:r>
              <a:rPr lang="en-US" sz="4800" b="1" dirty="0" err="1">
                <a:solidFill>
                  <a:srgbClr val="0070C0"/>
                </a:solidFill>
              </a:rPr>
              <a:t>điểm</a:t>
            </a:r>
            <a:r>
              <a:rPr lang="en-US" sz="4800" b="1" dirty="0">
                <a:solidFill>
                  <a:srgbClr val="0070C0"/>
                </a:solidFill>
              </a:rPr>
              <a:t> </a:t>
            </a:r>
            <a:r>
              <a:rPr lang="en-US" sz="4800" b="1" dirty="0" err="1">
                <a:solidFill>
                  <a:srgbClr val="0070C0"/>
                </a:solidFill>
              </a:rPr>
              <a:t>cực</a:t>
            </a:r>
            <a:r>
              <a:rPr lang="en-US" sz="4800" b="1" dirty="0">
                <a:solidFill>
                  <a:srgbClr val="0070C0"/>
                </a:solidFill>
              </a:rPr>
              <a:t> Nam </a:t>
            </a:r>
            <a:r>
              <a:rPr lang="en-US" sz="4800" b="1" dirty="0" err="1">
                <a:solidFill>
                  <a:srgbClr val="0070C0"/>
                </a:solidFill>
              </a:rPr>
              <a:t>trên</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liền</a:t>
            </a:r>
            <a:r>
              <a:rPr lang="en-US" sz="4800" b="1" dirty="0">
                <a:solidFill>
                  <a:srgbClr val="0070C0"/>
                </a:solidFill>
              </a:rPr>
              <a:t> </a:t>
            </a:r>
            <a:r>
              <a:rPr lang="en-US" sz="4800" b="1" dirty="0" err="1">
                <a:solidFill>
                  <a:srgbClr val="0070C0"/>
                </a:solidFill>
              </a:rPr>
              <a:t>của</a:t>
            </a:r>
            <a:r>
              <a:rPr lang="en-US" sz="4800" b="1" dirty="0">
                <a:solidFill>
                  <a:srgbClr val="0070C0"/>
                </a:solidFill>
              </a:rPr>
              <a:t> </a:t>
            </a:r>
            <a:r>
              <a:rPr lang="en-US" sz="4800" b="1" dirty="0" err="1">
                <a:solidFill>
                  <a:srgbClr val="0070C0"/>
                </a:solidFill>
              </a:rPr>
              <a:t>Tổ</a:t>
            </a:r>
            <a:r>
              <a:rPr lang="en-US" sz="4800" b="1" dirty="0">
                <a:solidFill>
                  <a:srgbClr val="0070C0"/>
                </a:solidFill>
              </a:rPr>
              <a:t>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Việt</a:t>
            </a:r>
            <a:r>
              <a:rPr lang="en-US" sz="4800" b="1" dirty="0">
                <a:solidFill>
                  <a:srgbClr val="0070C0"/>
                </a:solidFill>
              </a:rPr>
              <a:t> Nam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địa</a:t>
            </a:r>
            <a:r>
              <a:rPr lang="en-US" sz="4800" b="1" dirty="0">
                <a:solidFill>
                  <a:srgbClr val="0070C0"/>
                </a:solidFill>
              </a:rPr>
              <a:t> </a:t>
            </a:r>
            <a:r>
              <a:rPr lang="en-US" sz="4800" b="1" dirty="0" err="1">
                <a:solidFill>
                  <a:srgbClr val="0070C0"/>
                </a:solidFill>
              </a:rPr>
              <a:t>phận</a:t>
            </a:r>
            <a:r>
              <a:rPr lang="en-US" sz="4800" b="1" dirty="0">
                <a:solidFill>
                  <a:srgbClr val="0070C0"/>
                </a:solidFill>
              </a:rPr>
              <a:t> </a:t>
            </a:r>
            <a:r>
              <a:rPr lang="en-US" sz="4800" b="1" dirty="0" err="1">
                <a:solidFill>
                  <a:srgbClr val="0070C0"/>
                </a:solidFill>
              </a:rPr>
              <a:t>xóm</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xã</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Ngọc</a:t>
            </a:r>
            <a:r>
              <a:rPr lang="en-US" sz="4800" b="1" dirty="0">
                <a:solidFill>
                  <a:srgbClr val="0070C0"/>
                </a:solidFill>
              </a:rPr>
              <a:t> </a:t>
            </a:r>
            <a:r>
              <a:rPr lang="en-US" sz="4800" b="1" dirty="0" err="1">
                <a:solidFill>
                  <a:srgbClr val="0070C0"/>
                </a:solidFill>
              </a:rPr>
              <a:t>Hiển</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p>
        </p:txBody>
      </p:sp>
    </p:spTree>
    <p:extLst>
      <p:ext uri="{BB962C8B-B14F-4D97-AF65-F5344CB8AC3E}">
        <p14:creationId xmlns:p14="http://schemas.microsoft.com/office/powerpoint/2010/main" val="5688174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337457"/>
            <a:ext cx="11615365" cy="6281057"/>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Đất Mũi Cà Mau có gì mà ai cũng muốn trong đời được tới #hnp">
            <a:extLst>
              <a:ext uri="{FF2B5EF4-FFF2-40B4-BE49-F238E27FC236}">
                <a16:creationId xmlns:a16="http://schemas.microsoft.com/office/drawing/2014/main" id="{49430987-9B0B-AA81-D461-627B486E4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84997"/>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libri"/>
              </a:rPr>
              <a:t>Đước</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1569660"/>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cao mọc ở rừng nước mặn, hoa vàng, hạt nảy mầm ngay trên cây.</a:t>
            </a:r>
          </a:p>
        </p:txBody>
      </p:sp>
    </p:spTree>
    <p:extLst>
      <p:ext uri="{BB962C8B-B14F-4D97-AF65-F5344CB8AC3E}">
        <p14:creationId xmlns:p14="http://schemas.microsoft.com/office/powerpoint/2010/main" val="9438160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ây Đước - Hình Ảnh, Đặc Điểm Cây Và Công Dụng">
            <a:extLst>
              <a:ext uri="{FF2B5EF4-FFF2-40B4-BE49-F238E27FC236}">
                <a16:creationId xmlns:a16="http://schemas.microsoft.com/office/drawing/2014/main" id="{C55D8997-256D-C248-2935-D251F2B6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6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Mắm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49087" y="3013340"/>
            <a:ext cx="10657113" cy="2308324"/>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mọc ở vùng đầm lầy ven biển, rễ trồi lên khỏi mặt bùn; thường được trồng để bảo vệ đê ngăn nước mặn.</a:t>
            </a:r>
          </a:p>
        </p:txBody>
      </p:sp>
    </p:spTree>
    <p:extLst>
      <p:ext uri="{BB962C8B-B14F-4D97-AF65-F5344CB8AC3E}">
        <p14:creationId xmlns:p14="http://schemas.microsoft.com/office/powerpoint/2010/main" val="27052366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 Mắm – Wikipedia tiếng Việt">
            <a:extLst>
              <a:ext uri="{FF2B5EF4-FFF2-40B4-BE49-F238E27FC236}">
                <a16:creationId xmlns:a16="http://schemas.microsoft.com/office/drawing/2014/main" id="{593958CC-785A-2E80-3A2A-C2EA0FC8E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3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4561113" y="1884854"/>
            <a:ext cx="292825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4996543" y="1879553"/>
            <a:ext cx="23186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Căn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05544" y="3002454"/>
            <a:ext cx="10657113" cy="830997"/>
          </a:xfrm>
          <a:prstGeom prst="rect">
            <a:avLst/>
          </a:prstGeom>
          <a:noFill/>
        </p:spPr>
        <p:txBody>
          <a:bodyPr wrap="square" rtlCol="0">
            <a:spAutoFit/>
          </a:bodyPr>
          <a:lstStyle/>
          <a:p>
            <a:pPr lvl="0" algn="ctr">
              <a:defRPr/>
            </a:pPr>
            <a:r>
              <a:rPr lang="en-US" sz="4800" b="1" dirty="0" err="1">
                <a:solidFill>
                  <a:srgbClr val="0070C0"/>
                </a:solidFill>
              </a:rPr>
              <a:t>Một</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endParaRPr kumimoji="0" lang="vi-VN" sz="4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4014737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r>
                <a:rPr lang="en-US" sz="4000" b="1" dirty="0" err="1">
                  <a:ln>
                    <a:solidFill>
                      <a:schemeClr val="accent2">
                        <a:lumMod val="50000"/>
                      </a:schemeClr>
                    </a:solidFill>
                  </a:ln>
                  <a:solidFill>
                    <a:srgbClr val="FF0066"/>
                  </a:solidFill>
                </a:rPr>
                <a:t>Yêu</a:t>
              </a:r>
              <a:r>
                <a:rPr lang="en-US" sz="4000" b="1" dirty="0">
                  <a:ln>
                    <a:solidFill>
                      <a:schemeClr val="accent2">
                        <a:lumMod val="50000"/>
                      </a:schemeClr>
                    </a:solidFill>
                  </a:ln>
                  <a:solidFill>
                    <a:srgbClr val="FF0066"/>
                  </a:solidFill>
                </a:rPr>
                <a:t> </a:t>
              </a:r>
              <a:r>
                <a:rPr lang="en-US" sz="4000" b="1" dirty="0" err="1">
                  <a:ln>
                    <a:solidFill>
                      <a:schemeClr val="accent2">
                        <a:lumMod val="50000"/>
                      </a:schemeClr>
                    </a:solidFill>
                  </a:ln>
                  <a:solidFill>
                    <a:srgbClr val="FF0066"/>
                  </a:solidFill>
                </a:rPr>
                <a:t>cầu</a:t>
              </a:r>
              <a:endParaRPr lang="en-US" sz="4000" b="1" dirty="0">
                <a:ln>
                  <a:solidFill>
                    <a:schemeClr val="accent2">
                      <a:lumMod val="50000"/>
                    </a:scheme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a:lnSpc>
                <a:spcPct val="150000"/>
              </a:lnSpc>
            </a:pP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a:t>
            </a:r>
          </a:p>
          <a:p>
            <a:pPr>
              <a:lnSpc>
                <a:spcPct val="150000"/>
              </a:lnSpc>
            </a:pP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p>
          <a:p>
            <a:pPr>
              <a:lnSpc>
                <a:spcPct val="150000"/>
              </a:lnSpc>
            </a:pP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a:lnSpc>
                <a:spcPct val="150000"/>
              </a:lnSpc>
            </a:pPr>
            <a:r>
              <a:rPr lang="en-US" sz="3600"/>
              <a:t>1. Đọc đúng.</a:t>
            </a:r>
          </a:p>
          <a:p>
            <a:pPr>
              <a:lnSpc>
                <a:spcPct val="150000"/>
              </a:lnSpc>
            </a:pPr>
            <a:r>
              <a:rPr lang="en-US" sz="3600"/>
              <a:t>2. Đọc to rõ.</a:t>
            </a:r>
          </a:p>
          <a:p>
            <a:pPr>
              <a:lnSpc>
                <a:spcPct val="150000"/>
              </a:lnSpc>
            </a:pPr>
            <a:r>
              <a:rPr lang="en-US" sz="3600"/>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040130"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9098426"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635453" y="5178591"/>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2269501" y="171052"/>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r>
                <a:rPr lang="en-US" sz="4000" b="1">
                  <a:ln>
                    <a:solidFill>
                      <a:sysClr val="windowText" lastClr="000000"/>
                    </a:solidFill>
                  </a:ln>
                  <a:solidFill>
                    <a:schemeClr val="accent2"/>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a:lnSpc>
                <a:spcPct val="150000"/>
              </a:lnSpc>
            </a:pPr>
            <a:r>
              <a:rPr lang="en-US" sz="3600" dirty="0">
                <a:latin typeface="+mj-lt"/>
              </a:rPr>
              <a:t>1. </a:t>
            </a:r>
            <a:r>
              <a:rPr lang="en-US" sz="3600" dirty="0" err="1">
                <a:latin typeface="+mj-lt"/>
              </a:rPr>
              <a:t>Đọc</a:t>
            </a:r>
            <a:r>
              <a:rPr lang="en-US" sz="3600" dirty="0">
                <a:latin typeface="+mj-lt"/>
              </a:rPr>
              <a:t> </a:t>
            </a:r>
            <a:r>
              <a:rPr lang="en-US" sz="3600" dirty="0" err="1">
                <a:latin typeface="+mj-lt"/>
              </a:rPr>
              <a:t>đúng</a:t>
            </a:r>
            <a:r>
              <a:rPr lang="en-US" sz="3600" dirty="0">
                <a:latin typeface="+mj-lt"/>
              </a:rPr>
              <a:t>.</a:t>
            </a:r>
          </a:p>
          <a:p>
            <a:pPr>
              <a:lnSpc>
                <a:spcPct val="150000"/>
              </a:lnSpc>
            </a:pPr>
            <a:r>
              <a:rPr lang="en-US" sz="3600" dirty="0">
                <a:latin typeface="+mj-lt"/>
              </a:rPr>
              <a:t>2. </a:t>
            </a:r>
            <a:r>
              <a:rPr lang="en-US" sz="3600" dirty="0" err="1">
                <a:latin typeface="+mj-lt"/>
              </a:rPr>
              <a:t>Đọc</a:t>
            </a:r>
            <a:r>
              <a:rPr lang="en-US" sz="3600" dirty="0">
                <a:latin typeface="+mj-lt"/>
              </a:rPr>
              <a:t> to </a:t>
            </a:r>
            <a:r>
              <a:rPr lang="en-US" sz="3600" dirty="0" err="1">
                <a:latin typeface="+mj-lt"/>
              </a:rPr>
              <a:t>rõ</a:t>
            </a:r>
            <a:r>
              <a:rPr lang="en-US" sz="3600" dirty="0">
                <a:latin typeface="+mj-lt"/>
              </a:rPr>
              <a:t>.</a:t>
            </a:r>
          </a:p>
          <a:p>
            <a:pPr>
              <a:lnSpc>
                <a:spcPct val="150000"/>
              </a:lnSpc>
            </a:pPr>
            <a:r>
              <a:rPr lang="en-US" sz="3600" dirty="0">
                <a:latin typeface="+mj-lt"/>
              </a:rPr>
              <a:t>3. </a:t>
            </a:r>
            <a:r>
              <a:rPr lang="en-US" sz="3600" dirty="0" err="1">
                <a:latin typeface="+mj-lt"/>
              </a:rPr>
              <a:t>Ngắt</a:t>
            </a:r>
            <a:r>
              <a:rPr lang="en-US" sz="3600" dirty="0">
                <a:latin typeface="+mj-lt"/>
              </a:rPr>
              <a:t> </a:t>
            </a:r>
            <a:r>
              <a:rPr lang="en-US" sz="3600" dirty="0" err="1">
                <a:latin typeface="+mj-lt"/>
              </a:rPr>
              <a:t>nghỉ</a:t>
            </a:r>
            <a:r>
              <a:rPr lang="en-US" sz="3600" dirty="0">
                <a:latin typeface="+mj-lt"/>
              </a:rPr>
              <a:t> </a:t>
            </a:r>
            <a:r>
              <a:rPr lang="en-US" sz="3600" dirty="0" err="1">
                <a:latin typeface="+mj-lt"/>
              </a:rPr>
              <a:t>đúng</a:t>
            </a:r>
            <a:r>
              <a:rPr lang="en-US" sz="3600" dirty="0">
                <a:latin typeface="+mj-lt"/>
              </a:rPr>
              <a:t> </a:t>
            </a:r>
            <a:r>
              <a:rPr lang="en-US" sz="3600" dirty="0" err="1">
                <a:latin typeface="+mj-lt"/>
              </a:rPr>
              <a:t>chỗ</a:t>
            </a:r>
            <a:r>
              <a:rPr lang="en-US" sz="3600" dirty="0">
                <a:latin typeface="+mj-lt"/>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62739" y="396291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721035" y="47591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64890" y="5518437"/>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6"/>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7"/>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spid="1027" name="TextBox1" r:id="rId2" imgW="3398400" imgH="1432440"/>
        </mc:Choice>
        <mc:Fallback>
          <p:control name="TextBox1" r:id="rId2" imgW="3398400" imgH="14324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1999" cy="6858000"/>
          </a:xfrm>
          <a:prstGeom prst="rect">
            <a:avLst/>
          </a:prstGeom>
        </p:spPr>
      </p:pic>
    </p:spTree>
    <p:extLst>
      <p:ext uri="{BB962C8B-B14F-4D97-AF65-F5344CB8AC3E}">
        <p14:creationId xmlns:p14="http://schemas.microsoft.com/office/powerpoint/2010/main" val="165148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pic>
        <p:nvPicPr>
          <p:cNvPr id="5" name="Picture 4">
            <a:extLst>
              <a:ext uri="{FF2B5EF4-FFF2-40B4-BE49-F238E27FC236}">
                <a16:creationId xmlns:a16="http://schemas.microsoft.com/office/drawing/2014/main" id="{B68A16AC-1AA3-73E7-173D-38A813DD83DA}"/>
              </a:ext>
            </a:extLst>
          </p:cNvPr>
          <p:cNvPicPr>
            <a:picLocks noChangeAspect="1"/>
          </p:cNvPicPr>
          <p:nvPr/>
        </p:nvPicPr>
        <p:blipFill>
          <a:blip r:embed="rId15"/>
          <a:stretch>
            <a:fillRect/>
          </a:stretch>
        </p:blipFill>
        <p:spPr>
          <a:xfrm>
            <a:off x="1015019" y="721335"/>
            <a:ext cx="4365114" cy="1609483"/>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525" y="1999333"/>
            <a:ext cx="11790948" cy="467360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589" y="141550"/>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3422" y="217767"/>
            <a:ext cx="11377534"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vi-VN" sz="4000" b="1" dirty="0">
                <a:latin typeface="Cambria" panose="02040503050406030204" pitchFamily="18" charset="0"/>
                <a:ea typeface="Cambria" panose="02040503050406030204" pitchFamily="18" charset="0"/>
              </a:rPr>
              <a:t>Tìm những hình ảnh cho thấy vẻ đẹp độc đáo của cây cối ở Đất Mũi.</a:t>
            </a:r>
          </a:p>
        </p:txBody>
      </p:sp>
      <p:sp>
        <p:nvSpPr>
          <p:cNvPr id="14" name="TextBox 13">
            <a:extLst>
              <a:ext uri="{FF2B5EF4-FFF2-40B4-BE49-F238E27FC236}">
                <a16:creationId xmlns:a16="http://schemas.microsoft.com/office/drawing/2014/main" id="{12980F5F-E830-7DBA-F21C-A08E10B00C7A}"/>
              </a:ext>
            </a:extLst>
          </p:cNvPr>
          <p:cNvSpPr txBox="1"/>
          <p:nvPr/>
        </p:nvSpPr>
        <p:spPr>
          <a:xfrm>
            <a:off x="631176" y="2243323"/>
            <a:ext cx="10836299" cy="4154984"/>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Cây cối được miêu tả là những cây cối mang đặc trưng ở Đất Mũi: </a:t>
            </a:r>
            <a:r>
              <a:rPr lang="vi-VN" sz="4400" dirty="0">
                <a:solidFill>
                  <a:srgbClr val="FF0000"/>
                </a:solidFill>
                <a:latin typeface="Cambria" panose="02040503050406030204" pitchFamily="18" charset="0"/>
                <a:ea typeface="Cambria" panose="02040503050406030204" pitchFamily="18" charset="0"/>
              </a:rPr>
              <a:t>cây mắm, cây đước mọc thành rừng, rễ mắm thì ăn lên, rễ đước thì cắm xuống, rễ đước ngập trong sình...; cây cối được miêu tả rất sinh động mang đặc trưng của Đất Mũi sình lầy</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4286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6"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55599D40-CB30-E706-3F2B-51057033EC76}"/>
              </a:ext>
            </a:extLst>
          </p:cNvPr>
          <p:cNvSpPr txBox="1"/>
          <p:nvPr/>
        </p:nvSpPr>
        <p:spPr>
          <a:xfrm>
            <a:off x="3411811" y="2886965"/>
            <a:ext cx="5246080" cy="2308324"/>
          </a:xfrm>
          <a:prstGeom prst="rect">
            <a:avLst/>
          </a:prstGeom>
          <a:noFill/>
        </p:spPr>
        <p:txBody>
          <a:bodyPr wrap="square" rtlCol="0">
            <a:spAutoFit/>
          </a:bodyPr>
          <a:lstStyle/>
          <a:p>
            <a:pPr algn="ctr"/>
            <a:r>
              <a:rPr lang="en-US" sz="4800" b="0" i="1" dirty="0" err="1">
                <a:solidFill>
                  <a:srgbClr val="000000"/>
                </a:solidFill>
                <a:effectLst/>
                <a:latin typeface="+mj-lt"/>
              </a:rPr>
              <a:t>Khung</a:t>
            </a:r>
            <a:r>
              <a:rPr lang="en-US" sz="4800" b="0" i="1" dirty="0">
                <a:solidFill>
                  <a:srgbClr val="000000"/>
                </a:solidFill>
                <a:effectLst/>
                <a:latin typeface="+mj-lt"/>
              </a:rPr>
              <a:t> </a:t>
            </a:r>
            <a:r>
              <a:rPr lang="en-US" sz="4800" b="0" i="1" dirty="0" err="1">
                <a:solidFill>
                  <a:srgbClr val="000000"/>
                </a:solidFill>
                <a:effectLst/>
                <a:latin typeface="+mj-lt"/>
              </a:rPr>
              <a:t>cảnh</a:t>
            </a:r>
            <a:r>
              <a:rPr lang="en-US" sz="4800" b="0" i="1" dirty="0">
                <a:solidFill>
                  <a:srgbClr val="000000"/>
                </a:solidFill>
                <a:effectLst/>
                <a:latin typeface="+mj-lt"/>
              </a:rPr>
              <a:t> </a:t>
            </a:r>
            <a:r>
              <a:rPr lang="en-US" sz="4800" b="0" i="1" dirty="0" err="1">
                <a:solidFill>
                  <a:srgbClr val="000000"/>
                </a:solidFill>
                <a:effectLst/>
                <a:latin typeface="+mj-lt"/>
              </a:rPr>
              <a:t>thiên</a:t>
            </a:r>
            <a:r>
              <a:rPr lang="en-US" sz="4800" b="0" i="1" dirty="0">
                <a:solidFill>
                  <a:srgbClr val="000000"/>
                </a:solidFill>
                <a:effectLst/>
                <a:latin typeface="+mj-lt"/>
              </a:rPr>
              <a:t> </a:t>
            </a:r>
            <a:r>
              <a:rPr lang="en-US" sz="4800" b="0" i="1" dirty="0" err="1">
                <a:solidFill>
                  <a:srgbClr val="000000"/>
                </a:solidFill>
                <a:effectLst/>
                <a:latin typeface="+mj-lt"/>
              </a:rPr>
              <a:t>nhiên</a:t>
            </a:r>
            <a:r>
              <a:rPr lang="en-US" sz="4800" b="0" i="1" dirty="0">
                <a:solidFill>
                  <a:srgbClr val="000000"/>
                </a:solidFill>
                <a:effectLst/>
                <a:latin typeface="+mj-lt"/>
              </a:rPr>
              <a:t> </a:t>
            </a:r>
            <a:r>
              <a:rPr lang="en-US" sz="4800" b="0" i="1" dirty="0" err="1">
                <a:solidFill>
                  <a:srgbClr val="000000"/>
                </a:solidFill>
                <a:effectLst/>
                <a:latin typeface="+mj-lt"/>
              </a:rPr>
              <a:t>khi</a:t>
            </a:r>
            <a:r>
              <a:rPr lang="en-US" sz="4800" b="0" i="1" dirty="0">
                <a:solidFill>
                  <a:srgbClr val="000000"/>
                </a:solidFill>
                <a:effectLst/>
                <a:latin typeface="+mj-lt"/>
              </a:rPr>
              <a:t> </a:t>
            </a:r>
            <a:r>
              <a:rPr lang="en-US" sz="4800" b="0" i="1" dirty="0" err="1">
                <a:solidFill>
                  <a:srgbClr val="000000"/>
                </a:solidFill>
                <a:effectLst/>
                <a:latin typeface="+mj-lt"/>
              </a:rPr>
              <a:t>đặt</a:t>
            </a:r>
            <a:r>
              <a:rPr lang="en-US" sz="4800" b="0" i="1" dirty="0">
                <a:solidFill>
                  <a:srgbClr val="000000"/>
                </a:solidFill>
                <a:effectLst/>
                <a:latin typeface="+mj-lt"/>
              </a:rPr>
              <a:t> </a:t>
            </a:r>
            <a:r>
              <a:rPr lang="en-US" sz="4800" b="0" i="1" dirty="0" err="1">
                <a:solidFill>
                  <a:srgbClr val="000000"/>
                </a:solidFill>
                <a:effectLst/>
                <a:latin typeface="+mj-lt"/>
              </a:rPr>
              <a:t>chân</a:t>
            </a:r>
            <a:r>
              <a:rPr lang="en-US" sz="4800" b="0" i="1" dirty="0">
                <a:solidFill>
                  <a:srgbClr val="000000"/>
                </a:solidFill>
                <a:effectLst/>
                <a:latin typeface="+mj-lt"/>
              </a:rPr>
              <a:t> </a:t>
            </a:r>
            <a:r>
              <a:rPr lang="en-US" sz="4800" b="0" i="1" dirty="0" err="1">
                <a:solidFill>
                  <a:srgbClr val="000000"/>
                </a:solidFill>
                <a:effectLst/>
                <a:latin typeface="+mj-lt"/>
              </a:rPr>
              <a:t>tới</a:t>
            </a:r>
            <a:r>
              <a:rPr lang="en-US" sz="4800" b="0" i="1" dirty="0">
                <a:solidFill>
                  <a:srgbClr val="000000"/>
                </a:solidFill>
                <a:effectLst/>
                <a:latin typeface="+mj-lt"/>
              </a:rPr>
              <a:t> </a:t>
            </a:r>
            <a:r>
              <a:rPr lang="en-US" sz="4800" b="0" i="1" dirty="0" err="1">
                <a:solidFill>
                  <a:srgbClr val="000000"/>
                </a:solidFill>
                <a:effectLst/>
                <a:latin typeface="+mj-lt"/>
              </a:rPr>
              <a:t>đây</a:t>
            </a:r>
            <a:r>
              <a:rPr lang="en-US" sz="4800" b="0" i="1" dirty="0">
                <a:solidFill>
                  <a:srgbClr val="000000"/>
                </a:solidFill>
                <a:effectLst/>
                <a:latin typeface="+mj-lt"/>
              </a:rPr>
              <a:t>.</a:t>
            </a:r>
            <a:endParaRPr lang="en-US" sz="4800" dirty="0">
              <a:latin typeface="+mj-lt"/>
            </a:endParaRPr>
          </a:p>
        </p:txBody>
      </p:sp>
      <p:pic>
        <p:nvPicPr>
          <p:cNvPr id="8" name="Picture 7">
            <a:extLst>
              <a:ext uri="{FF2B5EF4-FFF2-40B4-BE49-F238E27FC236}">
                <a16:creationId xmlns:a16="http://schemas.microsoft.com/office/drawing/2014/main" id="{63237AAF-9A29-3532-F830-07BCB16D92C7}"/>
              </a:ext>
            </a:extLst>
          </p:cNvPr>
          <p:cNvPicPr>
            <a:picLocks noChangeAspect="1"/>
          </p:cNvPicPr>
          <p:nvPr/>
        </p:nvPicPr>
        <p:blipFill>
          <a:blip r:embed="rId6"/>
          <a:stretch>
            <a:fillRect/>
          </a:stretch>
        </p:blipFill>
        <p:spPr>
          <a:xfrm>
            <a:off x="1164341" y="138373"/>
            <a:ext cx="9906859" cy="2139881"/>
          </a:xfrm>
          <a:prstGeom prst="rect">
            <a:avLst/>
          </a:prstGeom>
        </p:spPr>
      </p:pic>
    </p:spTree>
    <p:extLst>
      <p:ext uri="{BB962C8B-B14F-4D97-AF65-F5344CB8AC3E}">
        <p14:creationId xmlns:p14="http://schemas.microsoft.com/office/powerpoint/2010/main" val="306383520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35653" y="2490706"/>
            <a:ext cx="11255377" cy="2973923"/>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lvl="0" algn="just">
              <a:tabLst>
                <a:tab pos="2622550" algn="l"/>
              </a:tabL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Những hình ảnh thiên nhiên ở Đất Mũi (gió, biển, đất trời,...) được miêu tả như thế nào?</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672274" y="2576373"/>
            <a:ext cx="10830262" cy="2800767"/>
          </a:xfrm>
          <a:prstGeom prst="rect">
            <a:avLst/>
          </a:prstGeom>
          <a:noFill/>
        </p:spPr>
        <p:txBody>
          <a:bodyPr wrap="square" rtlCol="0">
            <a:spAutoFit/>
          </a:bodyPr>
          <a:lstStyle/>
          <a:p>
            <a:pPr lvl="0"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Thiên nhiên ở Đất Mũi rất độc đáo: </a:t>
            </a:r>
            <a:r>
              <a:rPr lang="vi-VN" sz="4400" b="1" dirty="0">
                <a:solidFill>
                  <a:srgbClr val="FF0000"/>
                </a:solidFill>
                <a:latin typeface="Cambria" panose="02040503050406030204" pitchFamily="18" charset="0"/>
                <a:ea typeface="Cambria" panose="02040503050406030204" pitchFamily="18" charset="0"/>
              </a:rPr>
              <a:t>gió châu thổ mở hội trên đồng; biển gặp rừng; bãi bồi vươn xa; đất thở, đất và trời gần lại;...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914" y="667386"/>
            <a:ext cx="75873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F9E572-8AF7-CD71-A974-72229560D465}"/>
              </a:ext>
            </a:extLst>
          </p:cNvPr>
          <p:cNvSpPr txBox="1"/>
          <p:nvPr/>
        </p:nvSpPr>
        <p:spPr>
          <a:xfrm>
            <a:off x="1318665" y="337156"/>
            <a:ext cx="90747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UVN Banh Mi" pitchFamily="2" charset="0"/>
                <a:ea typeface="+mn-ea"/>
                <a:cs typeface="+mn-cs"/>
              </a:rPr>
              <a:t>Ý CHÍNH 		ĐOẠN 2</a:t>
            </a:r>
          </a:p>
        </p:txBody>
      </p:sp>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20143" y="2625708"/>
            <a:ext cx="53884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Khung cảnh thiên nhiên độc đáo khi đặt chân tới rừng ngập mặn.</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1398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1881106"/>
            <a:ext cx="11255377" cy="382300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622550" algn="l"/>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Hai dòng thơ “Nơi địa đầu Tổ quốc/ Rạng ngời ánh bình minh” gợi cho em suy nghĩ gì về Đất Mũi?</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111264"/>
            <a:ext cx="10830262" cy="3170099"/>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Hai dòng thơ ca ngợi vẻ đẹp của Đất Mũi, nơi địa đầu Tổ quốc./ Hai dòng thơ nói về sự phát triển của Đất Mũi trong tương lai./ Hai dòng thơ thể hiện niềm tin của nhà thơ vào sự phát triển tốt đẹp của mảnh đất nơi địa đầu của Tổ quốc./...).</a:t>
            </a:r>
            <a:endParaRPr kumimoji="0" lang="en-US" sz="4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1" y="667386"/>
            <a:ext cx="75111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2963165"/>
            <a:ext cx="52460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Sự gắn kết của thiên nhiên lẫn con người nơi vùng đất Cà Mau.</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D63CD76-87E6-FB87-3BD4-DF53A76EA121}"/>
              </a:ext>
            </a:extLst>
          </p:cNvPr>
          <p:cNvPicPr>
            <a:picLocks noChangeAspect="1"/>
          </p:cNvPicPr>
          <p:nvPr/>
        </p:nvPicPr>
        <p:blipFill>
          <a:blip r:embed="rId6"/>
          <a:stretch>
            <a:fillRect/>
          </a:stretch>
        </p:blipFill>
        <p:spPr>
          <a:xfrm>
            <a:off x="1077256" y="0"/>
            <a:ext cx="9906859" cy="2139881"/>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470483"/>
            <a:ext cx="11790948" cy="372348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Theo em, vì sao “lần đầu về Đất Mũi” tác giả lại có cảm giác “như về với nhà mình”?</a:t>
            </a:r>
            <a:endParaRPr lang="en-US" sz="40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7570" y="2788497"/>
            <a:ext cx="11436860" cy="3170099"/>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“Lần đầu về Đất Mũi”, tác giả có cảm giác “như về với nhà mình” vì tác giả thấy Đất Mũi vô cùng thân thương, gắn bó; vì tác giả rất yêu cảnh vật thiên nhiên nơi đây; vì tác giả thấy bóng dáng quê hương mình ở Đất Mũi.</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3180879"/>
            <a:ext cx="52460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Tình cảm của tác giả đối với Đất Mũi.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2FE0C61-A4AC-CACE-0BB3-9B0D56411E2D}"/>
              </a:ext>
            </a:extLst>
          </p:cNvPr>
          <p:cNvPicPr>
            <a:picLocks noChangeAspect="1"/>
          </p:cNvPicPr>
          <p:nvPr/>
        </p:nvPicPr>
        <p:blipFill>
          <a:blip r:embed="rId6"/>
          <a:stretch>
            <a:fillRect/>
          </a:stretch>
        </p:blipFill>
        <p:spPr>
          <a:xfrm>
            <a:off x="870427" y="399631"/>
            <a:ext cx="9906859" cy="2139881"/>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318658"/>
            <a:ext cx="11790948" cy="416922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rPr>
              <a:t>5. </a:t>
            </a:r>
            <a:r>
              <a:rPr lang="en-US" sz="4000" b="1" dirty="0" err="1">
                <a:solidFill>
                  <a:srgbClr val="002060"/>
                </a:solidFill>
                <a:latin typeface="Cambria" panose="02040503050406030204" pitchFamily="18" charset="0"/>
                <a:ea typeface="Cambria" panose="02040503050406030204" pitchFamily="18" charset="0"/>
              </a:rPr>
              <a:t>Dựa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thiệu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Đất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Mũi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Cà</a:t>
            </a:r>
            <a:r>
              <a:rPr lang="en-US" sz="4000" b="1" dirty="0">
                <a:solidFill>
                  <a:srgbClr val="002060"/>
                </a:solidFill>
                <a:latin typeface="Cambria" panose="02040503050406030204" pitchFamily="18" charset="0"/>
                <a:ea typeface="Cambria" panose="02040503050406030204" pitchFamily="18" charset="0"/>
              </a:rPr>
              <a:t> Mau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bè</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F8A15B4-F867-A2CD-07BF-45CB7AF117AB}"/>
              </a:ext>
            </a:extLst>
          </p:cNvPr>
          <p:cNvSpPr/>
          <p:nvPr/>
        </p:nvSpPr>
        <p:spPr>
          <a:xfrm>
            <a:off x="402772" y="2710543"/>
            <a:ext cx="2090057" cy="838200"/>
          </a:xfrm>
          <a:prstGeom prst="roundRect">
            <a:avLst/>
          </a:prstGeom>
          <a:solidFill>
            <a:schemeClr val="accent6">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Vị</a:t>
            </a:r>
            <a:r>
              <a:rPr lang="en-US" sz="4400" b="1" dirty="0">
                <a:solidFill>
                  <a:srgbClr val="002060"/>
                </a:solidFill>
              </a:rPr>
              <a:t> </a:t>
            </a:r>
            <a:r>
              <a:rPr lang="en-US" sz="4400" b="1" dirty="0" err="1">
                <a:solidFill>
                  <a:srgbClr val="002060"/>
                </a:solidFill>
              </a:rPr>
              <a:t>trí</a:t>
            </a:r>
            <a:endParaRPr lang="en-US" sz="4400" b="1" dirty="0">
              <a:solidFill>
                <a:srgbClr val="002060"/>
              </a:solidFill>
            </a:endParaRPr>
          </a:p>
        </p:txBody>
      </p:sp>
      <p:sp>
        <p:nvSpPr>
          <p:cNvPr id="3" name="Rectangle: Rounded Corners 2">
            <a:extLst>
              <a:ext uri="{FF2B5EF4-FFF2-40B4-BE49-F238E27FC236}">
                <a16:creationId xmlns:a16="http://schemas.microsoft.com/office/drawing/2014/main" id="{39F95AEC-875A-E5C5-1D4A-919238859659}"/>
              </a:ext>
            </a:extLst>
          </p:cNvPr>
          <p:cNvSpPr/>
          <p:nvPr/>
        </p:nvSpPr>
        <p:spPr>
          <a:xfrm>
            <a:off x="3015343" y="2732315"/>
            <a:ext cx="8795657" cy="838200"/>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Vẻ</a:t>
            </a:r>
            <a:r>
              <a:rPr lang="en-US" sz="3600" b="1" dirty="0">
                <a:solidFill>
                  <a:srgbClr val="002060"/>
                </a:solidFill>
              </a:rPr>
              <a:t> </a:t>
            </a:r>
            <a:r>
              <a:rPr lang="en-US" sz="3600" b="1" dirty="0" err="1">
                <a:solidFill>
                  <a:srgbClr val="002060"/>
                </a:solidFill>
              </a:rPr>
              <a:t>đẹp</a:t>
            </a:r>
            <a:r>
              <a:rPr lang="en-US" sz="3600" b="1" dirty="0">
                <a:solidFill>
                  <a:srgbClr val="002060"/>
                </a:solidFill>
              </a:rPr>
              <a:t> </a:t>
            </a:r>
            <a:r>
              <a:rPr lang="en-US" sz="3600" b="1" dirty="0" err="1">
                <a:solidFill>
                  <a:srgbClr val="002060"/>
                </a:solidFill>
              </a:rPr>
              <a:t>tự</a:t>
            </a:r>
            <a:r>
              <a:rPr lang="en-US" sz="3600" b="1" dirty="0">
                <a:solidFill>
                  <a:srgbClr val="002060"/>
                </a:solidFill>
              </a:rPr>
              <a:t> </a:t>
            </a:r>
            <a:r>
              <a:rPr lang="en-US" sz="3600" b="1" dirty="0" err="1">
                <a:solidFill>
                  <a:srgbClr val="002060"/>
                </a:solidFill>
              </a:rPr>
              <a:t>nhiên</a:t>
            </a:r>
            <a:r>
              <a:rPr lang="en-US" sz="3600" b="1" dirty="0">
                <a:solidFill>
                  <a:srgbClr val="002060"/>
                </a:solidFill>
              </a:rPr>
              <a:t> (</a:t>
            </a:r>
            <a:r>
              <a:rPr lang="en-US" sz="3600" b="1" dirty="0" err="1">
                <a:solidFill>
                  <a:srgbClr val="002060"/>
                </a:solidFill>
              </a:rPr>
              <a:t>cây</a:t>
            </a:r>
            <a:r>
              <a:rPr lang="en-US" sz="3600" b="1" dirty="0">
                <a:solidFill>
                  <a:srgbClr val="002060"/>
                </a:solidFill>
              </a:rPr>
              <a:t> </a:t>
            </a:r>
            <a:r>
              <a:rPr lang="en-US" sz="3600" b="1" dirty="0" err="1">
                <a:solidFill>
                  <a:srgbClr val="002060"/>
                </a:solidFill>
              </a:rPr>
              <a:t>cối</a:t>
            </a:r>
            <a:r>
              <a:rPr lang="en-US" sz="3600" b="1" dirty="0">
                <a:solidFill>
                  <a:srgbClr val="002060"/>
                </a:solidFill>
              </a:rPr>
              <a:t>, </a:t>
            </a:r>
            <a:r>
              <a:rPr lang="en-US" sz="3600" b="1" dirty="0" err="1">
                <a:solidFill>
                  <a:srgbClr val="002060"/>
                </a:solidFill>
              </a:rPr>
              <a:t>đất</a:t>
            </a:r>
            <a:r>
              <a:rPr lang="en-US" sz="3600" b="1" dirty="0">
                <a:solidFill>
                  <a:srgbClr val="002060"/>
                </a:solidFill>
              </a:rPr>
              <a:t> </a:t>
            </a:r>
            <a:r>
              <a:rPr lang="en-US" sz="3600" b="1" dirty="0" err="1">
                <a:solidFill>
                  <a:srgbClr val="002060"/>
                </a:solidFill>
              </a:rPr>
              <a:t>đai</a:t>
            </a:r>
            <a:r>
              <a:rPr lang="en-US" sz="3600" b="1" dirty="0">
                <a:solidFill>
                  <a:srgbClr val="002060"/>
                </a:solidFill>
              </a:rPr>
              <a:t>, </a:t>
            </a:r>
            <a:r>
              <a:rPr lang="en-US" sz="3600" b="1" dirty="0" err="1">
                <a:solidFill>
                  <a:srgbClr val="002060"/>
                </a:solidFill>
              </a:rPr>
              <a:t>trời</a:t>
            </a:r>
            <a:r>
              <a:rPr lang="en-US" sz="3600" b="1" dirty="0">
                <a:solidFill>
                  <a:srgbClr val="002060"/>
                </a:solidFill>
              </a:rPr>
              <a:t>, </a:t>
            </a:r>
            <a:r>
              <a:rPr lang="en-US" sz="3600" b="1" dirty="0" err="1">
                <a:solidFill>
                  <a:srgbClr val="002060"/>
                </a:solidFill>
              </a:rPr>
              <a:t>biển</a:t>
            </a:r>
            <a:r>
              <a:rPr lang="en-US" sz="3600" b="1" dirty="0">
                <a:solidFill>
                  <a:srgbClr val="002060"/>
                </a:solidFill>
              </a:rPr>
              <a:t>,..</a:t>
            </a:r>
          </a:p>
        </p:txBody>
      </p:sp>
    </p:spTree>
    <p:extLst>
      <p:ext uri="{BB962C8B-B14F-4D97-AF65-F5344CB8AC3E}">
        <p14:creationId xmlns:p14="http://schemas.microsoft.com/office/powerpoint/2010/main" val="1164266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C57F566-34F7-284B-B90E-4AB9516E24D0}"/>
              </a:ext>
            </a:extLst>
          </p:cNvPr>
          <p:cNvGrpSpPr/>
          <p:nvPr/>
        </p:nvGrpSpPr>
        <p:grpSpPr>
          <a:xfrm>
            <a:off x="4061195" y="1408596"/>
            <a:ext cx="7177264" cy="2098646"/>
            <a:chOff x="47995" y="321476"/>
            <a:chExt cx="7177264" cy="2098646"/>
          </a:xfrm>
        </p:grpSpPr>
        <p:sp>
          <p:nvSpPr>
            <p:cNvPr id="3" name="Rectangle 2">
              <a:extLst>
                <a:ext uri="{FF2B5EF4-FFF2-40B4-BE49-F238E27FC236}">
                  <a16:creationId xmlns:a16="http://schemas.microsoft.com/office/drawing/2014/main" id="{D4A30D5D-9634-D7B5-0189-93271F3686EB}"/>
                </a:ext>
              </a:extLst>
            </p:cNvPr>
            <p:cNvSpPr/>
            <p:nvPr/>
          </p:nvSpPr>
          <p:spPr>
            <a:xfrm>
              <a:off x="554636" y="467193"/>
              <a:ext cx="6408689" cy="1938992"/>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D37170-E218-89C7-4C25-C79E2EDFCF9E}"/>
                </a:ext>
              </a:extLst>
            </p:cNvPr>
            <p:cNvSpPr txBox="1"/>
            <p:nvPr/>
          </p:nvSpPr>
          <p:spPr>
            <a:xfrm>
              <a:off x="719529" y="467193"/>
              <a:ext cx="6240072" cy="1938992"/>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gọi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Mũi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nêu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p>
          </p:txBody>
        </p:sp>
        <p:cxnSp>
          <p:nvCxnSpPr>
            <p:cNvPr id="10" name="Straight Connector 9">
              <a:extLst>
                <a:ext uri="{FF2B5EF4-FFF2-40B4-BE49-F238E27FC236}">
                  <a16:creationId xmlns:a16="http://schemas.microsoft.com/office/drawing/2014/main" id="{25EA83FF-7585-7905-3215-BCF41C2D9BD0}"/>
                </a:ext>
              </a:extLst>
            </p:cNvPr>
            <p:cNvCxnSpPr>
              <a:cxnSpLocks/>
            </p:cNvCxnSpPr>
            <p:nvPr/>
          </p:nvCxnSpPr>
          <p:spPr>
            <a:xfrm flipV="1">
              <a:off x="554636" y="321476"/>
              <a:ext cx="6670623" cy="257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51345AB-142D-44C8-FD3C-094D59126AD2}"/>
                </a:ext>
              </a:extLst>
            </p:cNvPr>
            <p:cNvCxnSpPr>
              <a:cxnSpLocks/>
            </p:cNvCxnSpPr>
            <p:nvPr/>
          </p:nvCxnSpPr>
          <p:spPr>
            <a:xfrm>
              <a:off x="520185" y="2420122"/>
              <a:ext cx="6670623" cy="0"/>
            </a:xfrm>
            <a:prstGeom prst="line">
              <a:avLst/>
            </a:prstGeom>
          </p:spPr>
          <p:style>
            <a:lnRef idx="1">
              <a:schemeClr val="accent2"/>
            </a:lnRef>
            <a:fillRef idx="0">
              <a:schemeClr val="accent2"/>
            </a:fillRef>
            <a:effectRef idx="0">
              <a:schemeClr val="accent2"/>
            </a:effectRef>
            <a:fontRef idx="minor">
              <a:schemeClr val="tx1"/>
            </a:fontRef>
          </p:style>
        </p:cxnSp>
        <p:sp>
          <p:nvSpPr>
            <p:cNvPr id="14" name="Isosceles Triangle 13">
              <a:extLst>
                <a:ext uri="{FF2B5EF4-FFF2-40B4-BE49-F238E27FC236}">
                  <a16:creationId xmlns:a16="http://schemas.microsoft.com/office/drawing/2014/main" id="{53804E5E-64B5-936E-61E7-F5950175EFA4}"/>
                </a:ext>
              </a:extLst>
            </p:cNvPr>
            <p:cNvSpPr/>
            <p:nvPr/>
          </p:nvSpPr>
          <p:spPr>
            <a:xfrm rot="16200000">
              <a:off x="-184791" y="1170187"/>
              <a:ext cx="937762" cy="472190"/>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4">
            <a:extLst>
              <a:ext uri="{FF2B5EF4-FFF2-40B4-BE49-F238E27FC236}">
                <a16:creationId xmlns:a16="http://schemas.microsoft.com/office/drawing/2014/main" id="{4A9D13E2-3B3C-0BC4-6F95-79880786EFD9}"/>
              </a:ext>
            </a:extLst>
          </p:cNvPr>
          <p:cNvPicPr>
            <a:picLocks noChangeAspect="1"/>
          </p:cNvPicPr>
          <p:nvPr/>
        </p:nvPicPr>
        <p:blipFill>
          <a:blip r:embed="rId4"/>
          <a:srcRect/>
          <a:stretch>
            <a:fillRect/>
          </a:stretch>
        </p:blipFill>
        <p:spPr>
          <a:xfrm rot="20682233" flipH="1">
            <a:off x="1020023" y="3349882"/>
            <a:ext cx="3656009" cy="2566824"/>
          </a:xfrm>
          <a:prstGeom prst="rect">
            <a:avLst/>
          </a:prstGeom>
        </p:spPr>
      </p:pic>
    </p:spTree>
    <p:extLst>
      <p:ext uri="{BB962C8B-B14F-4D97-AF65-F5344CB8AC3E}">
        <p14:creationId xmlns:p14="http://schemas.microsoft.com/office/powerpoint/2010/main" val="23160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1500"/>
                                  </p:stCondLst>
                                  <p:childTnLst>
                                    <p:set>
                                      <p:cBhvr>
                                        <p:cTn id="9" dur="1" fill="hold">
                                          <p:stCondLst>
                                            <p:cond delay="0"/>
                                          </p:stCondLst>
                                        </p:cTn>
                                        <p:tgtEl>
                                          <p:spTgt spid="28"/>
                                        </p:tgtEl>
                                        <p:attrNameLst>
                                          <p:attrName>style.visibility</p:attrName>
                                        </p:attrNameLst>
                                      </p:cBhvr>
                                      <p:to>
                                        <p:strVal val="visible"/>
                                      </p:to>
                                    </p:set>
                                    <p:animEffect transition="in" filter="circle(out)">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41778" y="751114"/>
            <a:ext cx="11790948" cy="570411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A9E13075-88CB-DB9B-F431-5648114190BC}"/>
              </a:ext>
            </a:extLst>
          </p:cNvPr>
          <p:cNvSpPr txBox="1"/>
          <p:nvPr/>
        </p:nvSpPr>
        <p:spPr>
          <a:xfrm>
            <a:off x="446314" y="1219200"/>
            <a:ext cx="11353799" cy="4174476"/>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Vị trí:</a:t>
            </a:r>
            <a:r>
              <a:rPr lang="nl-NL" sz="3200" b="1"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Đất Mũi là mảnh đất nhô ra ở điểm cực Nam trên đất liền của Tổ quốc Việt Nam thuộc địa phận xóm Mũi, xã Đất Mũi, huyện Ngọc Hiển, tỉnh Cà Mau.</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Vẻ đẹp tự nhiên: </a:t>
            </a:r>
            <a:endParaRPr lang="en-US" sz="32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Cây cối: mắm, đước mọc thành rừng và rất đặc biệt: rễ mắm ăn lên; rễ đước cắm xuống;... </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Đất đai: đất phù sa, luôn được bồi đắp, nơi đây biển gặp rừng.</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685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4679" y="740418"/>
            <a:ext cx="11109330" cy="1015663"/>
          </a:xfrm>
          <a:prstGeom prst="rect">
            <a:avLst/>
          </a:prstGeom>
          <a:noFill/>
        </p:spPr>
        <p:txBody>
          <a:bodyPr wrap="square" rtlCol="0">
            <a:spAutoFit/>
          </a:bodyPr>
          <a:lstStyle/>
          <a:p>
            <a:r>
              <a:rPr lang="en-US" sz="6000" b="1">
                <a:solidFill>
                  <a:srgbClr val="002060"/>
                </a:solidFill>
              </a:rPr>
              <a:t>Nội dung chính của bài đọc là gì?</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4325" y="1745182"/>
            <a:ext cx="9870770" cy="31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600714" y="2916052"/>
            <a:ext cx="8580235" cy="26675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80564" y="3278752"/>
            <a:ext cx="8020537" cy="1754326"/>
          </a:xfrm>
          <a:prstGeom prst="rect">
            <a:avLst/>
          </a:prstGeom>
          <a:noFill/>
        </p:spPr>
        <p:txBody>
          <a:bodyPr wrap="square" rtlCol="0">
            <a:spAutoFit/>
          </a:bodyPr>
          <a:lstStyle/>
          <a:p>
            <a:pPr algn="just"/>
            <a:r>
              <a:rPr lang="en-US" sz="3600" dirty="0" err="1">
                <a:solidFill>
                  <a:srgbClr val="FF0066"/>
                </a:solidFill>
                <a:latin typeface="Cambria" panose="02040503050406030204" pitchFamily="18" charset="0"/>
                <a:ea typeface="Cambria" panose="02040503050406030204" pitchFamily="18" charset="0"/>
              </a:rPr>
              <a:t>Bài</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thơ</a:t>
            </a:r>
            <a:r>
              <a:rPr lang="en-US" sz="3600" dirty="0">
                <a:solidFill>
                  <a:srgbClr val="FF0066"/>
                </a:solidFill>
                <a:latin typeface="Cambria" panose="02040503050406030204" pitchFamily="18" charset="0"/>
                <a:ea typeface="Cambria" panose="02040503050406030204" pitchFamily="18" charset="0"/>
              </a:rPr>
              <a:t> c</a:t>
            </a:r>
            <a:r>
              <a:rPr lang="vi-VN" sz="3600" dirty="0">
                <a:solidFill>
                  <a:srgbClr val="FF0066"/>
                </a:solidFill>
                <a:latin typeface="Cambria" panose="02040503050406030204" pitchFamily="18" charset="0"/>
                <a:ea typeface="Cambria" panose="02040503050406030204" pitchFamily="18" charset="0"/>
              </a:rPr>
              <a:t>a ngợi vẻ đẹp thiên nhiên (cây cối, đất, trời, rừng, biển...) của Đất Mũi, một vùng đất ở cực Nam của đất nước</a:t>
            </a:r>
            <a:endParaRPr lang="en-US" sz="3600" dirty="0">
              <a:solidFill>
                <a:srgbClr val="FF0066"/>
              </a:solidFill>
              <a:latin typeface="Cambria" panose="02040503050406030204" pitchFamily="18" charset="0"/>
              <a:ea typeface="Cambria" panose="02040503050406030204" pitchFamily="18" charset="0"/>
            </a:endParaRP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995" y="2840618"/>
            <a:ext cx="1497369" cy="3814953"/>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244" y="43890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4419" y="-190006"/>
            <a:ext cx="12192000" cy="3377352"/>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32962" y="1970327"/>
            <a:ext cx="1848312" cy="470907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400050" y="2470618"/>
            <a:ext cx="11391900" cy="303755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0A553E7-80EB-11E6-DD78-897B394F2FD8}"/>
              </a:ext>
            </a:extLst>
          </p:cNvPr>
          <p:cNvSpPr/>
          <p:nvPr/>
        </p:nvSpPr>
        <p:spPr>
          <a:xfrm>
            <a:off x="437213" y="2470618"/>
            <a:ext cx="11317574" cy="3015782"/>
          </a:xfrm>
          <a:custGeom>
            <a:avLst/>
            <a:gdLst>
              <a:gd name="connsiteX0" fmla="*/ 0 w 11317574"/>
              <a:gd name="connsiteY0" fmla="*/ 566917 h 3958364"/>
              <a:gd name="connsiteX1" fmla="*/ 566917 w 11317574"/>
              <a:gd name="connsiteY1" fmla="*/ 0 h 3958364"/>
              <a:gd name="connsiteX2" fmla="*/ 10750657 w 11317574"/>
              <a:gd name="connsiteY2" fmla="*/ 0 h 3958364"/>
              <a:gd name="connsiteX3" fmla="*/ 11317574 w 11317574"/>
              <a:gd name="connsiteY3" fmla="*/ 566917 h 3958364"/>
              <a:gd name="connsiteX4" fmla="*/ 11317574 w 11317574"/>
              <a:gd name="connsiteY4" fmla="*/ 3391447 h 3958364"/>
              <a:gd name="connsiteX5" fmla="*/ 10750657 w 11317574"/>
              <a:gd name="connsiteY5" fmla="*/ 3958364 h 3958364"/>
              <a:gd name="connsiteX6" fmla="*/ 566917 w 11317574"/>
              <a:gd name="connsiteY6" fmla="*/ 3958364 h 3958364"/>
              <a:gd name="connsiteX7" fmla="*/ 0 w 11317574"/>
              <a:gd name="connsiteY7" fmla="*/ 3391447 h 3958364"/>
              <a:gd name="connsiteX8" fmla="*/ 0 w 11317574"/>
              <a:gd name="connsiteY8" fmla="*/ 566917 h 395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958364" fill="none" extrusionOk="0">
                <a:moveTo>
                  <a:pt x="0" y="566917"/>
                </a:moveTo>
                <a:cubicBezTo>
                  <a:pt x="6977" y="256218"/>
                  <a:pt x="230204" y="27619"/>
                  <a:pt x="566917" y="0"/>
                </a:cubicBezTo>
                <a:cubicBezTo>
                  <a:pt x="4734552" y="-33980"/>
                  <a:pt x="7429077" y="152382"/>
                  <a:pt x="10750657" y="0"/>
                </a:cubicBezTo>
                <a:cubicBezTo>
                  <a:pt x="11107040" y="-37772"/>
                  <a:pt x="11319740" y="245221"/>
                  <a:pt x="11317574" y="566917"/>
                </a:cubicBezTo>
                <a:cubicBezTo>
                  <a:pt x="11288327" y="1726600"/>
                  <a:pt x="11388350" y="2866702"/>
                  <a:pt x="11317574" y="3391447"/>
                </a:cubicBezTo>
                <a:cubicBezTo>
                  <a:pt x="11338156" y="3751240"/>
                  <a:pt x="11053114" y="3958195"/>
                  <a:pt x="10750657" y="3958364"/>
                </a:cubicBezTo>
                <a:cubicBezTo>
                  <a:pt x="8871592" y="3935563"/>
                  <a:pt x="4481234" y="3960554"/>
                  <a:pt x="566917" y="3958364"/>
                </a:cubicBezTo>
                <a:cubicBezTo>
                  <a:pt x="206356" y="3948757"/>
                  <a:pt x="-6091" y="3702633"/>
                  <a:pt x="0" y="3391447"/>
                </a:cubicBezTo>
                <a:cubicBezTo>
                  <a:pt x="73590" y="2694603"/>
                  <a:pt x="-157984" y="1261268"/>
                  <a:pt x="0" y="566917"/>
                </a:cubicBezTo>
                <a:close/>
              </a:path>
              <a:path w="11317574" h="3958364" stroke="0" extrusionOk="0">
                <a:moveTo>
                  <a:pt x="0" y="566917"/>
                </a:moveTo>
                <a:cubicBezTo>
                  <a:pt x="-18015" y="231196"/>
                  <a:pt x="287076" y="3683"/>
                  <a:pt x="566917" y="0"/>
                </a:cubicBezTo>
                <a:cubicBezTo>
                  <a:pt x="3074260" y="77717"/>
                  <a:pt x="7702303" y="39702"/>
                  <a:pt x="10750657" y="0"/>
                </a:cubicBezTo>
                <a:cubicBezTo>
                  <a:pt x="11030316" y="44958"/>
                  <a:pt x="11267991" y="260847"/>
                  <a:pt x="11317574" y="566917"/>
                </a:cubicBezTo>
                <a:cubicBezTo>
                  <a:pt x="11420514" y="1571796"/>
                  <a:pt x="11175515" y="2535995"/>
                  <a:pt x="11317574" y="3391447"/>
                </a:cubicBezTo>
                <a:cubicBezTo>
                  <a:pt x="11261224" y="3731488"/>
                  <a:pt x="11041479" y="3953377"/>
                  <a:pt x="10750657" y="3958364"/>
                </a:cubicBezTo>
                <a:cubicBezTo>
                  <a:pt x="8719404" y="3872441"/>
                  <a:pt x="4253051" y="4059997"/>
                  <a:pt x="566917" y="3958364"/>
                </a:cubicBezTo>
                <a:cubicBezTo>
                  <a:pt x="238385" y="4001501"/>
                  <a:pt x="5866" y="3668360"/>
                  <a:pt x="0" y="3391447"/>
                </a:cubicBezTo>
                <a:cubicBezTo>
                  <a:pt x="-156417" y="2140669"/>
                  <a:pt x="-82812" y="1508278"/>
                  <a:pt x="0" y="566917"/>
                </a:cubicBezTo>
                <a:close/>
              </a:path>
            </a:pathLst>
          </a:custGeom>
          <a:solidFill>
            <a:schemeClr val="bg1">
              <a:alpha val="44000"/>
            </a:schemeClr>
          </a:solidFill>
          <a:ln>
            <a:extLst>
              <a:ext uri="{C807C97D-BFC1-408E-A445-0C87EB9F89A2}">
                <ask:lineSketchStyleProps xmlns:ask="http://schemas.microsoft.com/office/drawing/2018/sketchyshapes" xmlns="" sd="4001189583">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18779" y="199840"/>
                          <a:pt x="187561" y="6803"/>
                          <a:pt x="431920" y="0"/>
                        </a:cubicBezTo>
                        <a:cubicBezTo>
                          <a:pt x="5028133" y="-33980"/>
                          <a:pt x="9204213" y="152382"/>
                          <a:pt x="10885654" y="0"/>
                        </a:cubicBezTo>
                        <a:cubicBezTo>
                          <a:pt x="11132630" y="-7359"/>
                          <a:pt x="11325760" y="160890"/>
                          <a:pt x="11317574" y="431920"/>
                        </a:cubicBezTo>
                        <a:cubicBezTo>
                          <a:pt x="11288327" y="1431422"/>
                          <a:pt x="11388350" y="1730298"/>
                          <a:pt x="11317574" y="2583862"/>
                        </a:cubicBezTo>
                        <a:cubicBezTo>
                          <a:pt x="11319682" y="2827188"/>
                          <a:pt x="11077883" y="3015045"/>
                          <a:pt x="10885654" y="3015782"/>
                        </a:cubicBezTo>
                        <a:cubicBezTo>
                          <a:pt x="7475048" y="2992981"/>
                          <a:pt x="4259014" y="3017972"/>
                          <a:pt x="431920" y="3015782"/>
                        </a:cubicBezTo>
                        <a:cubicBezTo>
                          <a:pt x="185501" y="3014188"/>
                          <a:pt x="-40603" y="2809644"/>
                          <a:pt x="0" y="2583862"/>
                        </a:cubicBezTo>
                        <a:cubicBezTo>
                          <a:pt x="73590" y="2334174"/>
                          <a:pt x="-157984" y="1423256"/>
                          <a:pt x="0" y="431920"/>
                        </a:cubicBezTo>
                        <a:close/>
                      </a:path>
                      <a:path w="11317574" h="3015782" stroke="0" extrusionOk="0">
                        <a:moveTo>
                          <a:pt x="0" y="431920"/>
                        </a:moveTo>
                        <a:cubicBezTo>
                          <a:pt x="-9827" y="181038"/>
                          <a:pt x="231692" y="4243"/>
                          <a:pt x="431920" y="0"/>
                        </a:cubicBezTo>
                        <a:cubicBezTo>
                          <a:pt x="3276606" y="77717"/>
                          <a:pt x="8569396" y="39702"/>
                          <a:pt x="10885654" y="0"/>
                        </a:cubicBezTo>
                        <a:cubicBezTo>
                          <a:pt x="11107466" y="22494"/>
                          <a:pt x="11309675" y="194497"/>
                          <a:pt x="11317574" y="431920"/>
                        </a:cubicBezTo>
                        <a:cubicBezTo>
                          <a:pt x="11420514" y="1321525"/>
                          <a:pt x="11175515" y="1843537"/>
                          <a:pt x="11317574" y="2583862"/>
                        </a:cubicBezTo>
                        <a:cubicBezTo>
                          <a:pt x="11292718" y="2834289"/>
                          <a:pt x="11090007" y="3008128"/>
                          <a:pt x="10885654" y="3015782"/>
                        </a:cubicBezTo>
                        <a:cubicBezTo>
                          <a:pt x="8851588" y="2929859"/>
                          <a:pt x="4695578" y="3117415"/>
                          <a:pt x="431920" y="3015782"/>
                        </a:cubicBezTo>
                        <a:cubicBezTo>
                          <a:pt x="178537" y="3057264"/>
                          <a:pt x="4412" y="2795189"/>
                          <a:pt x="0" y="2583862"/>
                        </a:cubicBezTo>
                        <a:cubicBezTo>
                          <a:pt x="-156417" y="1971859"/>
                          <a:pt x="-82812" y="1164030"/>
                          <a:pt x="0" y="4319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8E67E1-430B-7633-A841-B39210D236C5}"/>
              </a:ext>
            </a:extLst>
          </p:cNvPr>
          <p:cNvSpPr txBox="1"/>
          <p:nvPr/>
        </p:nvSpPr>
        <p:spPr>
          <a:xfrm>
            <a:off x="1547892" y="2672682"/>
            <a:ext cx="9657517" cy="2123658"/>
          </a:xfrm>
          <a:prstGeom prst="rect">
            <a:avLst/>
          </a:prstGeom>
          <a:noFill/>
        </p:spPr>
        <p:txBody>
          <a:bodyPr wrap="square" rtlCol="0">
            <a:spAutoFit/>
          </a:bodyPr>
          <a:lstStyle/>
          <a:p>
            <a:pPr algn="just"/>
            <a:r>
              <a:rPr lang="vi-VN" sz="4400" b="1" dirty="0">
                <a:solidFill>
                  <a:srgbClr val="002060"/>
                </a:solidFill>
              </a:rPr>
              <a:t>Đọc diễn cảm cả bài thơ, nhấn giọng ở những từ ngữ giàu cảm xúc, gợi tả, gợi cảm</a:t>
            </a:r>
            <a:r>
              <a:rPr lang="en-US" sz="4400" b="1" dirty="0">
                <a:solidFill>
                  <a:srgbClr val="002060"/>
                </a:solidFill>
              </a:rPr>
              <a:t>.</a:t>
            </a:r>
            <a:endParaRPr lang="vi-VN" sz="4400" b="1" dirty="0">
              <a:solidFill>
                <a:srgbClr val="002060"/>
              </a:solidFill>
            </a:endParaRP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28023"/>
          <a:stretch/>
        </p:blipFill>
        <p:spPr bwMode="auto">
          <a:xfrm>
            <a:off x="726072" y="2470618"/>
            <a:ext cx="998145" cy="599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93509" y="4985948"/>
            <a:ext cx="1973179" cy="2323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762562" y="670838"/>
            <a:ext cx="6415791" cy="1232307"/>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3414B95-3640-1788-6EEC-06AC996D60EB}"/>
              </a:ext>
            </a:extLst>
          </p:cNvPr>
          <p:cNvSpPr txBox="1"/>
          <p:nvPr/>
        </p:nvSpPr>
        <p:spPr>
          <a:xfrm>
            <a:off x="814733" y="794762"/>
            <a:ext cx="10425110" cy="830997"/>
          </a:xfrm>
          <a:prstGeom prst="rect">
            <a:avLst/>
          </a:prstGeom>
          <a:noFill/>
        </p:spPr>
        <p:txBody>
          <a:bodyPr wrap="square" rtlCol="0">
            <a:spAutoFit/>
          </a:bodyPr>
          <a:lstStyle/>
          <a:p>
            <a:pPr algn="ctr"/>
            <a:r>
              <a:rPr lang="en-US" sz="4800" b="1" dirty="0" err="1">
                <a:solidFill>
                  <a:srgbClr val="FF0066"/>
                </a:solidFill>
              </a:rPr>
              <a:t>Giọng</a:t>
            </a:r>
            <a:r>
              <a:rPr lang="en-US" sz="4800" b="1" dirty="0">
                <a:solidFill>
                  <a:srgbClr val="FF0066"/>
                </a:solidFill>
              </a:rPr>
              <a:t> </a:t>
            </a:r>
            <a:r>
              <a:rPr lang="en-US" sz="4800" b="1" dirty="0" err="1">
                <a:solidFill>
                  <a:srgbClr val="FF0066"/>
                </a:solidFill>
              </a:rPr>
              <a:t>đọc</a:t>
            </a:r>
            <a:r>
              <a:rPr lang="en-US" sz="4800" b="1" dirty="0">
                <a:solidFill>
                  <a:srgbClr val="FF0066"/>
                </a:solidFill>
              </a:rPr>
              <a:t> </a:t>
            </a:r>
            <a:r>
              <a:rPr lang="en-US" sz="4800" b="1" dirty="0" err="1">
                <a:solidFill>
                  <a:srgbClr val="FF0066"/>
                </a:solidFill>
              </a:rPr>
              <a:t>của</a:t>
            </a:r>
            <a:r>
              <a:rPr lang="en-US" sz="4800" b="1" dirty="0">
                <a:solidFill>
                  <a:srgbClr val="FF0066"/>
                </a:solidFill>
              </a:rPr>
              <a:t> </a:t>
            </a:r>
            <a:r>
              <a:rPr lang="en-US" sz="4800" b="1" dirty="0" err="1">
                <a:solidFill>
                  <a:srgbClr val="FF0066"/>
                </a:solidFill>
              </a:rPr>
              <a:t>bài</a:t>
            </a:r>
            <a:endParaRPr lang="en-US" sz="4800" b="1" dirty="0">
              <a:solidFill>
                <a:srgbClr val="FF0066"/>
              </a:solidFill>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5"/>
          <a:srcRect/>
          <a:stretch>
            <a:fillRect/>
          </a:stretch>
        </p:blipFill>
        <p:spPr>
          <a:xfrm>
            <a:off x="934779" y="2400649"/>
            <a:ext cx="4852770" cy="4217865"/>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37810" y="2550259"/>
            <a:ext cx="4315326"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6">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pic>
        <p:nvPicPr>
          <p:cNvPr id="2" name="Picture 1">
            <a:extLst>
              <a:ext uri="{FF2B5EF4-FFF2-40B4-BE49-F238E27FC236}">
                <a16:creationId xmlns:a16="http://schemas.microsoft.com/office/drawing/2014/main" id="{30C547CD-EBC6-C0E8-BC40-A2153C1D0AD4}"/>
              </a:ext>
            </a:extLst>
          </p:cNvPr>
          <p:cNvPicPr>
            <a:picLocks noChangeAspect="1"/>
          </p:cNvPicPr>
          <p:nvPr/>
        </p:nvPicPr>
        <p:blipFill>
          <a:blip r:embed="rId7"/>
          <a:stretch>
            <a:fillRect/>
          </a:stretch>
        </p:blipFill>
        <p:spPr>
          <a:xfrm>
            <a:off x="895208" y="0"/>
            <a:ext cx="10666026" cy="6858000"/>
          </a:xfrm>
          <a:prstGeom prst="rect">
            <a:avLst/>
          </a:prstGeom>
        </p:spPr>
      </p:pic>
    </p:spTree>
    <p:controls>
      <mc:AlternateContent xmlns:mc="http://schemas.openxmlformats.org/markup-compatibility/2006">
        <mc:Choice xmlns:v="urn:schemas-microsoft-com:vml" Requires="v">
          <p:control spid="2051" name="TextBox1" r:id="rId2" imgW="3398400" imgH="1432440"/>
        </mc:Choice>
        <mc:Fallback>
          <p:control name="TextBox1" r:id="rId2" imgW="3398400" imgH="1432440">
            <p:pic>
              <p:nvPicPr>
                <p:cNvPr id="3"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5636113" y="2980002"/>
                  <a:ext cx="3401194" cy="1428287"/>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DE1989-6C9D-7545-763E-93CCA2301A93}"/>
              </a:ext>
            </a:extLst>
          </p:cNvPr>
          <p:cNvPicPr>
            <a:picLocks noChangeAspect="1"/>
          </p:cNvPicPr>
          <p:nvPr/>
        </p:nvPicPr>
        <p:blipFill>
          <a:blip r:embed="rId5"/>
          <a:stretch>
            <a:fillRect/>
          </a:stretch>
        </p:blipFill>
        <p:spPr>
          <a:xfrm>
            <a:off x="1414773" y="3387552"/>
            <a:ext cx="8535140" cy="188992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6F75BB4-E2DC-6AA0-46F4-FB605172F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6F1C534-31DF-EEF4-F843-AEC2054EB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341" y="5128297"/>
            <a:ext cx="1605701" cy="1605701"/>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646AF35-E2A4-63BA-22BB-AD6EF1B0BE01}"/>
              </a:ext>
            </a:extLst>
          </p:cNvPr>
          <p:cNvPicPr>
            <a:picLocks noChangeAspect="1"/>
          </p:cNvPicPr>
          <p:nvPr/>
        </p:nvPicPr>
        <p:blipFill>
          <a:blip r:embed="rId3"/>
          <a:stretch>
            <a:fillRect/>
          </a:stretch>
        </p:blipFill>
        <p:spPr>
          <a:xfrm>
            <a:off x="1998890" y="3773261"/>
            <a:ext cx="8172450" cy="2533650"/>
          </a:xfrm>
          <a:prstGeom prst="rect">
            <a:avLst/>
          </a:prstGeom>
        </p:spPr>
      </p:pic>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718459" y="947058"/>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Tổ quốc: </a:t>
            </a:r>
            <a:r>
              <a:rPr lang="vi-VN" sz="4400" dirty="0">
                <a:solidFill>
                  <a:srgbClr val="FF0066"/>
                </a:solidFill>
                <a:latin typeface="Cambria" panose="02040503050406030204" pitchFamily="18" charset="0"/>
                <a:ea typeface="Cambria" panose="02040503050406030204" pitchFamily="18" charset="0"/>
              </a:rPr>
              <a:t>đất nước, quốc gia, giang sơn,...</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91B5A9D-830B-FEE8-619F-C40671C450BD}"/>
              </a:ext>
            </a:extLst>
          </p:cNvPr>
          <p:cNvSpPr/>
          <p:nvPr/>
        </p:nvSpPr>
        <p:spPr>
          <a:xfrm>
            <a:off x="696687" y="3135086"/>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rạng ngời: </a:t>
            </a:r>
            <a:r>
              <a:rPr lang="vi-VN" sz="4400" dirty="0">
                <a:solidFill>
                  <a:srgbClr val="FF0066"/>
                </a:solidFill>
                <a:latin typeface="Cambria" panose="02040503050406030204" pitchFamily="18" charset="0"/>
                <a:ea typeface="Cambria" panose="02040503050406030204" pitchFamily="18" charset="0"/>
              </a:rPr>
              <a:t>rạng rỡ, ngời sáng,... </a:t>
            </a:r>
            <a:endParaRPr kumimoji="0" lang="vi-VN" sz="440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23615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9971" y="227671"/>
            <a:ext cx="6572058" cy="1585097"/>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735D66-AF49-B0F9-E5D6-C52DEA31D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pic>
        <p:nvPicPr>
          <p:cNvPr id="18" name="Picture 17">
            <a:extLst>
              <a:ext uri="{FF2B5EF4-FFF2-40B4-BE49-F238E27FC236}">
                <a16:creationId xmlns:a16="http://schemas.microsoft.com/office/drawing/2014/main" id="{A83876EC-5EA9-08BC-7696-2FC08B543D68}"/>
              </a:ext>
            </a:extLst>
          </p:cNvPr>
          <p:cNvPicPr>
            <a:picLocks noChangeAspect="1"/>
          </p:cNvPicPr>
          <p:nvPr/>
        </p:nvPicPr>
        <p:blipFill>
          <a:blip r:embed="rId5" cstate="hqprint">
            <a:alphaModFix amt="20000"/>
            <a:extLst>
              <a:ext uri="{28A0092B-C50C-407E-A947-70E740481C1C}">
                <a14:useLocalDpi xmlns:a14="http://schemas.microsoft.com/office/drawing/2010/main" val="0"/>
              </a:ext>
            </a:extLst>
          </a:blip>
          <a:stretch>
            <a:fillRect/>
          </a:stretch>
        </p:blipFill>
        <p:spPr>
          <a:xfrm>
            <a:off x="8599838" y="1721157"/>
            <a:ext cx="3790335" cy="3790335"/>
          </a:xfrm>
          <a:prstGeom prst="rect">
            <a:avLst/>
          </a:prstGeom>
        </p:spPr>
      </p:pic>
      <p:sp>
        <p:nvSpPr>
          <p:cNvPr id="2" name="Rectangle: Rounded Corners 1">
            <a:extLst>
              <a:ext uri="{FF2B5EF4-FFF2-40B4-BE49-F238E27FC236}">
                <a16:creationId xmlns:a16="http://schemas.microsoft.com/office/drawing/2014/main" id="{4CC896E6-7F11-E559-135B-05519DB423DF}"/>
              </a:ext>
            </a:extLst>
          </p:cNvPr>
          <p:cNvSpPr/>
          <p:nvPr/>
        </p:nvSpPr>
        <p:spPr>
          <a:xfrm>
            <a:off x="993644" y="707213"/>
            <a:ext cx="7825203" cy="4729331"/>
          </a:xfrm>
          <a:custGeom>
            <a:avLst/>
            <a:gdLst>
              <a:gd name="connsiteX0" fmla="*/ 0 w 7825203"/>
              <a:gd name="connsiteY0" fmla="*/ 788238 h 4729331"/>
              <a:gd name="connsiteX1" fmla="*/ 788238 w 7825203"/>
              <a:gd name="connsiteY1" fmla="*/ 0 h 4729331"/>
              <a:gd name="connsiteX2" fmla="*/ 7036965 w 7825203"/>
              <a:gd name="connsiteY2" fmla="*/ 0 h 4729331"/>
              <a:gd name="connsiteX3" fmla="*/ 7825203 w 7825203"/>
              <a:gd name="connsiteY3" fmla="*/ 788238 h 4729331"/>
              <a:gd name="connsiteX4" fmla="*/ 7825203 w 7825203"/>
              <a:gd name="connsiteY4" fmla="*/ 3941093 h 4729331"/>
              <a:gd name="connsiteX5" fmla="*/ 7036965 w 7825203"/>
              <a:gd name="connsiteY5" fmla="*/ 4729331 h 4729331"/>
              <a:gd name="connsiteX6" fmla="*/ 788238 w 7825203"/>
              <a:gd name="connsiteY6" fmla="*/ 4729331 h 4729331"/>
              <a:gd name="connsiteX7" fmla="*/ 0 w 7825203"/>
              <a:gd name="connsiteY7" fmla="*/ 3941093 h 4729331"/>
              <a:gd name="connsiteX8" fmla="*/ 0 w 7825203"/>
              <a:gd name="connsiteY8" fmla="*/ 788238 h 47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203" h="4729331" fill="none" extrusionOk="0">
                <a:moveTo>
                  <a:pt x="0" y="788238"/>
                </a:moveTo>
                <a:cubicBezTo>
                  <a:pt x="-20984" y="380712"/>
                  <a:pt x="343248" y="-55749"/>
                  <a:pt x="788238" y="0"/>
                </a:cubicBezTo>
                <a:cubicBezTo>
                  <a:pt x="1737185" y="-158572"/>
                  <a:pt x="5757562" y="-38448"/>
                  <a:pt x="7036965" y="0"/>
                </a:cubicBezTo>
                <a:cubicBezTo>
                  <a:pt x="7405975" y="33991"/>
                  <a:pt x="7786140" y="383150"/>
                  <a:pt x="7825203" y="788238"/>
                </a:cubicBezTo>
                <a:cubicBezTo>
                  <a:pt x="7982383" y="1271040"/>
                  <a:pt x="7778375" y="2685127"/>
                  <a:pt x="7825203" y="3941093"/>
                </a:cubicBezTo>
                <a:cubicBezTo>
                  <a:pt x="7835112" y="4406446"/>
                  <a:pt x="7523380" y="4745320"/>
                  <a:pt x="7036965" y="4729331"/>
                </a:cubicBezTo>
                <a:cubicBezTo>
                  <a:pt x="5948482" y="4696453"/>
                  <a:pt x="1582744" y="4617441"/>
                  <a:pt x="788238" y="4729331"/>
                </a:cubicBezTo>
                <a:cubicBezTo>
                  <a:pt x="357400" y="4719099"/>
                  <a:pt x="-53461" y="4378957"/>
                  <a:pt x="0" y="3941093"/>
                </a:cubicBezTo>
                <a:cubicBezTo>
                  <a:pt x="161691" y="2881363"/>
                  <a:pt x="20245" y="1755349"/>
                  <a:pt x="0" y="788238"/>
                </a:cubicBezTo>
                <a:close/>
              </a:path>
              <a:path w="7825203" h="4729331" stroke="0" extrusionOk="0">
                <a:moveTo>
                  <a:pt x="0" y="788238"/>
                </a:moveTo>
                <a:cubicBezTo>
                  <a:pt x="81694" y="338776"/>
                  <a:pt x="372838" y="-2709"/>
                  <a:pt x="788238" y="0"/>
                </a:cubicBezTo>
                <a:cubicBezTo>
                  <a:pt x="2889170" y="-73235"/>
                  <a:pt x="5073889" y="-92071"/>
                  <a:pt x="7036965" y="0"/>
                </a:cubicBezTo>
                <a:cubicBezTo>
                  <a:pt x="7432642" y="-36298"/>
                  <a:pt x="7816194" y="340754"/>
                  <a:pt x="7825203" y="788238"/>
                </a:cubicBezTo>
                <a:cubicBezTo>
                  <a:pt x="7912369" y="1146783"/>
                  <a:pt x="7953022" y="3157545"/>
                  <a:pt x="7825203" y="3941093"/>
                </a:cubicBezTo>
                <a:cubicBezTo>
                  <a:pt x="7760641" y="4355263"/>
                  <a:pt x="7472388" y="4690767"/>
                  <a:pt x="7036965" y="4729331"/>
                </a:cubicBezTo>
                <a:cubicBezTo>
                  <a:pt x="5150358" y="4559485"/>
                  <a:pt x="2988859" y="4743904"/>
                  <a:pt x="788238" y="4729331"/>
                </a:cubicBezTo>
                <a:cubicBezTo>
                  <a:pt x="423696" y="4697169"/>
                  <a:pt x="44622" y="4359263"/>
                  <a:pt x="0" y="3941093"/>
                </a:cubicBezTo>
                <a:cubicBezTo>
                  <a:pt x="46808" y="3445852"/>
                  <a:pt x="-111938" y="1300776"/>
                  <a:pt x="0" y="788238"/>
                </a:cubicBezTo>
                <a:close/>
              </a:path>
            </a:pathLst>
          </a:custGeom>
          <a:solidFill>
            <a:schemeClr val="bg1">
              <a:alpha val="78000"/>
            </a:schemeClr>
          </a:solidFill>
          <a:ln w="19050">
            <a:solidFill>
              <a:schemeClr val="accent2"/>
            </a:solidFill>
            <a:prstDash val="lgDash"/>
            <a:extLst>
              <a:ext uri="{C807C97D-BFC1-408E-A445-0C87EB9F89A2}">
                <ask:lineSketchStyleProps xmlns:ask="http://schemas.microsoft.com/office/drawing/2018/sketchyshapes" xmlns="" sd="233796129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AD9B0F-83D8-E85F-4D08-1365778266E9}"/>
              </a:ext>
            </a:extLst>
          </p:cNvPr>
          <p:cNvSpPr txBox="1"/>
          <p:nvPr/>
        </p:nvSpPr>
        <p:spPr>
          <a:xfrm>
            <a:off x="2305293" y="794224"/>
            <a:ext cx="5698397" cy="646331"/>
          </a:xfrm>
          <a:prstGeom prst="rect">
            <a:avLst/>
          </a:prstGeom>
          <a:noFill/>
        </p:spPr>
        <p:txBody>
          <a:bodyPr wrap="square" rtlCol="0">
            <a:spAutoFit/>
          </a:bodyPr>
          <a:lstStyle/>
          <a:p>
            <a:r>
              <a:rPr lang="en-US" sz="3600" dirty="0" err="1">
                <a:latin typeface="+mj-lt"/>
              </a:rPr>
              <a:t>Thứ</a:t>
            </a:r>
            <a:r>
              <a:rPr lang="en-US" sz="3600" dirty="0">
                <a:latin typeface="+mj-lt"/>
              </a:rPr>
              <a:t> … </a:t>
            </a:r>
            <a:r>
              <a:rPr lang="en-US" sz="3600" dirty="0" err="1">
                <a:latin typeface="+mj-lt"/>
              </a:rPr>
              <a:t>ngày</a:t>
            </a:r>
            <a:r>
              <a:rPr lang="en-US" sz="3600" dirty="0">
                <a:latin typeface="+mj-lt"/>
              </a:rPr>
              <a:t> … </a:t>
            </a:r>
            <a:r>
              <a:rPr lang="en-US" sz="3600" dirty="0" err="1">
                <a:latin typeface="+mj-lt"/>
              </a:rPr>
              <a:t>tháng</a:t>
            </a:r>
            <a:r>
              <a:rPr lang="en-US" sz="3600" dirty="0">
                <a:latin typeface="+mj-lt"/>
              </a:rPr>
              <a:t> … </a:t>
            </a:r>
            <a:r>
              <a:rPr lang="en-US" sz="3600" dirty="0" err="1">
                <a:latin typeface="+mj-lt"/>
              </a:rPr>
              <a:t>năm</a:t>
            </a:r>
            <a:endParaRPr lang="en-US" sz="3600" dirty="0">
              <a:latin typeface="+mj-lt"/>
            </a:endParaRPr>
          </a:p>
        </p:txBody>
      </p:sp>
      <p:pic>
        <p:nvPicPr>
          <p:cNvPr id="1026" name="Picture 2" descr="Little Explorers Clipart PNG Images, Cartoon Little Boy Explorer With  Backpack, Smile, Hobby, Uniform PNG Image For Free Download">
            <a:extLst>
              <a:ext uri="{FF2B5EF4-FFF2-40B4-BE49-F238E27FC236}">
                <a16:creationId xmlns:a16="http://schemas.microsoft.com/office/drawing/2014/main" id="{168087EF-18A7-E280-8B06-921BEF49A9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98750" l="10000" r="90000">
                        <a14:foregroundMark x1="40000" y1="5625" x2="56875" y2="11875"/>
                        <a14:foregroundMark x1="47344" y1="1875" x2="53438" y2="1875"/>
                        <a14:foregroundMark x1="38125" y1="24531" x2="57031" y2="25781"/>
                        <a14:foregroundMark x1="48906" y1="22500" x2="59219" y2="27656"/>
                        <a14:foregroundMark x1="57031" y1="23281" x2="57031" y2="40313"/>
                        <a14:foregroundMark x1="30000" y1="92969" x2="36875" y2="91406"/>
                        <a14:foregroundMark x1="37969" y1="86406" x2="39219" y2="89531"/>
                        <a14:foregroundMark x1="41094" y1="86094" x2="41563" y2="89844"/>
                        <a14:foregroundMark x1="26094" y1="92656" x2="30000" y2="95000"/>
                        <a14:foregroundMark x1="39219" y1="92656" x2="41094" y2="93438"/>
                        <a14:foregroundMark x1="38125" y1="85625" x2="31563" y2="96094"/>
                        <a14:foregroundMark x1="27344" y1="92500" x2="38750" y2="88750"/>
                        <a14:foregroundMark x1="62031" y1="85000" x2="61719" y2="95781"/>
                        <a14:foregroundMark x1="61719" y1="95781" x2="61563" y2="96094"/>
                        <a14:foregroundMark x1="56250" y1="98750" x2="63750" y2="97188"/>
                        <a14:foregroundMark x1="63750" y1="86094" x2="67344" y2="88281"/>
                        <a14:foregroundMark x1="63125" y1="85000" x2="65469" y2="88281"/>
                        <a14:foregroundMark x1="63125" y1="83438" x2="66250" y2="90313"/>
                        <a14:foregroundMark x1="66563" y1="90313" x2="65781" y2="95625"/>
                        <a14:foregroundMark x1="56250" y1="97500" x2="61094" y2="94219"/>
                        <a14:foregroundMark x1="58750" y1="94219" x2="65000" y2="87656"/>
                        <a14:foregroundMark x1="40469" y1="83281" x2="37656" y2="91094"/>
                        <a14:foregroundMark x1="39531" y1="82656" x2="38906" y2="87500"/>
                        <a14:foregroundMark x1="51875" y1="16406" x2="56250" y2="47500"/>
                        <a14:foregroundMark x1="47656" y1="23750" x2="48750" y2="38438"/>
                        <a14:foregroundMark x1="48750" y1="10781" x2="56875" y2="68281"/>
                        <a14:foregroundMark x1="53438" y1="35313" x2="56563" y2="62500"/>
                        <a14:foregroundMark x1="56875" y1="50313" x2="60469" y2="80625"/>
                        <a14:foregroundMark x1="54219" y1="59219" x2="56250" y2="72188"/>
                        <a14:foregroundMark x1="25781" y1="91719" x2="31563" y2="91719"/>
                        <a14:foregroundMark x1="67031" y1="90313" x2="67969"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9223248" y="2143797"/>
            <a:ext cx="3466997" cy="3466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orer Cartoon Images - Free Download on Freepik">
            <a:extLst>
              <a:ext uri="{FF2B5EF4-FFF2-40B4-BE49-F238E27FC236}">
                <a16:creationId xmlns:a16="http://schemas.microsoft.com/office/drawing/2014/main" id="{676C9494-48BF-7BF2-2E7D-6D66AD0E90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147" b="91054" l="7671" r="89315">
                        <a14:foregroundMark x1="66830" y1="8255" x2="74898" y2="8287"/>
                        <a14:foregroundMark x1="39452" y1="8147" x2="51553" y2="8195"/>
                        <a14:foregroundMark x1="80000" y1="26358" x2="82495" y2="28715"/>
                        <a14:foregroundMark x1="74795" y1="32268" x2="75491" y2="33154"/>
                        <a14:foregroundMark x1="76400" y1="47807" x2="76721" y2="50651"/>
                        <a14:foregroundMark x1="63014" y1="74601" x2="63288" y2="81310"/>
                        <a14:foregroundMark x1="43014" y1="91214" x2="43014" y2="91214"/>
                        <a14:foregroundMark x1="44384" y1="89137" x2="44932" y2="89936"/>
                        <a14:foregroundMark x1="7671" y1="21565" x2="9041" y2="21565"/>
                        <a14:foregroundMark x1="55616" y1="9904" x2="62466" y2="12939"/>
                        <a14:backgroundMark x1="81918" y1="9744" x2="93699" y2="19169"/>
                        <a14:backgroundMark x1="89589" y1="18051" x2="86575" y2="31470"/>
                        <a14:backgroundMark x1="76164" y1="34984" x2="86027" y2="34984"/>
                        <a14:backgroundMark x1="78082" y1="36102" x2="80000" y2="47604"/>
                        <a14:backgroundMark x1="77260" y1="50639" x2="77808" y2="58946"/>
                        <a14:backgroundMark x1="69315" y1="58466" x2="69315" y2="62780"/>
                        <a14:backgroundMark x1="69041" y1="60064" x2="67945" y2="64856"/>
                        <a14:backgroundMark x1="66575" y1="58147" x2="69041" y2="58147"/>
                        <a14:backgroundMark x1="76164" y1="32907" x2="80548" y2="36422"/>
                        <a14:backgroundMark x1="84658" y1="31470" x2="87945" y2="36581"/>
                        <a14:backgroundMark x1="87397" y1="31310" x2="88219" y2="33387"/>
                        <a14:backgroundMark x1="77260" y1="7029" x2="86849" y2="11342"/>
                        <a14:backgroundMark x1="58356" y1="3834" x2="64658" y2="3994"/>
                        <a14:backgroundMark x1="53699" y1="6230" x2="69041" y2="6230"/>
                      </a14:backgroundRemoval>
                    </a14:imgEffect>
                  </a14:imgLayer>
                </a14:imgProps>
              </a:ext>
              <a:ext uri="{28A0092B-C50C-407E-A947-70E740481C1C}">
                <a14:useLocalDpi xmlns:a14="http://schemas.microsoft.com/office/drawing/2010/main" val="0"/>
              </a:ext>
            </a:extLst>
          </a:blip>
          <a:srcRect/>
          <a:stretch>
            <a:fillRect/>
          </a:stretch>
        </p:blipFill>
        <p:spPr bwMode="auto">
          <a:xfrm>
            <a:off x="7868069" y="1198669"/>
            <a:ext cx="3017421" cy="51750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3D animation, mother, short hair, glasses, blue checkered shirt, gray pants, sandals, backpack">
            <a:extLst>
              <a:ext uri="{FF2B5EF4-FFF2-40B4-BE49-F238E27FC236}">
                <a16:creationId xmlns:a16="http://schemas.microsoft.com/office/drawing/2014/main" id="{72EE8D2B-CC9B-9B36-A39A-E69C20FED91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6612" y="20357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4D0A7B-1265-8EE3-183F-5E8D9EB502EC}"/>
              </a:ext>
            </a:extLst>
          </p:cNvPr>
          <p:cNvPicPr>
            <a:picLocks noChangeAspect="1"/>
          </p:cNvPicPr>
          <p:nvPr/>
        </p:nvPicPr>
        <p:blipFill>
          <a:blip r:embed="rId12"/>
          <a:stretch>
            <a:fillRect/>
          </a:stretch>
        </p:blipFill>
        <p:spPr>
          <a:xfrm>
            <a:off x="2113010" y="2252340"/>
            <a:ext cx="6462644" cy="3142619"/>
          </a:xfrm>
          <a:prstGeom prst="rect">
            <a:avLst/>
          </a:prstGeom>
        </p:spPr>
      </p:pic>
      <p:pic>
        <p:nvPicPr>
          <p:cNvPr id="9" name="Picture 8" descr="A yellow circles with red lines&#10;&#10;Description automatically generated">
            <a:extLst>
              <a:ext uri="{FF2B5EF4-FFF2-40B4-BE49-F238E27FC236}">
                <a16:creationId xmlns:a16="http://schemas.microsoft.com/office/drawing/2014/main" id="{A17B8E68-3FE3-96C7-2408-D38B42BB933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34720" y="1403667"/>
            <a:ext cx="2356458" cy="14106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673808F7-D248-3917-9522-DDBB71E62C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custDataLst>
      <p:tags r:id="rId1"/>
    </p:custDataLst>
    <p:extLst>
      <p:ext uri="{BB962C8B-B14F-4D97-AF65-F5344CB8AC3E}">
        <p14:creationId xmlns:p14="http://schemas.microsoft.com/office/powerpoint/2010/main" val="98605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4"/>
          <a:stretch>
            <a:fillRect/>
          </a:stretch>
        </p:blipFill>
        <p:spPr>
          <a:xfrm>
            <a:off x="3478597"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r>
                <a:rPr lang="en-US" sz="4800" b="1" dirty="0" err="1">
                  <a:ln w="0"/>
                  <a:solidFill>
                    <a:srgbClr val="002060"/>
                  </a:solidFill>
                  <a:effectLst>
                    <a:outerShdw blurRad="38100" dist="25400" dir="5400000" algn="ctr" rotWithShape="0">
                      <a:srgbClr val="6E747A">
                        <a:alpha val="43000"/>
                      </a:srgbClr>
                    </a:outerShdw>
                  </a:effectLst>
                  <a:latin typeface="+mj-lt"/>
                </a:rPr>
                <a:t>Mắt</a:t>
              </a:r>
              <a:r>
                <a:rPr lang="en-US" sz="4800" b="1" dirty="0">
                  <a:ln w="0"/>
                  <a:solidFill>
                    <a:srgbClr val="002060"/>
                  </a:solidFill>
                  <a:effectLst>
                    <a:outerShdw blurRad="38100" dist="25400" dir="5400000" algn="ctr" rotWithShape="0">
                      <a:srgbClr val="6E747A">
                        <a:alpha val="43000"/>
                      </a:srgbClr>
                    </a:outerShdw>
                  </a:effectLst>
                  <a:latin typeface="+mj-lt"/>
                </a:rPr>
                <a:t> </a:t>
              </a:r>
              <a:r>
                <a:rPr lang="en-US" sz="4800" b="1" dirty="0" err="1">
                  <a:ln w="0"/>
                  <a:solidFill>
                    <a:srgbClr val="002060"/>
                  </a:solidFill>
                  <a:effectLst>
                    <a:outerShdw blurRad="38100" dist="25400" dir="5400000" algn="ctr" rotWithShape="0">
                      <a:srgbClr val="6E747A">
                        <a:alpha val="43000"/>
                      </a:srgbClr>
                    </a:outerShdw>
                  </a:effectLst>
                  <a:latin typeface="+mj-lt"/>
                </a:rPr>
                <a:t>dõi</a:t>
              </a:r>
              <a:endParaRPr lang="en-US" sz="4800" b="1" dirty="0">
                <a:ln w="0"/>
                <a:solidFill>
                  <a:srgbClr val="002060"/>
                </a:solidFill>
                <a:effectLst>
                  <a:outerShdw blurRad="38100" dist="25400" dir="5400000" algn="ctr" rotWithShape="0">
                    <a:srgbClr val="6E747A">
                      <a:alpha val="43000"/>
                    </a:srgbClr>
                  </a:outerShdw>
                </a:effectLst>
                <a:latin typeface="+mj-lt"/>
              </a:endParaRP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F85A9324-AC29-0B9B-0B90-58242EEA7F5A}"/>
              </a:ext>
            </a:extLst>
          </p:cNvPr>
          <p:cNvPicPr>
            <a:picLocks noChangeAspect="1"/>
          </p:cNvPicPr>
          <p:nvPr/>
        </p:nvPicPr>
        <p:blipFill>
          <a:blip r:embed="rId3"/>
          <a:stretch>
            <a:fillRect/>
          </a:stretch>
        </p:blipFill>
        <p:spPr>
          <a:xfrm>
            <a:off x="3521937" y="222897"/>
            <a:ext cx="5627096" cy="969348"/>
          </a:xfrm>
          <a:prstGeom prst="rect">
            <a:avLst/>
          </a:prstGeom>
        </p:spPr>
      </p:pic>
      <p:sp>
        <p:nvSpPr>
          <p:cNvPr id="7" name="TextBox 6">
            <a:extLst>
              <a:ext uri="{FF2B5EF4-FFF2-40B4-BE49-F238E27FC236}">
                <a16:creationId xmlns:a16="http://schemas.microsoft.com/office/drawing/2014/main" id="{9D406559-BDEF-5D97-DAF5-72CA07B5BCDF}"/>
              </a:ext>
            </a:extLst>
          </p:cNvPr>
          <p:cNvSpPr txBox="1"/>
          <p:nvPr/>
        </p:nvSpPr>
        <p:spPr>
          <a:xfrm>
            <a:off x="446314" y="1175657"/>
            <a:ext cx="585651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Về đây nghe đất thở</a:t>
            </a:r>
          </a:p>
          <a:p>
            <a:pPr algn="just"/>
            <a:r>
              <a:rPr lang="vi-VN" sz="2800" b="0" i="0" dirty="0">
                <a:solidFill>
                  <a:srgbClr val="000000"/>
                </a:solidFill>
                <a:effectLst/>
                <a:latin typeface="Cambria" panose="02040503050406030204" pitchFamily="18" charset="0"/>
                <a:ea typeface="Cambria" panose="02040503050406030204" pitchFamily="18" charset="0"/>
              </a:rPr>
              <a:t>Phập phồng trước bình minh</a:t>
            </a:r>
          </a:p>
          <a:p>
            <a:pPr algn="just"/>
            <a:r>
              <a:rPr lang="vi-VN" sz="2800" b="0" i="0" dirty="0">
                <a:solidFill>
                  <a:srgbClr val="000000"/>
                </a:solidFill>
                <a:effectLst/>
                <a:latin typeface="Cambria" panose="02040503050406030204" pitchFamily="18" charset="0"/>
                <a:ea typeface="Cambria" panose="02040503050406030204" pitchFamily="18" charset="0"/>
              </a:rPr>
              <a:t>Về đây trông đước chạy</a:t>
            </a:r>
          </a:p>
          <a:p>
            <a:pPr algn="just"/>
            <a:r>
              <a:rPr lang="vi-VN" sz="2800" b="0" i="0" dirty="0">
                <a:solidFill>
                  <a:srgbClr val="000000"/>
                </a:solidFill>
                <a:effectLst/>
                <a:latin typeface="Cambria" panose="02040503050406030204" pitchFamily="18" charset="0"/>
                <a:ea typeface="Cambria" panose="02040503050406030204" pitchFamily="18" charset="0"/>
              </a:rPr>
              <a:t>Những bước chân ngập sình.</a:t>
            </a:r>
          </a:p>
        </p:txBody>
      </p:sp>
      <p:sp>
        <p:nvSpPr>
          <p:cNvPr id="8" name="TextBox 7">
            <a:extLst>
              <a:ext uri="{FF2B5EF4-FFF2-40B4-BE49-F238E27FC236}">
                <a16:creationId xmlns:a16="http://schemas.microsoft.com/office/drawing/2014/main" id="{E514EABA-8C45-C7D5-1455-B29596B70711}"/>
              </a:ext>
            </a:extLst>
          </p:cNvPr>
          <p:cNvSpPr txBox="1"/>
          <p:nvPr/>
        </p:nvSpPr>
        <p:spPr>
          <a:xfrm>
            <a:off x="500741" y="3102428"/>
            <a:ext cx="5649685" cy="1815882"/>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Gặp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ngọn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châu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thổ</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Đang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Ca </a:t>
            </a:r>
            <a:r>
              <a:rPr lang="en-US" sz="2800" b="0" i="0" dirty="0" err="1">
                <a:solidFill>
                  <a:srgbClr val="000000"/>
                </a:solidFill>
                <a:effectLst/>
                <a:latin typeface="Cambria" panose="02040503050406030204" pitchFamily="18" charset="0"/>
                <a:ea typeface="Cambria" panose="02040503050406030204" pitchFamily="18" charset="0"/>
              </a:rPr>
              <a:t>bài</a:t>
            </a:r>
            <a:r>
              <a:rPr lang="en-US" sz="2800" b="0" i="0" dirty="0">
                <a:solidFill>
                  <a:srgbClr val="000000"/>
                </a:solidFill>
                <a:effectLst/>
                <a:latin typeface="Cambria" panose="02040503050406030204" pitchFamily="18" charset="0"/>
                <a:ea typeface="Cambria" panose="02040503050406030204" pitchFamily="18" charset="0"/>
              </a:rPr>
              <a:t> ca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cõi</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đời</a:t>
            </a:r>
            <a:r>
              <a:rPr lang="en-US" sz="2800" b="0" i="0" dirty="0">
                <a:solidFill>
                  <a:srgbClr val="000000"/>
                </a:solidFill>
                <a:effectLst/>
                <a:latin typeface="Cambria" panose="02040503050406030204" pitchFamily="18" charset="0"/>
                <a:ea typeface="Cambria" panose="02040503050406030204" pitchFamily="18" charset="0"/>
              </a:rPr>
              <a:t> cha </a:t>
            </a:r>
            <a:r>
              <a:rPr lang="en-US" sz="2800" b="0" i="0" dirty="0" err="1">
                <a:solidFill>
                  <a:srgbClr val="000000"/>
                </a:solidFill>
                <a:effectLst/>
                <a:latin typeface="Cambria" panose="02040503050406030204" pitchFamily="18" charset="0"/>
                <a:ea typeface="Cambria" panose="02040503050406030204" pitchFamily="18" charset="0"/>
              </a:rPr>
              <a:t>ông</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20FCC47D-C3E2-C1F4-735A-CAF1D8E1501F}"/>
              </a:ext>
            </a:extLst>
          </p:cNvPr>
          <p:cNvSpPr txBox="1"/>
          <p:nvPr/>
        </p:nvSpPr>
        <p:spPr>
          <a:xfrm>
            <a:off x="457199" y="4965918"/>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Ngút ngàn rừng mắm, đước</a:t>
            </a:r>
          </a:p>
          <a:p>
            <a:pPr algn="just"/>
            <a:r>
              <a:rPr lang="vi-VN" sz="2800" b="0" i="0" dirty="0">
                <a:solidFill>
                  <a:srgbClr val="000000"/>
                </a:solidFill>
                <a:effectLst/>
                <a:latin typeface="Cambria" panose="02040503050406030204" pitchFamily="18" charset="0"/>
                <a:ea typeface="Cambria" panose="02040503050406030204" pitchFamily="18" charset="0"/>
              </a:rPr>
              <a:t>Xanh đến tận vô cùng</a:t>
            </a:r>
          </a:p>
          <a:p>
            <a:pPr algn="just"/>
            <a:r>
              <a:rPr lang="vi-VN" sz="2800" b="0" i="0" dirty="0">
                <a:solidFill>
                  <a:srgbClr val="000000"/>
                </a:solidFill>
                <a:effectLst/>
                <a:latin typeface="Cambria" panose="02040503050406030204" pitchFamily="18" charset="0"/>
                <a:ea typeface="Cambria" panose="02040503050406030204" pitchFamily="18" charset="0"/>
              </a:rPr>
              <a:t>Phù sa như dòng sữa</a:t>
            </a:r>
          </a:p>
          <a:p>
            <a:pPr algn="just"/>
            <a:r>
              <a:rPr lang="vi-VN" sz="2800" b="0" i="0" dirty="0">
                <a:solidFill>
                  <a:srgbClr val="000000"/>
                </a:solidFill>
                <a:effectLst/>
                <a:latin typeface="Cambria" panose="02040503050406030204" pitchFamily="18" charset="0"/>
                <a:ea typeface="Cambria" panose="02040503050406030204" pitchFamily="18" charset="0"/>
              </a:rPr>
              <a:t>Nuôi đất rừng Năm Căn.</a:t>
            </a:r>
          </a:p>
        </p:txBody>
      </p:sp>
      <p:sp>
        <p:nvSpPr>
          <p:cNvPr id="10" name="TextBox 9">
            <a:extLst>
              <a:ext uri="{FF2B5EF4-FFF2-40B4-BE49-F238E27FC236}">
                <a16:creationId xmlns:a16="http://schemas.microsoft.com/office/drawing/2014/main" id="{F6562039-F355-7EF4-58B4-28C7E84680B9}"/>
              </a:ext>
            </a:extLst>
          </p:cNvPr>
          <p:cNvSpPr txBox="1"/>
          <p:nvPr/>
        </p:nvSpPr>
        <p:spPr>
          <a:xfrm>
            <a:off x="6651172" y="823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Rễ mắm thì ăn lên</a:t>
            </a:r>
          </a:p>
          <a:p>
            <a:pPr algn="just"/>
            <a:r>
              <a:rPr lang="vi-VN" sz="2800" b="0" i="0" dirty="0">
                <a:solidFill>
                  <a:srgbClr val="000000"/>
                </a:solidFill>
                <a:effectLst/>
                <a:latin typeface="Cambria" panose="02040503050406030204" pitchFamily="18" charset="0"/>
                <a:ea typeface="Cambria" panose="02040503050406030204" pitchFamily="18" charset="0"/>
              </a:rPr>
              <a:t>Rễ đước thì cắm xuống</a:t>
            </a:r>
          </a:p>
          <a:p>
            <a:pPr algn="just"/>
            <a:r>
              <a:rPr lang="vi-VN" sz="2800" b="0" i="0" dirty="0">
                <a:solidFill>
                  <a:srgbClr val="000000"/>
                </a:solidFill>
                <a:effectLst/>
                <a:latin typeface="Cambria" panose="02040503050406030204" pitchFamily="18" charset="0"/>
                <a:ea typeface="Cambria" panose="02040503050406030204" pitchFamily="18" charset="0"/>
              </a:rPr>
              <a:t>Bền bỉ suốt ngày đêm</a:t>
            </a:r>
          </a:p>
          <a:p>
            <a:pPr algn="just"/>
            <a:r>
              <a:rPr lang="vi-VN" sz="2800" b="0" i="0" dirty="0">
                <a:solidFill>
                  <a:srgbClr val="000000"/>
                </a:solidFill>
                <a:effectLst/>
                <a:latin typeface="Cambria" panose="02040503050406030204" pitchFamily="18" charset="0"/>
                <a:ea typeface="Cambria" panose="02040503050406030204" pitchFamily="18" charset="0"/>
              </a:rPr>
              <a:t>Trong tình yêu của đất.</a:t>
            </a:r>
          </a:p>
        </p:txBody>
      </p:sp>
      <p:sp>
        <p:nvSpPr>
          <p:cNvPr id="11" name="TextBox 10">
            <a:extLst>
              <a:ext uri="{FF2B5EF4-FFF2-40B4-BE49-F238E27FC236}">
                <a16:creationId xmlns:a16="http://schemas.microsoft.com/office/drawing/2014/main" id="{1819BC96-D821-ED0F-2132-A5FD2D929739}"/>
              </a:ext>
            </a:extLst>
          </p:cNvPr>
          <p:cNvSpPr txBox="1"/>
          <p:nvPr/>
        </p:nvSpPr>
        <p:spPr>
          <a:xfrm>
            <a:off x="6662058" y="2728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Nơi đây biển gặp rừng</a:t>
            </a:r>
          </a:p>
          <a:p>
            <a:pPr algn="just"/>
            <a:r>
              <a:rPr lang="vi-VN" sz="2800" b="0" i="0" dirty="0">
                <a:solidFill>
                  <a:srgbClr val="000000"/>
                </a:solidFill>
                <a:effectLst/>
                <a:latin typeface="Cambria" panose="02040503050406030204" pitchFamily="18" charset="0"/>
                <a:ea typeface="Cambria" panose="02040503050406030204" pitchFamily="18" charset="0"/>
              </a:rPr>
              <a:t>Đất và trời gắn lại</a:t>
            </a:r>
          </a:p>
          <a:p>
            <a:pPr algn="just"/>
            <a:r>
              <a:rPr lang="vi-VN" sz="2800" b="0" i="0" dirty="0">
                <a:solidFill>
                  <a:srgbClr val="000000"/>
                </a:solidFill>
                <a:effectLst/>
                <a:latin typeface="Cambria" panose="02040503050406030204" pitchFamily="18" charset="0"/>
                <a:ea typeface="Cambria" panose="02040503050406030204" pitchFamily="18" charset="0"/>
              </a:rPr>
              <a:t>Cho bãi bồi vươn xa</a:t>
            </a:r>
          </a:p>
          <a:p>
            <a:pPr algn="just"/>
            <a:r>
              <a:rPr lang="vi-VN" sz="2800" b="0" i="0" dirty="0">
                <a:solidFill>
                  <a:srgbClr val="000000"/>
                </a:solidFill>
                <a:effectLst/>
                <a:latin typeface="Cambria" panose="02040503050406030204" pitchFamily="18" charset="0"/>
                <a:ea typeface="Cambria" panose="02040503050406030204" pitchFamily="18" charset="0"/>
              </a:rPr>
              <a:t>Đất nước mình lớn mãi.</a:t>
            </a:r>
          </a:p>
        </p:txBody>
      </p:sp>
      <p:sp>
        <p:nvSpPr>
          <p:cNvPr id="12" name="TextBox 11">
            <a:extLst>
              <a:ext uri="{FF2B5EF4-FFF2-40B4-BE49-F238E27FC236}">
                <a16:creationId xmlns:a16="http://schemas.microsoft.com/office/drawing/2014/main" id="{0B71EEF9-07EF-1184-E947-622161666A15}"/>
              </a:ext>
            </a:extLst>
          </p:cNvPr>
          <p:cNvSpPr txBox="1"/>
          <p:nvPr/>
        </p:nvSpPr>
        <p:spPr>
          <a:xfrm>
            <a:off x="6694715" y="4611231"/>
            <a:ext cx="5649685"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Lần đầu về Đất Mũi</a:t>
            </a:r>
          </a:p>
          <a:p>
            <a:pPr algn="just"/>
            <a:r>
              <a:rPr lang="vi-VN" sz="2800" b="0" i="0" dirty="0">
                <a:solidFill>
                  <a:srgbClr val="000000"/>
                </a:solidFill>
                <a:effectLst/>
                <a:latin typeface="Cambria" panose="02040503050406030204" pitchFamily="18" charset="0"/>
                <a:ea typeface="Cambria" panose="02040503050406030204" pitchFamily="18" charset="0"/>
              </a:rPr>
              <a:t>Như về với nhà mình</a:t>
            </a:r>
          </a:p>
          <a:p>
            <a:pPr algn="just"/>
            <a:r>
              <a:rPr lang="vi-VN" sz="2800" b="0" i="0" dirty="0">
                <a:solidFill>
                  <a:srgbClr val="000000"/>
                </a:solidFill>
                <a:effectLst/>
                <a:latin typeface="Cambria" panose="02040503050406030204" pitchFamily="18" charset="0"/>
                <a:ea typeface="Cambria" panose="02040503050406030204" pitchFamily="18" charset="0"/>
              </a:rPr>
              <a:t>Nơi địa đầu Tổ quốc</a:t>
            </a:r>
          </a:p>
          <a:p>
            <a:pPr algn="just"/>
            <a:r>
              <a:rPr lang="vi-VN" sz="2800" b="0" i="0" dirty="0">
                <a:solidFill>
                  <a:srgbClr val="000000"/>
                </a:solidFill>
                <a:effectLst/>
                <a:latin typeface="Cambria" panose="02040503050406030204" pitchFamily="18" charset="0"/>
                <a:ea typeface="Cambria" panose="02040503050406030204" pitchFamily="18" charset="0"/>
              </a:rPr>
              <a:t>Rạng ngời ánh bình minh!</a:t>
            </a:r>
            <a:endParaRPr lang="en-US" sz="2800" b="0" i="0" dirty="0">
              <a:solidFill>
                <a:srgbClr val="000000"/>
              </a:solidFill>
              <a:effectLst/>
              <a:latin typeface="Cambria" panose="02040503050406030204" pitchFamily="18" charset="0"/>
              <a:ea typeface="Cambria" panose="02040503050406030204" pitchFamily="18" charset="0"/>
            </a:endParaRPr>
          </a:p>
          <a:p>
            <a:pPr algn="r"/>
            <a:r>
              <a:rPr lang="en-US" sz="2800" dirty="0">
                <a:solidFill>
                  <a:srgbClr val="000000"/>
                </a:solidFill>
                <a:latin typeface="Cambria" panose="02040503050406030204" pitchFamily="18" charset="0"/>
                <a:ea typeface="Cambria" panose="02040503050406030204" pitchFamily="18" charset="0"/>
              </a:rPr>
              <a:t>(Hoài Anh)</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6277" y="2482006"/>
            <a:ext cx="2077009"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6169" y="2400505"/>
            <a:ext cx="1402317" cy="923330"/>
          </a:xfrm>
          <a:prstGeom prst="rect">
            <a:avLst/>
          </a:prstGeom>
          <a:noFill/>
        </p:spPr>
        <p:txBody>
          <a:bodyPr wrap="square" rtlCol="0">
            <a:spAutoFit/>
          </a:bodyPr>
          <a:lstStyle/>
          <a:p>
            <a:pPr lvl="0"/>
            <a:r>
              <a:rPr lang="en-US" sz="5400" b="1" dirty="0" err="1">
                <a:solidFill>
                  <a:prstClr val="black"/>
                </a:solidFill>
              </a:rPr>
              <a:t>sình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5497285" y="2463447"/>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5900057" y="2422696"/>
            <a:ext cx="3689439" cy="923330"/>
          </a:xfrm>
          <a:prstGeom prst="rect">
            <a:avLst/>
          </a:prstGeom>
          <a:noFill/>
        </p:spPr>
        <p:txBody>
          <a:bodyPr wrap="square" rtlCol="0">
            <a:spAutoFit/>
          </a:bodyPr>
          <a:lstStyle/>
          <a:p>
            <a:pPr lvl="0"/>
            <a:r>
              <a:rPr lang="en-US" sz="5400" b="1" dirty="0" err="1">
                <a:solidFill>
                  <a:prstClr val="black"/>
                </a:solidFill>
              </a:rPr>
              <a:t>dòng</a:t>
            </a:r>
            <a:r>
              <a:rPr lang="en-US" sz="5400" b="1" dirty="0">
                <a:solidFill>
                  <a:prstClr val="black"/>
                </a:solidFill>
              </a:rPr>
              <a:t> </a:t>
            </a:r>
            <a:r>
              <a:rPr lang="en-US" sz="5400" b="1" dirty="0" err="1">
                <a:solidFill>
                  <a:prstClr val="black"/>
                </a:solidFill>
              </a:rPr>
              <a:t>sữa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83153" y="-99542"/>
            <a:ext cx="9813767" cy="1902106"/>
          </a:xfrm>
          <a:prstGeom prst="rect">
            <a:avLst/>
          </a:prstGeom>
        </p:spPr>
      </p:pic>
      <p:sp>
        <p:nvSpPr>
          <p:cNvPr id="5" name="Rectangle: Rounded Corners 4">
            <a:extLst>
              <a:ext uri="{FF2B5EF4-FFF2-40B4-BE49-F238E27FC236}">
                <a16:creationId xmlns:a16="http://schemas.microsoft.com/office/drawing/2014/main" id="{21496A72-194D-40A5-7441-91AAD5A6D36E}"/>
              </a:ext>
            </a:extLst>
          </p:cNvPr>
          <p:cNvSpPr/>
          <p:nvPr/>
        </p:nvSpPr>
        <p:spPr>
          <a:xfrm>
            <a:off x="3918856" y="3824162"/>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121CEE-7204-520F-B5EB-F3045C5326CE}"/>
              </a:ext>
            </a:extLst>
          </p:cNvPr>
          <p:cNvSpPr txBox="1"/>
          <p:nvPr/>
        </p:nvSpPr>
        <p:spPr>
          <a:xfrm>
            <a:off x="4321628" y="3783411"/>
            <a:ext cx="3689439" cy="923330"/>
          </a:xfrm>
          <a:prstGeom prst="rect">
            <a:avLst/>
          </a:prstGeom>
          <a:noFill/>
        </p:spPr>
        <p:txBody>
          <a:bodyPr wrap="square" rtlCol="0">
            <a:spAutoFit/>
          </a:bodyPr>
          <a:lstStyle/>
          <a:p>
            <a:pPr lvl="0"/>
            <a:r>
              <a:rPr lang="en-US" sz="5400" b="1" dirty="0" err="1">
                <a:solidFill>
                  <a:prstClr val="black"/>
                </a:solidFill>
              </a:rPr>
              <a:t>vươn</a:t>
            </a:r>
            <a:r>
              <a:rPr lang="en-US" sz="5400" b="1" dirty="0">
                <a:solidFill>
                  <a:prstClr val="black"/>
                </a:solidFill>
              </a:rPr>
              <a:t> xa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3069772" y="2077029"/>
            <a:ext cx="7674428" cy="2800767"/>
          </a:xfrm>
          <a:prstGeom prst="rect">
            <a:avLst/>
          </a:prstGeom>
          <a:noFill/>
        </p:spPr>
        <p:txBody>
          <a:bodyPr wrap="square" rtlCol="0">
            <a:spAutoFit/>
          </a:bodyPr>
          <a:lstStyle/>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nghe</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đất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thở</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chạy</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ăn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lên</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xuống</a:t>
            </a:r>
            <a:r>
              <a:rPr lang="en-US" sz="4400"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34509" y="-95250"/>
            <a:ext cx="9402788" cy="1822450"/>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2|0.3|0.3|0.5|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1588</TotalTime>
  <Words>1152</Words>
  <Application>Microsoft Office PowerPoint</Application>
  <PresentationFormat>Widescreen</PresentationFormat>
  <Paragraphs>107</Paragraphs>
  <Slides>40</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微软雅黑</vt:lpstr>
      <vt:lpstr>Aptos</vt:lpstr>
      <vt:lpstr>Arial</vt:lpstr>
      <vt:lpstr>Calibri</vt:lpstr>
      <vt:lpstr>Cambria</vt:lpstr>
      <vt:lpstr>Times New Roman</vt:lpstr>
      <vt:lpstr>UVN Banh Mi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51</cp:revision>
  <dcterms:created xsi:type="dcterms:W3CDTF">2023-06-14T03:10:11Z</dcterms:created>
  <dcterms:modified xsi:type="dcterms:W3CDTF">2025-04-13T02:24:06Z</dcterms:modified>
  <cp:category>9Slide.vn</cp:category>
</cp:coreProperties>
</file>