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95" r:id="rId4"/>
    <p:sldId id="262" r:id="rId5"/>
    <p:sldId id="257" r:id="rId6"/>
    <p:sldId id="258" r:id="rId7"/>
    <p:sldId id="264" r:id="rId8"/>
    <p:sldId id="268" r:id="rId9"/>
    <p:sldId id="265" r:id="rId10"/>
    <p:sldId id="269" r:id="rId11"/>
    <p:sldId id="260" r:id="rId12"/>
    <p:sldId id="270" r:id="rId13"/>
    <p:sldId id="293" r:id="rId14"/>
    <p:sldId id="294" r:id="rId15"/>
    <p:sldId id="274" r:id="rId16"/>
    <p:sldId id="273" r:id="rId17"/>
    <p:sldId id="276" r:id="rId18"/>
    <p:sldId id="277" r:id="rId19"/>
    <p:sldId id="278" r:id="rId20"/>
    <p:sldId id="281" r:id="rId21"/>
    <p:sldId id="284" r:id="rId22"/>
    <p:sldId id="285" r:id="rId23"/>
    <p:sldId id="286" r:id="rId24"/>
    <p:sldId id="287" r:id="rId25"/>
    <p:sldId id="288" r:id="rId26"/>
    <p:sldId id="290" r:id="rId27"/>
    <p:sldId id="29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98C"/>
    <a:srgbClr val="FF99CC"/>
    <a:srgbClr val="FFEFFF"/>
    <a:srgbClr val="56654B"/>
    <a:srgbClr val="FFE272"/>
    <a:srgbClr val="FFFF00"/>
    <a:srgbClr val="8BCD43"/>
    <a:srgbClr val="FF71B8"/>
    <a:srgbClr val="A64095"/>
    <a:srgbClr val="A93C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34" d="100"/>
          <a:sy n="34" d="100"/>
        </p:scale>
        <p:origin x="739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757A5-8A7A-4376-B28C-CFF6B7BD6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0D7A36-C00A-44D8-932E-5B9F37537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CFD6A-3242-4A26-B3B4-E14F5B17FF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9B1E2-3BD6-4B54-9748-2AC9BADD2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E29C3-F8C2-43AE-AE2B-51358EFF2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51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8DE40-B9F4-44E9-BC0C-5C4EFBBDF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B90B40-8803-4DFE-A86B-8A8B7FBC67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40A3D-61F3-471F-A02E-73586DD398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4D3F1-B8BC-418D-9A7D-C81E42F1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62DF2-4C52-4B2B-A18E-9C074B05E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43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FFED55-DD74-479D-B03E-C12DAD0CC5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68B830-8F12-4A20-BCCD-20CB13B17C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4EE29-BD3A-4E79-82F9-9D0055B1C5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15301-76B7-4C68-A617-C512F5D6E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8A233-9FE1-4A29-82BA-EAFB565E1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69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37ED1-4A9C-47F1-861B-2052A46C5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07931-1D9E-427C-A0DB-C0154F741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CE4D0-E797-44A6-BD7D-D62D7D5ED9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43BFD-962D-41A0-8315-CA9F307DB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7E510-6785-460B-B652-B055B4101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E28BF-33C7-44C6-8211-065C95B6D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0234E3-7F68-4D03-8C65-9EA37D3C7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8B78E-4683-4582-943C-2667B0A865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427E0-14EA-430A-9B81-34C7EA54E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1BF51-2815-49F5-B013-13F0DD402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45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E35E2-9EB5-4928-B642-1BB74D9FB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CC8CB-E5D1-475C-814F-27345FC04C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30F1FF-C4CB-4570-B861-7F627B012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E9E052-1993-4366-95F6-5AF99104B9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5443B7-50BE-4024-A143-24B48FE2C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F26C9F-1754-4A27-AD73-C664961A9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84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F13D8-274B-498A-809D-509C10CB3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A10A5E-DA5D-4D23-B472-DC79170E0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CA6689-E1FE-42FB-85A6-736C622DDA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F17034-806F-43B9-93AB-2A5EA408F6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9FB7AA-868A-4E6B-AC79-9430EA4B8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561B5C-2692-4DBA-8E1F-78CA499F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9978EC-D997-4613-A4EF-1A5AEEFE4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74CAEF-BC9C-4D0C-B031-9F8D8E3B0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05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CCE1E-FE23-42EC-9366-4D459D075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7B8B09-FAA2-44DF-B138-6438CB81F7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0C5BC2-AD7F-41F8-A03E-17C1C1ACA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CA84D6-67C5-46BE-86ED-8B8520A8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99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691072-B9B6-45F5-A53B-C67CCDEE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FF1E80-C907-4BFC-ABB1-8A72BB5F6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1E6F9-8760-4EA9-920C-2D9F68530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52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822C7-E963-44BC-8E15-34FE306F4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54516-B7D5-47D1-A230-2F9C4CEFD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FF33FA-8FBA-4F57-9814-A6D21976C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C56A8-90E5-4524-85B7-04A7243CF1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6104B-DD60-4044-991C-7AF5C2C8F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1EF561-6F1B-4183-A926-985B37335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58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6166C-F161-4E4F-B84C-9EFEEA6B8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80AF98-3B28-4386-9C6D-8186FAAF4B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62E56-3311-4A80-A685-40649132E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6311D2-733C-4886-895A-74D1B449D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894661-905A-4B18-AFA6-1DD024C4D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2A6025-DE65-4A24-B976-790A0BEAC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24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D0D4321-4900-29DB-3B61-D474E8C8282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028" y="0"/>
            <a:ext cx="1453415" cy="14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56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5.sv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1.pn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2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2.sv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37.png"/><Relationship Id="rId4" Type="http://schemas.openxmlformats.org/officeDocument/2006/relationships/image" Target="../media/image5.sv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5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2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1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.png"/><Relationship Id="rId4" Type="http://schemas.openxmlformats.org/officeDocument/2006/relationships/image" Target="../media/image19.svg"/><Relationship Id="rId9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19.png"/><Relationship Id="rId7" Type="http://schemas.openxmlformats.org/officeDocument/2006/relationships/image" Target="../media/image27.svg"/><Relationship Id="rId12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5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29.svg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2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7.svg"/><Relationship Id="rId12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5.sv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2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32.png"/><Relationship Id="rId5" Type="http://schemas.openxmlformats.org/officeDocument/2006/relationships/image" Target="../media/image25.sv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E4C8BF-4EBE-4606-BBC3-20C363C52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148E3FA-0E08-450F-B508-667E5043C1A2}"/>
              </a:ext>
            </a:extLst>
          </p:cNvPr>
          <p:cNvGrpSpPr/>
          <p:nvPr/>
        </p:nvGrpSpPr>
        <p:grpSpPr>
          <a:xfrm>
            <a:off x="1808444" y="1634101"/>
            <a:ext cx="8527772" cy="3725483"/>
            <a:chOff x="2019096" y="1689538"/>
            <a:chExt cx="8527772" cy="372548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8B6B692-D5EF-437B-9092-416C584CB32A}"/>
                </a:ext>
              </a:extLst>
            </p:cNvPr>
            <p:cNvGrpSpPr/>
            <p:nvPr/>
          </p:nvGrpSpPr>
          <p:grpSpPr>
            <a:xfrm>
              <a:off x="2019096" y="1689538"/>
              <a:ext cx="8527772" cy="3725483"/>
              <a:chOff x="1669775" y="1446143"/>
              <a:chExt cx="8527772" cy="3861352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2C263ECF-DF24-487E-B364-987FF4DB4F52}"/>
                  </a:ext>
                </a:extLst>
              </p:cNvPr>
              <p:cNvSpPr/>
              <p:nvPr/>
            </p:nvSpPr>
            <p:spPr>
              <a:xfrm>
                <a:off x="1798982" y="1550504"/>
                <a:ext cx="8398565" cy="3756991"/>
              </a:xfrm>
              <a:prstGeom prst="roundRect">
                <a:avLst/>
              </a:prstGeom>
              <a:solidFill>
                <a:srgbClr val="FFC000"/>
              </a:solidFill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A764EE41-93E0-445F-812F-742AF37C0984}"/>
                  </a:ext>
                </a:extLst>
              </p:cNvPr>
              <p:cNvSpPr/>
              <p:nvPr/>
            </p:nvSpPr>
            <p:spPr>
              <a:xfrm>
                <a:off x="1669775" y="1446143"/>
                <a:ext cx="8398565" cy="3756991"/>
              </a:xfrm>
              <a:prstGeom prst="roundRect">
                <a:avLst/>
              </a:prstGeom>
              <a:solidFill>
                <a:schemeClr val="bg1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184C290-77C5-4403-8EAC-A20450F37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20" t="29565" r="20679" b="26812"/>
            <a:stretch/>
          </p:blipFill>
          <p:spPr>
            <a:xfrm>
              <a:off x="2550825" y="2074482"/>
              <a:ext cx="7637167" cy="3012827"/>
            </a:xfrm>
            <a:prstGeom prst="rect">
              <a:avLst/>
            </a:prstGeom>
          </p:spPr>
        </p:pic>
      </p:grpSp>
      <p:pic>
        <p:nvPicPr>
          <p:cNvPr id="8" name="Picture 4">
            <a:extLst>
              <a:ext uri="{FF2B5EF4-FFF2-40B4-BE49-F238E27FC236}">
                <a16:creationId xmlns:a16="http://schemas.microsoft.com/office/drawing/2014/main" id="{7B7FB5D6-0A2F-4085-97AA-8FE7F58E96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250392">
            <a:off x="-1561214" y="-479276"/>
            <a:ext cx="6453244" cy="1668138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F77E31EA-4F8D-4C6C-8578-67A8F575FC0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70988" y="234297"/>
            <a:ext cx="435674" cy="443999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D64107BA-66B7-436F-AC0D-ECD1332C5FF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 flipV="1">
            <a:off x="1452472" y="354793"/>
            <a:ext cx="415872" cy="423819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F5A8A339-E093-45E7-A7EC-01C58316FE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8953" y="42492"/>
            <a:ext cx="623883" cy="635804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FDBFF8FF-6EAC-48F0-8075-44EC81E1E1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546243" y="2874296"/>
            <a:ext cx="3320816" cy="47344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440997-F5A3-43A7-B21D-0D49F884E7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459" y="3885538"/>
            <a:ext cx="5561990" cy="3128619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43F3EF0F-915E-4413-A773-9F8F902E88D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9637724" y="1887853"/>
            <a:ext cx="2855686" cy="51614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2B1D93-F5AD-4774-8DB2-E5BFE976D1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96437" y="-223463"/>
            <a:ext cx="3106315" cy="3500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2E295F-866C-4B3D-BDFD-79A5C47786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69237" y="533990"/>
            <a:ext cx="2619863" cy="85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9" presetID="2" presetClass="entr" presetSubtype="3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6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6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4" presetID="32" presetClass="emph" presetSubtype="0" repeatCount="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6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1" presetID="32" presetClass="emph" presetSubtype="0" repeatCount="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853ED8-8088-4AB6-B568-FD9A775B29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E5668DDB-E871-44F2-B387-3749352A54BC}"/>
              </a:ext>
            </a:extLst>
          </p:cNvPr>
          <p:cNvSpPr/>
          <p:nvPr/>
        </p:nvSpPr>
        <p:spPr>
          <a:xfrm>
            <a:off x="1317365" y="701333"/>
            <a:ext cx="10361113" cy="1529983"/>
          </a:xfrm>
          <a:custGeom>
            <a:avLst/>
            <a:gdLst>
              <a:gd name="connsiteX0" fmla="*/ 0 w 10361113"/>
              <a:gd name="connsiteY0" fmla="*/ 764992 h 1529983"/>
              <a:gd name="connsiteX1" fmla="*/ 754795 w 10361113"/>
              <a:gd name="connsiteY1" fmla="*/ 0 h 1529983"/>
              <a:gd name="connsiteX2" fmla="*/ 9606318 w 10361113"/>
              <a:gd name="connsiteY2" fmla="*/ 0 h 1529983"/>
              <a:gd name="connsiteX3" fmla="*/ 10361114 w 10361113"/>
              <a:gd name="connsiteY3" fmla="*/ 764992 h 1529983"/>
              <a:gd name="connsiteX4" fmla="*/ 10361113 w 10361113"/>
              <a:gd name="connsiteY4" fmla="*/ 764992 h 1529983"/>
              <a:gd name="connsiteX5" fmla="*/ 9606317 w 10361113"/>
              <a:gd name="connsiteY5" fmla="*/ 1529984 h 1529983"/>
              <a:gd name="connsiteX6" fmla="*/ 754795 w 10361113"/>
              <a:gd name="connsiteY6" fmla="*/ 1529983 h 1529983"/>
              <a:gd name="connsiteX7" fmla="*/ 0 w 10361113"/>
              <a:gd name="connsiteY7" fmla="*/ 764990 h 1529983"/>
              <a:gd name="connsiteX8" fmla="*/ 0 w 10361113"/>
              <a:gd name="connsiteY8" fmla="*/ 764992 h 1529983"/>
              <a:gd name="connsiteX0" fmla="*/ 0 w 10361113"/>
              <a:gd name="connsiteY0" fmla="*/ 764992 h 1529983"/>
              <a:gd name="connsiteX1" fmla="*/ 754795 w 10361113"/>
              <a:gd name="connsiteY1" fmla="*/ 0 h 1529983"/>
              <a:gd name="connsiteX2" fmla="*/ 9606318 w 10361113"/>
              <a:gd name="connsiteY2" fmla="*/ 0 h 1529983"/>
              <a:gd name="connsiteX3" fmla="*/ 10361114 w 10361113"/>
              <a:gd name="connsiteY3" fmla="*/ 764992 h 1529983"/>
              <a:gd name="connsiteX4" fmla="*/ 10361113 w 10361113"/>
              <a:gd name="connsiteY4" fmla="*/ 764992 h 1529983"/>
              <a:gd name="connsiteX5" fmla="*/ 9606317 w 10361113"/>
              <a:gd name="connsiteY5" fmla="*/ 1529984 h 1529983"/>
              <a:gd name="connsiteX6" fmla="*/ 754795 w 10361113"/>
              <a:gd name="connsiteY6" fmla="*/ 1529983 h 1529983"/>
              <a:gd name="connsiteX7" fmla="*/ 0 w 10361113"/>
              <a:gd name="connsiteY7" fmla="*/ 764990 h 1529983"/>
              <a:gd name="connsiteX8" fmla="*/ 0 w 10361113"/>
              <a:gd name="connsiteY8" fmla="*/ 764992 h 1529983"/>
              <a:gd name="connsiteX0" fmla="*/ 0 w 10361113"/>
              <a:gd name="connsiteY0" fmla="*/ 764992 h 1529983"/>
              <a:gd name="connsiteX1" fmla="*/ 754795 w 10361113"/>
              <a:gd name="connsiteY1" fmla="*/ 0 h 1529983"/>
              <a:gd name="connsiteX2" fmla="*/ 9606318 w 10361113"/>
              <a:gd name="connsiteY2" fmla="*/ 0 h 1529983"/>
              <a:gd name="connsiteX3" fmla="*/ 10361114 w 10361113"/>
              <a:gd name="connsiteY3" fmla="*/ 764992 h 1529983"/>
              <a:gd name="connsiteX4" fmla="*/ 10361113 w 10361113"/>
              <a:gd name="connsiteY4" fmla="*/ 764992 h 1529983"/>
              <a:gd name="connsiteX5" fmla="*/ 9606317 w 10361113"/>
              <a:gd name="connsiteY5" fmla="*/ 1529984 h 1529983"/>
              <a:gd name="connsiteX6" fmla="*/ 754795 w 10361113"/>
              <a:gd name="connsiteY6" fmla="*/ 1529983 h 1529983"/>
              <a:gd name="connsiteX7" fmla="*/ 0 w 10361113"/>
              <a:gd name="connsiteY7" fmla="*/ 764990 h 1529983"/>
              <a:gd name="connsiteX8" fmla="*/ 0 w 10361113"/>
              <a:gd name="connsiteY8" fmla="*/ 764992 h 152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61113" h="1529983" fill="none" extrusionOk="0">
                <a:moveTo>
                  <a:pt x="0" y="764992"/>
                </a:moveTo>
                <a:cubicBezTo>
                  <a:pt x="114346" y="450255"/>
                  <a:pt x="148993" y="-193334"/>
                  <a:pt x="754795" y="0"/>
                </a:cubicBezTo>
                <a:cubicBezTo>
                  <a:pt x="4191646" y="-387094"/>
                  <a:pt x="7757228" y="61593"/>
                  <a:pt x="9606318" y="0"/>
                </a:cubicBezTo>
                <a:cubicBezTo>
                  <a:pt x="10089282" y="-82521"/>
                  <a:pt x="10211463" y="331214"/>
                  <a:pt x="10361114" y="764992"/>
                </a:cubicBezTo>
                <a:lnTo>
                  <a:pt x="10361113" y="764992"/>
                </a:lnTo>
                <a:cubicBezTo>
                  <a:pt x="10359536" y="1096537"/>
                  <a:pt x="9855549" y="1477075"/>
                  <a:pt x="9606317" y="1529984"/>
                </a:cubicBezTo>
                <a:cubicBezTo>
                  <a:pt x="6251645" y="1336847"/>
                  <a:pt x="5325151" y="1178089"/>
                  <a:pt x="754795" y="1529983"/>
                </a:cubicBezTo>
                <a:cubicBezTo>
                  <a:pt x="476800" y="1547751"/>
                  <a:pt x="13127" y="1347328"/>
                  <a:pt x="0" y="764990"/>
                </a:cubicBezTo>
                <a:lnTo>
                  <a:pt x="0" y="764992"/>
                </a:lnTo>
                <a:close/>
              </a:path>
              <a:path w="10361113" h="1529983" stroke="0" extrusionOk="0">
                <a:moveTo>
                  <a:pt x="0" y="764992"/>
                </a:moveTo>
                <a:cubicBezTo>
                  <a:pt x="20682" y="326820"/>
                  <a:pt x="348489" y="-70266"/>
                  <a:pt x="754795" y="0"/>
                </a:cubicBezTo>
                <a:cubicBezTo>
                  <a:pt x="3920433" y="267310"/>
                  <a:pt x="7335492" y="-85537"/>
                  <a:pt x="9606318" y="0"/>
                </a:cubicBezTo>
                <a:cubicBezTo>
                  <a:pt x="10020155" y="95257"/>
                  <a:pt x="10449156" y="416862"/>
                  <a:pt x="10361114" y="764992"/>
                </a:cubicBezTo>
                <a:lnTo>
                  <a:pt x="10361113" y="764992"/>
                </a:lnTo>
                <a:cubicBezTo>
                  <a:pt x="10292340" y="1276176"/>
                  <a:pt x="10003454" y="1526641"/>
                  <a:pt x="9606317" y="1529984"/>
                </a:cubicBezTo>
                <a:cubicBezTo>
                  <a:pt x="5731026" y="1250724"/>
                  <a:pt x="3012698" y="1553376"/>
                  <a:pt x="754795" y="1529983"/>
                </a:cubicBezTo>
                <a:cubicBezTo>
                  <a:pt x="332842" y="1421711"/>
                  <a:pt x="-9499" y="1121910"/>
                  <a:pt x="0" y="764990"/>
                </a:cubicBezTo>
                <a:lnTo>
                  <a:pt x="0" y="764992"/>
                </a:lnTo>
                <a:close/>
              </a:path>
              <a:path w="10361113" h="1529983" fill="none" stroke="0" extrusionOk="0">
                <a:moveTo>
                  <a:pt x="0" y="764992"/>
                </a:moveTo>
                <a:cubicBezTo>
                  <a:pt x="36952" y="382706"/>
                  <a:pt x="163647" y="-67629"/>
                  <a:pt x="754795" y="0"/>
                </a:cubicBezTo>
                <a:cubicBezTo>
                  <a:pt x="4083623" y="64289"/>
                  <a:pt x="7466612" y="192983"/>
                  <a:pt x="9606318" y="0"/>
                </a:cubicBezTo>
                <a:cubicBezTo>
                  <a:pt x="10008565" y="25622"/>
                  <a:pt x="10296601" y="354839"/>
                  <a:pt x="10361114" y="764992"/>
                </a:cubicBezTo>
                <a:lnTo>
                  <a:pt x="10361113" y="764992"/>
                </a:lnTo>
                <a:cubicBezTo>
                  <a:pt x="10366159" y="1184619"/>
                  <a:pt x="9875705" y="1511521"/>
                  <a:pt x="9606317" y="1529984"/>
                </a:cubicBezTo>
                <a:cubicBezTo>
                  <a:pt x="6476528" y="1183776"/>
                  <a:pt x="5113176" y="1299081"/>
                  <a:pt x="754795" y="1529983"/>
                </a:cubicBezTo>
                <a:cubicBezTo>
                  <a:pt x="354831" y="1441389"/>
                  <a:pt x="32915" y="1287664"/>
                  <a:pt x="0" y="764990"/>
                </a:cubicBezTo>
                <a:lnTo>
                  <a:pt x="0" y="764992"/>
                </a:lnTo>
                <a:close/>
              </a:path>
              <a:path w="10361113" h="1529983" fill="none" stroke="0" extrusionOk="0">
                <a:moveTo>
                  <a:pt x="0" y="764992"/>
                </a:moveTo>
                <a:cubicBezTo>
                  <a:pt x="93437" y="417959"/>
                  <a:pt x="205425" y="-141873"/>
                  <a:pt x="754795" y="0"/>
                </a:cubicBezTo>
                <a:cubicBezTo>
                  <a:pt x="4186571" y="-345925"/>
                  <a:pt x="7567522" y="141580"/>
                  <a:pt x="9606318" y="0"/>
                </a:cubicBezTo>
                <a:cubicBezTo>
                  <a:pt x="10075190" y="-59213"/>
                  <a:pt x="10266285" y="360805"/>
                  <a:pt x="10361114" y="764992"/>
                </a:cubicBezTo>
                <a:lnTo>
                  <a:pt x="10361113" y="764992"/>
                </a:lnTo>
                <a:cubicBezTo>
                  <a:pt x="10353534" y="1180873"/>
                  <a:pt x="9869994" y="1496103"/>
                  <a:pt x="9606317" y="1529984"/>
                </a:cubicBezTo>
                <a:cubicBezTo>
                  <a:pt x="6401748" y="1422858"/>
                  <a:pt x="5382960" y="1266224"/>
                  <a:pt x="754795" y="1529983"/>
                </a:cubicBezTo>
                <a:cubicBezTo>
                  <a:pt x="420576" y="1517153"/>
                  <a:pt x="84551" y="1325426"/>
                  <a:pt x="0" y="764990"/>
                </a:cubicBezTo>
                <a:lnTo>
                  <a:pt x="0" y="764992"/>
                </a:lnTo>
                <a:close/>
              </a:path>
            </a:pathLst>
          </a:custGeom>
          <a:solidFill>
            <a:srgbClr val="FFB655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custGeom>
                    <a:avLst/>
                    <a:gdLst>
                      <a:gd name="connsiteX0" fmla="*/ 0 w 10361113"/>
                      <a:gd name="connsiteY0" fmla="*/ 764992 h 1529983"/>
                      <a:gd name="connsiteX1" fmla="*/ 754795 w 10361113"/>
                      <a:gd name="connsiteY1" fmla="*/ 0 h 1529983"/>
                      <a:gd name="connsiteX2" fmla="*/ 9606318 w 10361113"/>
                      <a:gd name="connsiteY2" fmla="*/ 0 h 1529983"/>
                      <a:gd name="connsiteX3" fmla="*/ 10361114 w 10361113"/>
                      <a:gd name="connsiteY3" fmla="*/ 764992 h 1529983"/>
                      <a:gd name="connsiteX4" fmla="*/ 10361113 w 10361113"/>
                      <a:gd name="connsiteY4" fmla="*/ 764992 h 1529983"/>
                      <a:gd name="connsiteX5" fmla="*/ 9606317 w 10361113"/>
                      <a:gd name="connsiteY5" fmla="*/ 1529984 h 1529983"/>
                      <a:gd name="connsiteX6" fmla="*/ 754795 w 10361113"/>
                      <a:gd name="connsiteY6" fmla="*/ 1529983 h 1529983"/>
                      <a:gd name="connsiteX7" fmla="*/ 0 w 10361113"/>
                      <a:gd name="connsiteY7" fmla="*/ 764990 h 1529983"/>
                      <a:gd name="connsiteX8" fmla="*/ 0 w 10361113"/>
                      <a:gd name="connsiteY8" fmla="*/ 764992 h 1529983"/>
                      <a:gd name="connsiteX0" fmla="*/ 0 w 10361113"/>
                      <a:gd name="connsiteY0" fmla="*/ 764992 h 1529983"/>
                      <a:gd name="connsiteX1" fmla="*/ 754795 w 10361113"/>
                      <a:gd name="connsiteY1" fmla="*/ 0 h 1529983"/>
                      <a:gd name="connsiteX2" fmla="*/ 9606318 w 10361113"/>
                      <a:gd name="connsiteY2" fmla="*/ 0 h 1529983"/>
                      <a:gd name="connsiteX3" fmla="*/ 10361114 w 10361113"/>
                      <a:gd name="connsiteY3" fmla="*/ 764992 h 1529983"/>
                      <a:gd name="connsiteX4" fmla="*/ 10361113 w 10361113"/>
                      <a:gd name="connsiteY4" fmla="*/ 764992 h 1529983"/>
                      <a:gd name="connsiteX5" fmla="*/ 9606317 w 10361113"/>
                      <a:gd name="connsiteY5" fmla="*/ 1529984 h 1529983"/>
                      <a:gd name="connsiteX6" fmla="*/ 754795 w 10361113"/>
                      <a:gd name="connsiteY6" fmla="*/ 1529983 h 1529983"/>
                      <a:gd name="connsiteX7" fmla="*/ 0 w 10361113"/>
                      <a:gd name="connsiteY7" fmla="*/ 764990 h 1529983"/>
                      <a:gd name="connsiteX8" fmla="*/ 0 w 10361113"/>
                      <a:gd name="connsiteY8" fmla="*/ 764992 h 152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361113" h="1529983" fill="none" extrusionOk="0">
                        <a:moveTo>
                          <a:pt x="0" y="764992"/>
                        </a:moveTo>
                        <a:cubicBezTo>
                          <a:pt x="77944" y="416119"/>
                          <a:pt x="223980" y="-116909"/>
                          <a:pt x="754795" y="0"/>
                        </a:cubicBezTo>
                        <a:cubicBezTo>
                          <a:pt x="4229000" y="-350388"/>
                          <a:pt x="7628586" y="-87010"/>
                          <a:pt x="9606318" y="0"/>
                        </a:cubicBezTo>
                        <a:cubicBezTo>
                          <a:pt x="10078681" y="-69333"/>
                          <a:pt x="10224119" y="332163"/>
                          <a:pt x="10361114" y="764992"/>
                        </a:cubicBezTo>
                        <a:lnTo>
                          <a:pt x="10361113" y="764992"/>
                        </a:lnTo>
                        <a:cubicBezTo>
                          <a:pt x="10360463" y="1149873"/>
                          <a:pt x="9900174" y="1491072"/>
                          <a:pt x="9606317" y="1529984"/>
                        </a:cubicBezTo>
                        <a:cubicBezTo>
                          <a:pt x="6445209" y="1440351"/>
                          <a:pt x="5230467" y="1231383"/>
                          <a:pt x="754795" y="1529983"/>
                        </a:cubicBezTo>
                        <a:cubicBezTo>
                          <a:pt x="402951" y="1538320"/>
                          <a:pt x="10746" y="1318514"/>
                          <a:pt x="0" y="764990"/>
                        </a:cubicBezTo>
                        <a:lnTo>
                          <a:pt x="0" y="764992"/>
                        </a:lnTo>
                        <a:close/>
                      </a:path>
                      <a:path w="10361113" h="1529983" stroke="0" extrusionOk="0">
                        <a:moveTo>
                          <a:pt x="0" y="764992"/>
                        </a:moveTo>
                        <a:cubicBezTo>
                          <a:pt x="34821" y="332859"/>
                          <a:pt x="324033" y="-55192"/>
                          <a:pt x="754795" y="0"/>
                        </a:cubicBezTo>
                        <a:cubicBezTo>
                          <a:pt x="3676985" y="43702"/>
                          <a:pt x="7002659" y="43442"/>
                          <a:pt x="9606318" y="0"/>
                        </a:cubicBezTo>
                        <a:cubicBezTo>
                          <a:pt x="10021172" y="27965"/>
                          <a:pt x="10425684" y="392262"/>
                          <a:pt x="10361114" y="764992"/>
                        </a:cubicBezTo>
                        <a:lnTo>
                          <a:pt x="10361113" y="764992"/>
                        </a:lnTo>
                        <a:cubicBezTo>
                          <a:pt x="10316889" y="1251562"/>
                          <a:pt x="9990432" y="1530251"/>
                          <a:pt x="9606317" y="1529984"/>
                        </a:cubicBezTo>
                        <a:cubicBezTo>
                          <a:pt x="5682814" y="1495998"/>
                          <a:pt x="2966054" y="1450156"/>
                          <a:pt x="754795" y="1529983"/>
                        </a:cubicBezTo>
                        <a:cubicBezTo>
                          <a:pt x="347561" y="1439117"/>
                          <a:pt x="18625" y="1173008"/>
                          <a:pt x="0" y="764990"/>
                        </a:cubicBezTo>
                        <a:lnTo>
                          <a:pt x="0" y="764992"/>
                        </a:lnTo>
                        <a:close/>
                      </a:path>
                      <a:path w="10361113" h="1529983" fill="none" stroke="0" extrusionOk="0">
                        <a:moveTo>
                          <a:pt x="0" y="764992"/>
                        </a:moveTo>
                        <a:cubicBezTo>
                          <a:pt x="97239" y="388890"/>
                          <a:pt x="244481" y="-108226"/>
                          <a:pt x="754795" y="0"/>
                        </a:cubicBezTo>
                        <a:cubicBezTo>
                          <a:pt x="4123203" y="-140273"/>
                          <a:pt x="7450646" y="172191"/>
                          <a:pt x="9606318" y="0"/>
                        </a:cubicBezTo>
                        <a:cubicBezTo>
                          <a:pt x="10024064" y="25201"/>
                          <a:pt x="10335320" y="362775"/>
                          <a:pt x="10361114" y="764992"/>
                        </a:cubicBezTo>
                        <a:lnTo>
                          <a:pt x="10361113" y="764992"/>
                        </a:lnTo>
                        <a:cubicBezTo>
                          <a:pt x="10354674" y="1201842"/>
                          <a:pt x="9881766" y="1515957"/>
                          <a:pt x="9606317" y="1529984"/>
                        </a:cubicBezTo>
                        <a:cubicBezTo>
                          <a:pt x="6430148" y="1444924"/>
                          <a:pt x="5085232" y="1367497"/>
                          <a:pt x="754795" y="1529983"/>
                        </a:cubicBezTo>
                        <a:cubicBezTo>
                          <a:pt x="364833" y="1524325"/>
                          <a:pt x="31453" y="1262351"/>
                          <a:pt x="0" y="764990"/>
                        </a:cubicBezTo>
                        <a:lnTo>
                          <a:pt x="0" y="764992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BC13D3CA-6346-4C3B-9D8B-1994579BE0EB}"/>
              </a:ext>
            </a:extLst>
          </p:cNvPr>
          <p:cNvSpPr txBox="1"/>
          <p:nvPr/>
        </p:nvSpPr>
        <p:spPr>
          <a:xfrm>
            <a:off x="1775612" y="959560"/>
            <a:ext cx="96557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vi-VN" sz="2800" dirty="0"/>
              <a:t>Một xe máy đi được quãng đường 200km hết 4 giờ. </a:t>
            </a:r>
            <a:endParaRPr lang="en-US" sz="2800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/>
              <a:t>Vận tốc của người đi xe máy là: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F1E006-7BE1-43C0-B6CB-166885ADA57D}"/>
              </a:ext>
            </a:extLst>
          </p:cNvPr>
          <p:cNvSpPr/>
          <p:nvPr/>
        </p:nvSpPr>
        <p:spPr>
          <a:xfrm>
            <a:off x="1528244" y="3021447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 km/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6376B0-21B1-4B83-ACCB-5C1912630BAE}"/>
              </a:ext>
            </a:extLst>
          </p:cNvPr>
          <p:cNvSpPr/>
          <p:nvPr/>
        </p:nvSpPr>
        <p:spPr>
          <a:xfrm>
            <a:off x="1528244" y="4653049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lang="en-US" sz="4000" b="1" noProof="0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km/</a:t>
            </a:r>
            <a:r>
              <a:rPr lang="en-US" sz="4000" b="1" dirty="0" err="1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73837F-E5DB-4374-B63E-6E2BC2AD34F1}"/>
              </a:ext>
            </a:extLst>
          </p:cNvPr>
          <p:cNvSpPr/>
          <p:nvPr/>
        </p:nvSpPr>
        <p:spPr>
          <a:xfrm>
            <a:off x="6096000" y="3021447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40 km/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704614-D363-44C3-858F-744E7003B257}"/>
              </a:ext>
            </a:extLst>
          </p:cNvPr>
          <p:cNvSpPr/>
          <p:nvPr/>
        </p:nvSpPr>
        <p:spPr>
          <a:xfrm>
            <a:off x="6096000" y="4653049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60 km/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PAW Patrol – Wikipedia tiếng Việt">
            <a:extLst>
              <a:ext uri="{FF2B5EF4-FFF2-40B4-BE49-F238E27FC236}">
                <a16:creationId xmlns:a16="http://schemas.microsoft.com/office/drawing/2014/main" id="{1181B85E-9C9B-43A6-9225-6B7F11E96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503">
            <a:off x="-13497" y="193150"/>
            <a:ext cx="2661724" cy="2306649"/>
          </a:xfrm>
          <a:prstGeom prst="rect">
            <a:avLst/>
          </a:prstGeom>
          <a:noFill/>
          <a:effectLst>
            <a:outerShdw dir="186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má Decoradora: Paw Patrol PNG descarga gratis | Paw patrol skye birthday,  Paw patrol party games, Skye paw patrol party">
            <a:extLst>
              <a:ext uri="{FF2B5EF4-FFF2-40B4-BE49-F238E27FC236}">
                <a16:creationId xmlns:a16="http://schemas.microsoft.com/office/drawing/2014/main" id="{DABFC5B1-F0EC-41A6-8474-1A42F6866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1687" y="3949628"/>
            <a:ext cx="2670312" cy="304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AF6B0C-F43E-4C1D-995E-D3C23F970B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 rot="19448519">
            <a:off x="163240" y="5541298"/>
            <a:ext cx="975989" cy="98472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83821F0-A3DA-4CE7-A6A3-F46B20D4A4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>
            <a:off x="11007735" y="88138"/>
            <a:ext cx="1026214" cy="103539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51690E-845F-4B5C-BB12-2A8CE51A76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>
            <a:off x="9460233" y="6193370"/>
            <a:ext cx="579117" cy="5843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5" name="Picture 2" descr="Check free icon">
            <a:extLst>
              <a:ext uri="{FF2B5EF4-FFF2-40B4-BE49-F238E27FC236}">
                <a16:creationId xmlns:a16="http://schemas.microsoft.com/office/drawing/2014/main" id="{D774BAA7-D3BE-46BE-AACF-15C526490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38" y="4563639"/>
            <a:ext cx="1124808" cy="11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755E9266-3A6F-4546-BA12-CD8C435A8E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F4DC5AA-ED01-C9A6-F84A-7667CA0231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028" y="0"/>
            <a:ext cx="1453415" cy="14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64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creentime: 3 Possible Explanations Of Paw Patrol">
            <a:extLst>
              <a:ext uri="{FF2B5EF4-FFF2-40B4-BE49-F238E27FC236}">
                <a16:creationId xmlns:a16="http://schemas.microsoft.com/office/drawing/2014/main" id="{CBA12BAC-A015-417F-B9B7-39B68FC47C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6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6D0D37-2F9F-4793-819B-B71D9576C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Paw Patrol Archives — Toy Kingdom">
            <a:extLst>
              <a:ext uri="{FF2B5EF4-FFF2-40B4-BE49-F238E27FC236}">
                <a16:creationId xmlns:a16="http://schemas.microsoft.com/office/drawing/2014/main" id="{016757C6-048C-4E70-BD33-E46FCDF91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9679"/>
            <a:ext cx="12192000" cy="385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8FCC4B43-9989-40BC-B523-BF3EFC3FD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18251" y="285948"/>
            <a:ext cx="7653131" cy="33196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D50E38-D75F-4B55-A098-8FFB886C503A}"/>
              </a:ext>
            </a:extLst>
          </p:cNvPr>
          <p:cNvSpPr txBox="1"/>
          <p:nvPr/>
        </p:nvSpPr>
        <p:spPr>
          <a:xfrm>
            <a:off x="3723177" y="1082614"/>
            <a:ext cx="45061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Để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đến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nơi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thời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gian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nhanh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nhất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chúng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ta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sẽ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chọn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xe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ô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tô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hay ca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nô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9E28BA-3BA9-41A6-B76D-D9CF667C6DC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9" y="1620077"/>
            <a:ext cx="3823945" cy="2150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4DE2D8-2206-4F1A-AC89-918D7F532BE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02164" y="1132815"/>
            <a:ext cx="4745935" cy="266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0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E4C8BF-4EBE-4606-BBC3-20C363C52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8B6B692-D5EF-437B-9092-416C584CB32A}"/>
              </a:ext>
            </a:extLst>
          </p:cNvPr>
          <p:cNvGrpSpPr/>
          <p:nvPr/>
        </p:nvGrpSpPr>
        <p:grpSpPr>
          <a:xfrm>
            <a:off x="1276817" y="1474613"/>
            <a:ext cx="8527772" cy="3725483"/>
            <a:chOff x="1669775" y="1446143"/>
            <a:chExt cx="8527772" cy="386135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2C263ECF-DF24-487E-B364-987FF4DB4F52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764EE41-93E0-445F-812F-742AF37C0984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Picture 4">
            <a:extLst>
              <a:ext uri="{FF2B5EF4-FFF2-40B4-BE49-F238E27FC236}">
                <a16:creationId xmlns:a16="http://schemas.microsoft.com/office/drawing/2014/main" id="{7B7FB5D6-0A2F-4085-97AA-8FE7F58E96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250392">
            <a:off x="-1561214" y="-479276"/>
            <a:ext cx="6453244" cy="1668138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F77E31EA-4F8D-4C6C-8578-67A8F575FC0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470988" y="234297"/>
            <a:ext cx="435674" cy="443999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D64107BA-66B7-436F-AC0D-ECD1332C5F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 flipV="1">
            <a:off x="1452472" y="354793"/>
            <a:ext cx="415872" cy="423819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F5A8A339-E093-45E7-A7EC-01C58316FE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8953" y="42492"/>
            <a:ext cx="623883" cy="635804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FDBFF8FF-6EAC-48F0-8075-44EC81E1E1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46243" y="2874296"/>
            <a:ext cx="3320816" cy="47344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440997-F5A3-43A7-B21D-0D49F884E7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459" y="3885538"/>
            <a:ext cx="5561990" cy="3128619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43F3EF0F-915E-4413-A773-9F8F902E88D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637724" y="1887853"/>
            <a:ext cx="2855686" cy="51614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2B1D93-F5AD-4774-8DB2-E5BFE976D1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6437" y="-223463"/>
            <a:ext cx="3106315" cy="3500400"/>
          </a:xfrm>
          <a:prstGeom prst="rect">
            <a:avLst/>
          </a:prstGeom>
        </p:spPr>
      </p:pic>
      <p:pic>
        <p:nvPicPr>
          <p:cNvPr id="9" name="Picture 8" descr="A green and red letters&#10;&#10;Description automatically generated">
            <a:extLst>
              <a:ext uri="{FF2B5EF4-FFF2-40B4-BE49-F238E27FC236}">
                <a16:creationId xmlns:a16="http://schemas.microsoft.com/office/drawing/2014/main" id="{8DF81A13-83C1-A85A-ADCD-88C4FC3BA3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376" y="2209225"/>
            <a:ext cx="6828112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3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8" presetID="2" presetClass="entr" presetSubtype="3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5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5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8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E197AC-6C9D-A003-45B1-DD238CFE5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869" y="638618"/>
            <a:ext cx="9348228" cy="573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0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4D3EE8-3D66-4430-A50B-459D1FBAA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Paw Patrol Archives — Toy Kingdom">
            <a:extLst>
              <a:ext uri="{FF2B5EF4-FFF2-40B4-BE49-F238E27FC236}">
                <a16:creationId xmlns:a16="http://schemas.microsoft.com/office/drawing/2014/main" id="{8F8F181D-A4D1-4AA5-8652-8C03A6821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9679"/>
            <a:ext cx="12192000" cy="385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5C0E209-5BFF-482E-9C4E-D2970C521749}"/>
              </a:ext>
            </a:extLst>
          </p:cNvPr>
          <p:cNvSpPr/>
          <p:nvPr/>
        </p:nvSpPr>
        <p:spPr>
          <a:xfrm>
            <a:off x="1657814" y="267388"/>
            <a:ext cx="8876371" cy="2408664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81EC5E-ACC9-49DF-B99C-2D9B728F0A5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02164" y="1132815"/>
            <a:ext cx="4745935" cy="26695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B43EBA-38A4-491E-962B-2B8A9E9F28C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9" y="1620077"/>
            <a:ext cx="3823945" cy="21509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EA4BA3-3385-40B1-AC52-6F4BE6157F5C}"/>
              </a:ext>
            </a:extLst>
          </p:cNvPr>
          <p:cNvSpPr txBox="1"/>
          <p:nvPr/>
        </p:nvSpPr>
        <p:spPr>
          <a:xfrm>
            <a:off x="2447826" y="865918"/>
            <a:ext cx="70487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CHẶNG 1: TÌM PHƯƠNG TIỆN DI CHUYỂN</a:t>
            </a:r>
          </a:p>
        </p:txBody>
      </p:sp>
    </p:spTree>
    <p:extLst>
      <p:ext uri="{BB962C8B-B14F-4D97-AF65-F5344CB8AC3E}">
        <p14:creationId xmlns:p14="http://schemas.microsoft.com/office/powerpoint/2010/main" val="106603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857CB797-AAFC-4A35-9B7D-42B035A31F6E}"/>
              </a:ext>
            </a:extLst>
          </p:cNvPr>
          <p:cNvSpPr/>
          <p:nvPr/>
        </p:nvSpPr>
        <p:spPr>
          <a:xfrm>
            <a:off x="252597" y="201570"/>
            <a:ext cx="11537950" cy="1766380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endParaRPr lang="en-US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383FAC98-87CC-4910-9B54-3E125A202F8D}"/>
              </a:ext>
            </a:extLst>
          </p:cNvPr>
          <p:cNvSpPr/>
          <p:nvPr/>
        </p:nvSpPr>
        <p:spPr>
          <a:xfrm flipV="1">
            <a:off x="1668377" y="3629977"/>
            <a:ext cx="8855248" cy="1604901"/>
          </a:xfrm>
          <a:prstGeom prst="arc">
            <a:avLst>
              <a:gd name="adj1" fmla="val 10781554"/>
              <a:gd name="adj2" fmla="val 0"/>
            </a:avLst>
          </a:prstGeom>
          <a:ln w="571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4D6032-E3AC-4F5E-A008-58B2B26FA834}"/>
              </a:ext>
            </a:extLst>
          </p:cNvPr>
          <p:cNvSpPr txBox="1"/>
          <p:nvPr/>
        </p:nvSpPr>
        <p:spPr>
          <a:xfrm>
            <a:off x="5059905" y="5286626"/>
            <a:ext cx="2135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120 km </a:t>
            </a:r>
            <a:endParaRPr lang="en-US" sz="3200" dirty="0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F3834ADA-8484-488B-80A3-41FBA9FA4740}"/>
              </a:ext>
            </a:extLst>
          </p:cNvPr>
          <p:cNvSpPr/>
          <p:nvPr/>
        </p:nvSpPr>
        <p:spPr>
          <a:xfrm>
            <a:off x="1668376" y="2993454"/>
            <a:ext cx="8855248" cy="1604902"/>
          </a:xfrm>
          <a:prstGeom prst="arc">
            <a:avLst>
              <a:gd name="adj1" fmla="val 10781554"/>
              <a:gd name="adj2" fmla="val 0"/>
            </a:avLst>
          </a:prstGeom>
          <a:ln w="571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B7A2D5-26B1-4FFC-BBFB-6BABDDAF3A42}"/>
              </a:ext>
            </a:extLst>
          </p:cNvPr>
          <p:cNvSpPr txBox="1"/>
          <p:nvPr/>
        </p:nvSpPr>
        <p:spPr>
          <a:xfrm>
            <a:off x="5059905" y="2358793"/>
            <a:ext cx="2135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</a:rPr>
              <a:t>t = ? </a:t>
            </a:r>
            <a:r>
              <a:rPr lang="en-US" sz="3200" b="1" dirty="0" err="1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</a:rPr>
              <a:t>giờ</a:t>
            </a:r>
            <a:endParaRPr lang="en-US" sz="3200" dirty="0">
              <a:ln>
                <a:solidFill>
                  <a:sysClr val="windowText" lastClr="000000"/>
                </a:solidFill>
              </a:ln>
              <a:solidFill>
                <a:srgbClr val="92D050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4417B77-40E6-40E9-8F9E-F05206E01F6D}"/>
              </a:ext>
            </a:extLst>
          </p:cNvPr>
          <p:cNvGrpSpPr/>
          <p:nvPr/>
        </p:nvGrpSpPr>
        <p:grpSpPr>
          <a:xfrm>
            <a:off x="1668377" y="3877919"/>
            <a:ext cx="8855249" cy="496956"/>
            <a:chOff x="1794581" y="4006930"/>
            <a:chExt cx="8855249" cy="496956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8243D8A-0D05-4DF3-AA0C-31F8F83AC530}"/>
                </a:ext>
              </a:extLst>
            </p:cNvPr>
            <p:cNvCxnSpPr/>
            <p:nvPr/>
          </p:nvCxnSpPr>
          <p:spPr>
            <a:xfrm>
              <a:off x="1794581" y="4255408"/>
              <a:ext cx="8855249" cy="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BBF75AB-51CA-4915-9F47-B515FE793791}"/>
                </a:ext>
              </a:extLst>
            </p:cNvPr>
            <p:cNvCxnSpPr>
              <a:cxnSpLocks/>
            </p:cNvCxnSpPr>
            <p:nvPr/>
          </p:nvCxnSpPr>
          <p:spPr>
            <a:xfrm>
              <a:off x="10649830" y="4006930"/>
              <a:ext cx="0" cy="496956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364D80B-7BC9-4E58-B267-73BCC49520D3}"/>
                </a:ext>
              </a:extLst>
            </p:cNvPr>
            <p:cNvCxnSpPr>
              <a:cxnSpLocks/>
            </p:cNvCxnSpPr>
            <p:nvPr/>
          </p:nvCxnSpPr>
          <p:spPr>
            <a:xfrm>
              <a:off x="1794581" y="4006930"/>
              <a:ext cx="0" cy="496956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4BFAF98-66FD-4B3F-9BB7-41909DCB29D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9398" flipH="1">
            <a:off x="882726" y="3586161"/>
            <a:ext cx="1568296" cy="1008219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0DD3EC1-F9A9-40C6-9E9D-4B36DC15DCF3}"/>
              </a:ext>
            </a:extLst>
          </p:cNvPr>
          <p:cNvSpPr/>
          <p:nvPr/>
        </p:nvSpPr>
        <p:spPr>
          <a:xfrm>
            <a:off x="843080" y="4417294"/>
            <a:ext cx="1697879" cy="429004"/>
          </a:xfrm>
          <a:prstGeom prst="roundRect">
            <a:avLst/>
          </a:prstGeom>
          <a:solidFill>
            <a:schemeClr val="accent4">
              <a:lumMod val="40000"/>
              <a:lumOff val="60000"/>
              <a:alpha val="6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F6CE95-C088-488D-930A-D5B83221E904}"/>
              </a:ext>
            </a:extLst>
          </p:cNvPr>
          <p:cNvSpPr txBox="1"/>
          <p:nvPr/>
        </p:nvSpPr>
        <p:spPr>
          <a:xfrm>
            <a:off x="795794" y="4392951"/>
            <a:ext cx="17451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60 km/</a:t>
            </a:r>
            <a:r>
              <a:rPr lang="en-US" sz="2400" b="1" dirty="0" err="1">
                <a:solidFill>
                  <a:srgbClr val="C00000"/>
                </a:solidFill>
              </a:rPr>
              <a:t>giờ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C166B7-2575-4425-8FBB-AB1A8D31BEDE}"/>
              </a:ext>
            </a:extLst>
          </p:cNvPr>
          <p:cNvSpPr txBox="1"/>
          <p:nvPr/>
        </p:nvSpPr>
        <p:spPr>
          <a:xfrm>
            <a:off x="580152" y="293744"/>
            <a:ext cx="1095617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C00000"/>
                </a:solidFill>
              </a:rPr>
              <a:t>Bài toán: Một ô tô đi được quãng đường dài 120 km với vận tốc 60 km/h. Tính thời gian ô tô đi quãng đường đó.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28DC0A4-1C27-ED5F-EFCD-6DC7B56A2DCC}"/>
              </a:ext>
            </a:extLst>
          </p:cNvPr>
          <p:cNvSpPr/>
          <p:nvPr/>
        </p:nvSpPr>
        <p:spPr>
          <a:xfrm>
            <a:off x="5830039" y="395031"/>
            <a:ext cx="4845049" cy="43732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FDD54C5-01DB-A94B-7A63-1C96ADF8BF59}"/>
              </a:ext>
            </a:extLst>
          </p:cNvPr>
          <p:cNvSpPr/>
          <p:nvPr/>
        </p:nvSpPr>
        <p:spPr>
          <a:xfrm>
            <a:off x="535026" y="873496"/>
            <a:ext cx="3526612" cy="43732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1444C3-1AA9-839F-8F83-1944A6C3856B}"/>
              </a:ext>
            </a:extLst>
          </p:cNvPr>
          <p:cNvSpPr/>
          <p:nvPr/>
        </p:nvSpPr>
        <p:spPr>
          <a:xfrm>
            <a:off x="4189228" y="862864"/>
            <a:ext cx="2870791" cy="437322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50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0.00186 L 0.73542 0.00347 " pathEditMode="relative" rAng="0" ptsTypes="AA">
                                      <p:cBhvr>
                                        <p:cTn id="58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71" y="255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185 L 0.7263 0.00811 " pathEditMode="relative" rAng="0" ptsTypes="AA">
                                      <p:cBhvr>
                                        <p:cTn id="60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15" y="48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0185 L 0.72435 0.00857 " pathEditMode="relative" rAng="0" ptsTypes="AA">
                                      <p:cBhvr>
                                        <p:cTn id="62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11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/>
      <p:bldP spid="25" grpId="0" animBg="1"/>
      <p:bldP spid="26" grpId="0"/>
      <p:bldP spid="29" grpId="0" animBg="1"/>
      <p:bldP spid="29" grpId="1" animBg="1"/>
      <p:bldP spid="28" grpId="0"/>
      <p:bldP spid="28" grpId="1"/>
      <p:bldP spid="9" grpId="0"/>
      <p:bldP spid="2" grpId="0" animBg="1"/>
      <p:bldP spid="3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857CB797-AAFC-4A35-9B7D-42B035A31F6E}"/>
              </a:ext>
            </a:extLst>
          </p:cNvPr>
          <p:cNvSpPr/>
          <p:nvPr/>
        </p:nvSpPr>
        <p:spPr>
          <a:xfrm>
            <a:off x="327025" y="201570"/>
            <a:ext cx="11537950" cy="1766380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C166B7-2575-4425-8FBB-AB1A8D31BEDE}"/>
              </a:ext>
            </a:extLst>
          </p:cNvPr>
          <p:cNvSpPr txBox="1"/>
          <p:nvPr/>
        </p:nvSpPr>
        <p:spPr>
          <a:xfrm>
            <a:off x="845965" y="506395"/>
            <a:ext cx="103946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 toán: Một ô tô đi được quãng đường dài 120 km với vận tốc 60 km/h. Tính thời gian ô tô đi quãng đường đó.</a:t>
            </a:r>
          </a:p>
        </p:txBody>
      </p:sp>
      <p:sp>
        <p:nvSpPr>
          <p:cNvPr id="23" name="Rectangle 25">
            <a:extLst>
              <a:ext uri="{FF2B5EF4-FFF2-40B4-BE49-F238E27FC236}">
                <a16:creationId xmlns:a16="http://schemas.microsoft.com/office/drawing/2014/main" id="{A606B6AA-2F8C-4B76-9962-F4419A50C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965" y="2955433"/>
            <a:ext cx="30654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60 km  : 1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7" name="Rectangle 29">
            <a:extLst>
              <a:ext uri="{FF2B5EF4-FFF2-40B4-BE49-F238E27FC236}">
                <a16:creationId xmlns:a16="http://schemas.microsoft.com/office/drawing/2014/main" id="{152CCE61-B6EF-45A3-B57D-6AD319033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529" y="3527535"/>
            <a:ext cx="17331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120 km  :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1696116-0995-4E73-AF24-CA9825434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6898" y="3555556"/>
            <a:ext cx="12089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?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2" name="Text Box 31">
            <a:extLst>
              <a:ext uri="{FF2B5EF4-FFF2-40B4-BE49-F238E27FC236}">
                <a16:creationId xmlns:a16="http://schemas.microsoft.com/office/drawing/2014/main" id="{9C37A03D-15F8-4677-ADE5-EC5464233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059" y="2369420"/>
            <a:ext cx="1600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Tóm</a:t>
            </a:r>
            <a:r>
              <a:rPr lang="en-US" altLang="en-US" sz="32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tắt</a:t>
            </a:r>
            <a:endParaRPr lang="en-US" altLang="en-US" sz="3200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81DDE3D-2373-4E86-92FE-C0B425203B2B}"/>
              </a:ext>
            </a:extLst>
          </p:cNvPr>
          <p:cNvGrpSpPr/>
          <p:nvPr/>
        </p:nvGrpSpPr>
        <p:grpSpPr>
          <a:xfrm>
            <a:off x="3980655" y="1583613"/>
            <a:ext cx="7185663" cy="4936457"/>
            <a:chOff x="3980655" y="1583613"/>
            <a:chExt cx="7185663" cy="4936457"/>
          </a:xfrm>
        </p:grpSpPr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FE7BDF3F-5472-4CB1-8F84-DC4B95706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flipH="1" flipV="1">
              <a:off x="4393541" y="1853365"/>
              <a:ext cx="6772777" cy="4666705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5725714-4A73-4FBF-ACD7-30137BA59AD0}"/>
                </a:ext>
              </a:extLst>
            </p:cNvPr>
            <p:cNvSpPr/>
            <p:nvPr/>
          </p:nvSpPr>
          <p:spPr>
            <a:xfrm>
              <a:off x="4418170" y="1726984"/>
              <a:ext cx="305133" cy="305133"/>
            </a:xfrm>
            <a:prstGeom prst="ellipse">
              <a:avLst/>
            </a:prstGeom>
            <a:solidFill>
              <a:srgbClr val="FFE2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3E84DA6-35E4-469B-81A1-38506FA458D1}"/>
                </a:ext>
              </a:extLst>
            </p:cNvPr>
            <p:cNvSpPr/>
            <p:nvPr/>
          </p:nvSpPr>
          <p:spPr>
            <a:xfrm>
              <a:off x="3980655" y="1583613"/>
              <a:ext cx="235906" cy="274377"/>
            </a:xfrm>
            <a:prstGeom prst="ellipse">
              <a:avLst/>
            </a:prstGeom>
            <a:solidFill>
              <a:srgbClr val="FFE2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31EE85BE-8401-4493-A957-E2C2F516D817}"/>
              </a:ext>
            </a:extLst>
          </p:cNvPr>
          <p:cNvSpPr txBox="1"/>
          <p:nvPr/>
        </p:nvSpPr>
        <p:spPr>
          <a:xfrm>
            <a:off x="4324314" y="3719138"/>
            <a:ext cx="68360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hiểu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ô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tô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vận</a:t>
            </a:r>
            <a:r>
              <a:rPr lang="en-US" sz="3600" b="1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tốc</a:t>
            </a:r>
            <a:r>
              <a:rPr lang="en-US" sz="3600" b="1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3600" b="1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42,5 km/</a:t>
            </a:r>
            <a:r>
              <a:rPr lang="en-US" sz="3600" b="1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giờ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thế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2A73D83-7C57-429D-8822-5D49D22BDF0D}"/>
              </a:ext>
            </a:extLst>
          </p:cNvPr>
          <p:cNvGrpSpPr/>
          <p:nvPr/>
        </p:nvGrpSpPr>
        <p:grpSpPr>
          <a:xfrm>
            <a:off x="4276818" y="1697247"/>
            <a:ext cx="6949481" cy="4822823"/>
            <a:chOff x="4276818" y="1697247"/>
            <a:chExt cx="6949481" cy="482282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9805B41-9F3A-4135-AB7F-EDFB7FBF265A}"/>
                </a:ext>
              </a:extLst>
            </p:cNvPr>
            <p:cNvGrpSpPr/>
            <p:nvPr/>
          </p:nvGrpSpPr>
          <p:grpSpPr>
            <a:xfrm>
              <a:off x="4276818" y="1697247"/>
              <a:ext cx="6931054" cy="4822823"/>
              <a:chOff x="4216561" y="1717340"/>
              <a:chExt cx="6931054" cy="4822823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AD9E75ED-5D45-4C10-890D-839CF5CD42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64611" b="75539"/>
              <a:stretch/>
            </p:blipFill>
            <p:spPr>
              <a:xfrm rot="20226630" flipH="1">
                <a:off x="6796383" y="1717340"/>
                <a:ext cx="1241128" cy="725776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1B06281-832F-41D7-B325-01BACB6A1A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0247" b="100000" l="0" r="100000">
                            <a14:foregroundMark x1="64631" y1="22963" x2="73113" y2="26543"/>
                            <a14:foregroundMark x1="20526" y1="90617" x2="41306" y2="99136"/>
                          </a14:backgroundRemoval>
                        </a14:imgEffect>
                      </a14:imgLayer>
                    </a14:imgProps>
                  </a:ext>
                </a:extLst>
              </a:blip>
              <a:srcRect l="3572" t="20414"/>
              <a:stretch/>
            </p:blipFill>
            <p:spPr>
              <a:xfrm>
                <a:off x="4216561" y="2610019"/>
                <a:ext cx="6931054" cy="3930144"/>
              </a:xfrm>
              <a:prstGeom prst="rect">
                <a:avLst/>
              </a:prstGeom>
            </p:spPr>
          </p:pic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56461B8-628D-46DE-A90B-4C8F22B146FC}"/>
                </a:ext>
              </a:extLst>
            </p:cNvPr>
            <p:cNvSpPr txBox="1"/>
            <p:nvPr/>
          </p:nvSpPr>
          <p:spPr>
            <a:xfrm>
              <a:off x="4390237" y="3819923"/>
              <a:ext cx="683606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Thời</a:t>
              </a:r>
              <a:r>
                <a:rPr lang="en-US" sz="3600" b="1" dirty="0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b="1" dirty="0" err="1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gian</a:t>
              </a:r>
              <a:r>
                <a:rPr lang="en-US" sz="3600" b="1" dirty="0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xe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ô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tô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đi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quãng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đường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dài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120 km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là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b="1" dirty="0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bao </a:t>
              </a:r>
              <a:r>
                <a:rPr lang="en-US" sz="3600" b="1" dirty="0" err="1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nhiêu</a:t>
              </a:r>
              <a:r>
                <a:rPr lang="en-US" sz="3600" b="1" dirty="0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b="1" dirty="0" err="1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giờ</a:t>
              </a:r>
              <a:r>
                <a:rPr lang="en-US" sz="3600" b="1" dirty="0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787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  <p:bldP spid="31" grpId="0"/>
      <p:bldP spid="35" grpId="0"/>
      <p:bldP spid="3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857CB797-AAFC-4A35-9B7D-42B035A31F6E}"/>
              </a:ext>
            </a:extLst>
          </p:cNvPr>
          <p:cNvSpPr/>
          <p:nvPr/>
        </p:nvSpPr>
        <p:spPr>
          <a:xfrm>
            <a:off x="327025" y="201570"/>
            <a:ext cx="11537950" cy="1766380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C166B7-2575-4425-8FBB-AB1A8D31BEDE}"/>
              </a:ext>
            </a:extLst>
          </p:cNvPr>
          <p:cNvSpPr txBox="1"/>
          <p:nvPr/>
        </p:nvSpPr>
        <p:spPr>
          <a:xfrm>
            <a:off x="845965" y="506395"/>
            <a:ext cx="103946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 toán: Một ô tô đi được quãng đường dài 120 km với vận tốc 60 km/h. Tính thời gian ô tô đi quãng đường đó.</a:t>
            </a:r>
          </a:p>
        </p:txBody>
      </p:sp>
      <p:sp>
        <p:nvSpPr>
          <p:cNvPr id="23" name="Rectangle 25">
            <a:extLst>
              <a:ext uri="{FF2B5EF4-FFF2-40B4-BE49-F238E27FC236}">
                <a16:creationId xmlns:a16="http://schemas.microsoft.com/office/drawing/2014/main" id="{A606B6AA-2F8C-4B76-9962-F4419A50C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965" y="2955433"/>
            <a:ext cx="30654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60 km  : 1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7" name="Rectangle 29">
            <a:extLst>
              <a:ext uri="{FF2B5EF4-FFF2-40B4-BE49-F238E27FC236}">
                <a16:creationId xmlns:a16="http://schemas.microsoft.com/office/drawing/2014/main" id="{152CCE61-B6EF-45A3-B57D-6AD319033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529" y="3535812"/>
            <a:ext cx="17331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120 km  :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1696116-0995-4E73-AF24-CA9825434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5226" y="3570547"/>
            <a:ext cx="12089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2" name="Text Box 31">
            <a:extLst>
              <a:ext uri="{FF2B5EF4-FFF2-40B4-BE49-F238E27FC236}">
                <a16:creationId xmlns:a16="http://schemas.microsoft.com/office/drawing/2014/main" id="{9C37A03D-15F8-4677-ADE5-EC5464233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059" y="2369420"/>
            <a:ext cx="1600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Tóm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tắt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Rectangle: Diagonal Corners Rounded 35">
            <a:extLst>
              <a:ext uri="{FF2B5EF4-FFF2-40B4-BE49-F238E27FC236}">
                <a16:creationId xmlns:a16="http://schemas.microsoft.com/office/drawing/2014/main" id="{56ACE7C2-D4F8-4353-984A-C22034FAB217}"/>
              </a:ext>
            </a:extLst>
          </p:cNvPr>
          <p:cNvSpPr/>
          <p:nvPr/>
        </p:nvSpPr>
        <p:spPr>
          <a:xfrm>
            <a:off x="4455008" y="2204126"/>
            <a:ext cx="6962775" cy="3037725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 Box 30">
            <a:extLst>
              <a:ext uri="{FF2B5EF4-FFF2-40B4-BE49-F238E27FC236}">
                <a16:creationId xmlns:a16="http://schemas.microsoft.com/office/drawing/2014/main" id="{5A8F6091-FF76-40E3-BF83-58C282B5A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6381" y="2330326"/>
            <a:ext cx="20371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u="sng" dirty="0" err="1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Bài</a:t>
            </a:r>
            <a:r>
              <a:rPr lang="en-US" altLang="en-US" sz="3200" u="sng" dirty="0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u="sng" dirty="0" err="1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giải</a:t>
            </a:r>
            <a:endParaRPr lang="en-US" altLang="en-US" sz="3200" u="sng" dirty="0">
              <a:solidFill>
                <a:srgbClr val="FF198C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5" name="Text Box 31">
            <a:extLst>
              <a:ext uri="{FF2B5EF4-FFF2-40B4-BE49-F238E27FC236}">
                <a16:creationId xmlns:a16="http://schemas.microsoft.com/office/drawing/2014/main" id="{628853D7-7873-4756-95B7-DAEA40E39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2249" y="2966872"/>
            <a:ext cx="77119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Thời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gian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ô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tô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đã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đi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6" name="Text Box 32">
            <a:extLst>
              <a:ext uri="{FF2B5EF4-FFF2-40B4-BE49-F238E27FC236}">
                <a16:creationId xmlns:a16="http://schemas.microsoft.com/office/drawing/2014/main" id="{33905B2F-B92D-417A-AE19-932FB9779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9916" y="3590639"/>
            <a:ext cx="49452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120 : 60  = </a:t>
            </a:r>
          </a:p>
        </p:txBody>
      </p:sp>
      <p:sp>
        <p:nvSpPr>
          <p:cNvPr id="28" name="Text Box 33">
            <a:extLst>
              <a:ext uri="{FF2B5EF4-FFF2-40B4-BE49-F238E27FC236}">
                <a16:creationId xmlns:a16="http://schemas.microsoft.com/office/drawing/2014/main" id="{01218666-0D32-49CE-939B-E8ABE6AA9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4767" y="4169606"/>
            <a:ext cx="32981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Đáp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: 2 (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9" name="Text Box 32">
            <a:extLst>
              <a:ext uri="{FF2B5EF4-FFF2-40B4-BE49-F238E27FC236}">
                <a16:creationId xmlns:a16="http://schemas.microsoft.com/office/drawing/2014/main" id="{D5BAA592-3606-4AB2-A78B-DAB2FCF67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1509" y="3570015"/>
            <a:ext cx="1447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2 (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8795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8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74F4A1-2D01-4F51-B303-61A9F9152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17AAC302-4607-4569-ACF6-2D1CB6963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452019" y="4083705"/>
            <a:ext cx="6155280" cy="223554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B333001-4D1A-4A1A-BEA0-6287428C474E}"/>
              </a:ext>
            </a:extLst>
          </p:cNvPr>
          <p:cNvSpPr txBox="1"/>
          <p:nvPr/>
        </p:nvSpPr>
        <p:spPr>
          <a:xfrm>
            <a:off x="2845302" y="4452182"/>
            <a:ext cx="36810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Muốn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tính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198C"/>
                </a:solidFill>
                <a:cs typeface="Times New Roman" panose="02020603050405020304" pitchFamily="18" charset="0"/>
              </a:rPr>
              <a:t>thời</a:t>
            </a:r>
            <a:r>
              <a:rPr lang="en-US" altLang="en-US" sz="2400" b="1" dirty="0">
                <a:solidFill>
                  <a:srgbClr val="FF198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198C"/>
                </a:solidFill>
                <a:cs typeface="Times New Roman" panose="02020603050405020304" pitchFamily="18" charset="0"/>
              </a:rPr>
              <a:t>gian</a:t>
            </a:r>
            <a:r>
              <a:rPr lang="en-US" altLang="en-US" sz="2400" b="1" dirty="0">
                <a:solidFill>
                  <a:srgbClr val="FF198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ô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tô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đi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hết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quãng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đó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ta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thế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?</a:t>
            </a:r>
          </a:p>
          <a:p>
            <a:pPr algn="ctr"/>
            <a:endParaRPr lang="en-US" sz="24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2" descr="Skye | PAW Patrol Deutsch Wiki | Fandom">
            <a:extLst>
              <a:ext uri="{FF2B5EF4-FFF2-40B4-BE49-F238E27FC236}">
                <a16:creationId xmlns:a16="http://schemas.microsoft.com/office/drawing/2014/main" id="{12D0CD0D-8461-4916-A98B-1E5C7345B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0369" y="4533856"/>
            <a:ext cx="1800599" cy="229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CC59ADB-3561-4DFB-B49F-DF9AE8E01B52}"/>
              </a:ext>
            </a:extLst>
          </p:cNvPr>
          <p:cNvSpPr/>
          <p:nvPr/>
        </p:nvSpPr>
        <p:spPr>
          <a:xfrm>
            <a:off x="2127544" y="606424"/>
            <a:ext cx="9207501" cy="23313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6FCA79-64DE-4F55-AA79-C36B4B23897B}"/>
              </a:ext>
            </a:extLst>
          </p:cNvPr>
          <p:cNvSpPr txBox="1"/>
          <p:nvPr/>
        </p:nvSpPr>
        <p:spPr>
          <a:xfrm>
            <a:off x="2447044" y="815847"/>
            <a:ext cx="87236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Muốn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198C"/>
                </a:solidFill>
                <a:cs typeface="Times New Roman" panose="02020603050405020304" pitchFamily="18" charset="0"/>
              </a:rPr>
              <a:t>thời</a:t>
            </a:r>
            <a:r>
              <a:rPr lang="en-US" altLang="en-US" sz="2800" b="1" dirty="0">
                <a:solidFill>
                  <a:srgbClr val="FF198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198C"/>
                </a:solidFill>
                <a:cs typeface="Times New Roman" panose="02020603050405020304" pitchFamily="18" charset="0"/>
              </a:rPr>
              <a:t>gian</a:t>
            </a:r>
            <a:r>
              <a:rPr lang="en-US" altLang="en-US" sz="2800" b="1" dirty="0">
                <a:solidFill>
                  <a:srgbClr val="FF198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ta </a:t>
            </a:r>
            <a:r>
              <a:rPr lang="en-US" alt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lấy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quãng</a:t>
            </a:r>
            <a:r>
              <a:rPr lang="en-US" altLang="en-US" sz="2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chia </a:t>
            </a:r>
            <a:r>
              <a:rPr lang="en-US" alt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vận</a:t>
            </a:r>
            <a:r>
              <a:rPr lang="en-US" altLang="en-US" sz="2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tốc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9B423E-C06B-4C07-864F-396FF057DC2B}"/>
              </a:ext>
            </a:extLst>
          </p:cNvPr>
          <p:cNvSpPr txBox="1"/>
          <p:nvPr/>
        </p:nvSpPr>
        <p:spPr>
          <a:xfrm>
            <a:off x="2447678" y="1415793"/>
            <a:ext cx="8723631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Công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thức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altLang="en-US" sz="4800" b="1" dirty="0">
                <a:solidFill>
                  <a:srgbClr val="C00000"/>
                </a:solidFill>
                <a:cs typeface="Times New Roman" panose="02020603050405020304" pitchFamily="18" charset="0"/>
              </a:rPr>
              <a:t> t = s : v</a:t>
            </a:r>
          </a:p>
        </p:txBody>
      </p:sp>
    </p:spTree>
    <p:extLst>
      <p:ext uri="{BB962C8B-B14F-4D97-AF65-F5344CB8AC3E}">
        <p14:creationId xmlns:p14="http://schemas.microsoft.com/office/powerpoint/2010/main" val="390522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7" grpId="0" animBg="1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ED4DB3-9E4E-452E-97A0-CDD2FEB30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070A9C-B6AC-4783-A3D7-78672285454F}"/>
              </a:ext>
            </a:extLst>
          </p:cNvPr>
          <p:cNvSpPr/>
          <p:nvPr/>
        </p:nvSpPr>
        <p:spPr>
          <a:xfrm>
            <a:off x="1001752" y="256478"/>
            <a:ext cx="10540998" cy="6155473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Skye | PAW Patrol Deutsch Wiki | Fandom">
            <a:extLst>
              <a:ext uri="{FF2B5EF4-FFF2-40B4-BE49-F238E27FC236}">
                <a16:creationId xmlns:a16="http://schemas.microsoft.com/office/drawing/2014/main" id="{F4BE12E1-A7AD-4094-A57A-D0932F9CD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767092"/>
            <a:ext cx="3994150" cy="509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0744FC-DE1C-4F95-A4C0-1338DB44FE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 rot="19263944">
            <a:off x="10419061" y="5159871"/>
            <a:ext cx="1524278" cy="15379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82D0C49-A005-4FC1-A7FE-7D5E12136E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3902927" y="401829"/>
            <a:ext cx="8013698" cy="55040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8F145A-B8B5-454C-AFE5-1EB0BF799FE5}"/>
              </a:ext>
            </a:extLst>
          </p:cNvPr>
          <p:cNvSpPr txBox="1"/>
          <p:nvPr/>
        </p:nvSpPr>
        <p:spPr>
          <a:xfrm>
            <a:off x="4264179" y="1767092"/>
            <a:ext cx="70085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Xin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chào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đã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đến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thành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phố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mình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Mình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Skye –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một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chú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chó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cứu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hộ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67236A-54BA-453F-B3F9-DAAD24CC6CEE}"/>
              </a:ext>
            </a:extLst>
          </p:cNvPr>
          <p:cNvSpPr txBox="1"/>
          <p:nvPr/>
        </p:nvSpPr>
        <p:spPr>
          <a:xfrm>
            <a:off x="3902927" y="2445982"/>
            <a:ext cx="75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Nhiệm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vụ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…..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E7E6E6">
                    <a:lumMod val="10000"/>
                  </a:srgbClr>
                </a:solidFill>
              </a:ln>
              <a:solidFill>
                <a:srgbClr val="FF71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9A463C-DDA7-44E6-96FA-CB859CFF0344}"/>
              </a:ext>
            </a:extLst>
          </p:cNvPr>
          <p:cNvCxnSpPr>
            <a:cxnSpLocks/>
          </p:cNvCxnSpPr>
          <p:nvPr/>
        </p:nvCxnSpPr>
        <p:spPr>
          <a:xfrm>
            <a:off x="10649830" y="4006930"/>
            <a:ext cx="0" cy="49695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398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1AE4FC-92D3-4733-9FAD-D7D4914A5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9B93DB-286F-4716-9AD5-E855761B9421}"/>
              </a:ext>
            </a:extLst>
          </p:cNvPr>
          <p:cNvSpPr/>
          <p:nvPr/>
        </p:nvSpPr>
        <p:spPr>
          <a:xfrm>
            <a:off x="486078" y="258748"/>
            <a:ext cx="11219844" cy="6142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AW Patrol&amp;amp;#39;s Chase – PAW Patrol &amp;amp;amp; Friends | Official Site">
            <a:extLst>
              <a:ext uri="{FF2B5EF4-FFF2-40B4-BE49-F238E27FC236}">
                <a16:creationId xmlns:a16="http://schemas.microsoft.com/office/drawing/2014/main" id="{27885682-5F1F-4B2A-A49D-5085DDF90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988" y="4023608"/>
            <a:ext cx="1852612" cy="283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kye | PAW Patrol Deutsch Wiki | Fandom">
            <a:extLst>
              <a:ext uri="{FF2B5EF4-FFF2-40B4-BE49-F238E27FC236}">
                <a16:creationId xmlns:a16="http://schemas.microsoft.com/office/drawing/2014/main" id="{D3F46CED-1CB3-4E7F-859F-A3DC53E28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100" y="4562972"/>
            <a:ext cx="1665232" cy="229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5EED04-8484-4939-BBCF-7DF3C75D375F}"/>
              </a:ext>
            </a:extLst>
          </p:cNvPr>
          <p:cNvSpPr txBox="1"/>
          <p:nvPr/>
        </p:nvSpPr>
        <p:spPr>
          <a:xfrm>
            <a:off x="330834" y="700688"/>
            <a:ext cx="115303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Muốn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198C"/>
                </a:solidFill>
                <a:cs typeface="Times New Roman" panose="02020603050405020304" pitchFamily="18" charset="0"/>
              </a:rPr>
              <a:t>thời</a:t>
            </a:r>
            <a:r>
              <a:rPr lang="en-US" altLang="en-US" sz="3200" b="1" dirty="0">
                <a:solidFill>
                  <a:srgbClr val="FF198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198C"/>
                </a:solidFill>
                <a:cs typeface="Times New Roman" panose="02020603050405020304" pitchFamily="18" charset="0"/>
              </a:rPr>
              <a:t>gian</a:t>
            </a:r>
            <a:r>
              <a:rPr lang="en-US" altLang="en-US" sz="3200" b="1" dirty="0">
                <a:solidFill>
                  <a:srgbClr val="FF198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ta </a:t>
            </a:r>
            <a:r>
              <a:rPr lang="en-US" alt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lấy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quãng</a:t>
            </a:r>
            <a:r>
              <a:rPr lang="en-US" alt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chia </a:t>
            </a:r>
            <a:r>
              <a:rPr lang="en-US" alt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vận</a:t>
            </a:r>
            <a:r>
              <a:rPr lang="en-US" alt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tốc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3C60EB-0B19-422A-B5C1-FB0601E42F0F}"/>
              </a:ext>
            </a:extLst>
          </p:cNvPr>
          <p:cNvSpPr txBox="1"/>
          <p:nvPr/>
        </p:nvSpPr>
        <p:spPr>
          <a:xfrm>
            <a:off x="4764403" y="1506111"/>
            <a:ext cx="2309497" cy="840261"/>
          </a:xfrm>
          <a:prstGeom prst="rect">
            <a:avLst/>
          </a:prstGeom>
          <a:solidFill>
            <a:srgbClr val="FFEFFF"/>
          </a:solidFill>
          <a:ln w="38100">
            <a:solidFill>
              <a:srgbClr val="FF99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4800" b="1" dirty="0">
                <a:solidFill>
                  <a:srgbClr val="C00000"/>
                </a:solidFill>
                <a:cs typeface="Times New Roman" panose="02020603050405020304" pitchFamily="18" charset="0"/>
              </a:rPr>
              <a:t>t = s : 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C91479-B4D1-436A-A7DA-7A48AB5A8A36}"/>
              </a:ext>
            </a:extLst>
          </p:cNvPr>
          <p:cNvSpPr txBox="1"/>
          <p:nvPr/>
        </p:nvSpPr>
        <p:spPr>
          <a:xfrm>
            <a:off x="2404399" y="2854585"/>
            <a:ext cx="4570097" cy="1938992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alt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s : </a:t>
            </a:r>
            <a:r>
              <a:rPr lang="en-US" alt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quãng</a:t>
            </a:r>
            <a:r>
              <a:rPr lang="en-US" alt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đường</a:t>
            </a:r>
            <a:endParaRPr lang="en-US" altLang="en-US" sz="40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algn="just"/>
            <a:r>
              <a:rPr lang="en-US" alt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v : </a:t>
            </a:r>
            <a:r>
              <a:rPr lang="en-US" alt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vận</a:t>
            </a:r>
            <a:r>
              <a:rPr lang="en-US" alt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tốc</a:t>
            </a:r>
            <a:endParaRPr lang="en-US" altLang="en-US" sz="40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algn="just"/>
            <a:r>
              <a:rPr lang="en-US" alt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 : </a:t>
            </a:r>
            <a:r>
              <a:rPr lang="en-US" alt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thời</a:t>
            </a:r>
            <a:r>
              <a:rPr lang="en-US" alt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gian</a:t>
            </a:r>
            <a:endParaRPr lang="en-US" altLang="en-US" sz="40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091383-10FC-4A40-8A95-2642FCD88DAE}"/>
              </a:ext>
            </a:extLst>
          </p:cNvPr>
          <p:cNvSpPr txBox="1"/>
          <p:nvPr/>
        </p:nvSpPr>
        <p:spPr>
          <a:xfrm>
            <a:off x="6528288" y="2854584"/>
            <a:ext cx="4570097" cy="1938992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altLang="en-US" sz="4000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s : … km</a:t>
            </a:r>
          </a:p>
          <a:p>
            <a:pPr algn="just"/>
            <a:r>
              <a:rPr lang="en-US" altLang="en-US" sz="4000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v : … km/</a:t>
            </a:r>
            <a:r>
              <a:rPr lang="en-US" altLang="en-US" sz="4000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giờ</a:t>
            </a:r>
            <a:endParaRPr lang="en-US" altLang="en-US" sz="4000" dirty="0">
              <a:ln w="0"/>
              <a:solidFill>
                <a:srgbClr val="FF19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algn="just"/>
            <a:r>
              <a:rPr lang="en-US" altLang="en-US" sz="4000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 : ... </a:t>
            </a:r>
            <a:r>
              <a:rPr lang="en-US" altLang="en-US" sz="4000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giờ</a:t>
            </a:r>
            <a:endParaRPr lang="en-US" altLang="en-US" sz="4000" dirty="0">
              <a:ln w="0"/>
              <a:solidFill>
                <a:srgbClr val="FF19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BB7F9F-58D0-42DD-BD2C-1C282C72FEF7}"/>
              </a:ext>
            </a:extLst>
          </p:cNvPr>
          <p:cNvSpPr txBox="1"/>
          <p:nvPr/>
        </p:nvSpPr>
        <p:spPr>
          <a:xfrm>
            <a:off x="6528287" y="2854584"/>
            <a:ext cx="4570097" cy="1938992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altLang="en-US" sz="4000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s : … m</a:t>
            </a:r>
          </a:p>
          <a:p>
            <a:pPr algn="just"/>
            <a:r>
              <a:rPr lang="en-US" altLang="en-US" sz="4000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v : … m/</a:t>
            </a:r>
            <a:r>
              <a:rPr lang="en-US" altLang="en-US" sz="4000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phút</a:t>
            </a:r>
            <a:endParaRPr lang="en-US" altLang="en-US" sz="4000" dirty="0">
              <a:ln w="0"/>
              <a:solidFill>
                <a:srgbClr val="FF19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algn="just"/>
            <a:r>
              <a:rPr lang="en-US" altLang="en-US" sz="4000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 : ... </a:t>
            </a:r>
            <a:r>
              <a:rPr lang="en-US" altLang="en-US" sz="4000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phút</a:t>
            </a:r>
            <a:endParaRPr lang="en-US" altLang="en-US" sz="4000" dirty="0">
              <a:ln w="0"/>
              <a:solidFill>
                <a:srgbClr val="FF19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2A5C3F7-ACA5-472D-96B9-BBBD0C3F9B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247" b="100000" l="0" r="100000">
                        <a14:foregroundMark x1="64631" y1="22963" x2="73113" y2="26543"/>
                        <a14:foregroundMark x1="20526" y1="90617" x2="41306" y2="99136"/>
                      </a14:backgroundRemoval>
                    </a14:imgEffect>
                  </a14:imgLayer>
                </a14:imgProps>
              </a:ext>
            </a:extLst>
          </a:blip>
          <a:srcRect l="3572" t="20414"/>
          <a:stretch/>
        </p:blipFill>
        <p:spPr>
          <a:xfrm>
            <a:off x="1602096" y="5105178"/>
            <a:ext cx="8887020" cy="13638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43593CA-22BA-48DA-8FE7-6F999D260FA1}"/>
              </a:ext>
            </a:extLst>
          </p:cNvPr>
          <p:cNvSpPr txBox="1"/>
          <p:nvPr/>
        </p:nvSpPr>
        <p:spPr>
          <a:xfrm>
            <a:off x="1602096" y="5440803"/>
            <a:ext cx="8634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Lưu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ý: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đơn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vị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đo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phải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sự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nhất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714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 build="p"/>
      <p:bldP spid="11" grpId="1" build="allAtOnce"/>
      <p:bldP spid="12" grpId="0" build="p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4D3EE8-3D66-4430-A50B-459D1FBAA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A2F835-5E67-4C00-A1FD-9141DD62D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B16765-7CBE-44B9-8ED4-3892E9579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82800"/>
            <a:ext cx="8242506" cy="585266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AD122B2-688E-4B44-9EA2-29865DDB707A}"/>
              </a:ext>
            </a:extLst>
          </p:cNvPr>
          <p:cNvSpPr/>
          <p:nvPr/>
        </p:nvSpPr>
        <p:spPr>
          <a:xfrm>
            <a:off x="1657814" y="267388"/>
            <a:ext cx="8876371" cy="2408664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2BD5D8-3F7A-48B4-BA49-2CBC71D05E8A}"/>
              </a:ext>
            </a:extLst>
          </p:cNvPr>
          <p:cNvSpPr txBox="1"/>
          <p:nvPr/>
        </p:nvSpPr>
        <p:spPr>
          <a:xfrm>
            <a:off x="1974746" y="1148554"/>
            <a:ext cx="8242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CHẶNG 2: CỨU LẤY TÒA NHÀ SKY</a:t>
            </a:r>
          </a:p>
        </p:txBody>
      </p:sp>
    </p:spTree>
    <p:extLst>
      <p:ext uri="{BB962C8B-B14F-4D97-AF65-F5344CB8AC3E}">
        <p14:creationId xmlns:p14="http://schemas.microsoft.com/office/powerpoint/2010/main" val="276994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1.01823 -0.004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1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BB62AE-E436-445B-A262-5F4B18DFE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99732E37-ADAB-4FD4-B06A-F74750270291}"/>
              </a:ext>
            </a:extLst>
          </p:cNvPr>
          <p:cNvSpPr/>
          <p:nvPr/>
        </p:nvSpPr>
        <p:spPr>
          <a:xfrm>
            <a:off x="327025" y="201570"/>
            <a:ext cx="11537950" cy="2350244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Box 52">
            <a:extLst>
              <a:ext uri="{FF2B5EF4-FFF2-40B4-BE49-F238E27FC236}">
                <a16:creationId xmlns:a16="http://schemas.microsoft.com/office/drawing/2014/main" id="{B2BD447B-FBEC-41F2-ADBC-5BE7694AB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362" y="267407"/>
            <a:ext cx="7785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1. </a:t>
            </a:r>
            <a:r>
              <a:rPr lang="en-US" altLang="en-US" sz="3600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314" name="Picture 2" descr="Chó cứu hộ Paw Patrol Marshall - 55,000 | SanHangRe.net">
            <a:extLst>
              <a:ext uri="{FF2B5EF4-FFF2-40B4-BE49-F238E27FC236}">
                <a16:creationId xmlns:a16="http://schemas.microsoft.com/office/drawing/2014/main" id="{F9FFB772-4DC1-453E-BA5D-CEB363806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167" r="96000">
                        <a14:foregroundMark x1="52667" y1="76190" x2="50333" y2="94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789" y="-92241"/>
            <a:ext cx="4115832" cy="216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E3159B-8CD6-740B-4C76-4FADDA9D4477}"/>
              </a:ext>
            </a:extLst>
          </p:cNvPr>
          <p:cNvSpPr txBox="1"/>
          <p:nvPr/>
        </p:nvSpPr>
        <p:spPr>
          <a:xfrm>
            <a:off x="542260" y="988828"/>
            <a:ext cx="1065382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Sau trận lũ quét, thầy Nam đi bộ trở lại điểm trường cách nơi xuất phát 9 km. Do đường đi nhiều đồi núi nên thầy chỉ đi được với vận tốc 1,5 km/h.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Thời gian trở lại điểm trường của thầy Nam là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        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    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FE17AE-1F3C-6F58-1D20-B85E868D6153}"/>
              </a:ext>
            </a:extLst>
          </p:cNvPr>
          <p:cNvSpPr/>
          <p:nvPr/>
        </p:nvSpPr>
        <p:spPr>
          <a:xfrm>
            <a:off x="7176977" y="1818167"/>
            <a:ext cx="552893" cy="446568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764159-5E2A-D200-0537-3B3906A516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3768" y="2708754"/>
            <a:ext cx="9353070" cy="381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 Box 30">
            <a:extLst>
              <a:ext uri="{FF2B5EF4-FFF2-40B4-BE49-F238E27FC236}">
                <a16:creationId xmlns:a16="http://schemas.microsoft.com/office/drawing/2014/main" id="{5A8F6091-FF76-40E3-BF83-58C282B5A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8469" y="612768"/>
            <a:ext cx="20371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giải</a:t>
            </a:r>
            <a:endParaRPr kumimoji="0" lang="en-US" alt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 Box 31">
            <a:extLst>
              <a:ext uri="{FF2B5EF4-FFF2-40B4-BE49-F238E27FC236}">
                <a16:creationId xmlns:a16="http://schemas.microsoft.com/office/drawing/2014/main" id="{628853D7-7873-4756-95B7-DAEA40E39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642" y="1247773"/>
            <a:ext cx="103029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>
              <a:spcBef>
                <a:spcPct val="50000"/>
              </a:spcBef>
              <a:defRPr/>
            </a:pPr>
            <a:r>
              <a:rPr lang="vi-VN" altLang="en-US" sz="4000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Thời gian trở lại điểm trường của thầy Nam là: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26" name="Text Box 32">
            <a:extLst>
              <a:ext uri="{FF2B5EF4-FFF2-40B4-BE49-F238E27FC236}">
                <a16:creationId xmlns:a16="http://schemas.microsoft.com/office/drawing/2014/main" id="{33905B2F-B92D-417A-AE19-932FB9779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0735" y="1909270"/>
            <a:ext cx="50169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>
              <a:spcBef>
                <a:spcPct val="50000"/>
              </a:spcBef>
              <a:defRPr/>
            </a:pPr>
            <a:r>
              <a:rPr lang="en-US" altLang="en-US" sz="4000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9 : 1,5 = 6 (</a:t>
            </a:r>
            <a:r>
              <a:rPr lang="en-US" altLang="en-US" sz="4000" dirty="0" err="1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giờ</a:t>
            </a:r>
            <a:r>
              <a:rPr lang="en-US" altLang="en-US" sz="4000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)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C3563440-C80A-4262-A8B7-3AB60DDA6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9459" y="2711748"/>
            <a:ext cx="3886200" cy="609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altLang="en-US" sz="4000" dirty="0" err="1">
                <a:solidFill>
                  <a:srgbClr val="FF0000"/>
                </a:solidFill>
                <a:latin typeface="+mn-lt"/>
              </a:rPr>
              <a:t>Đáp</a:t>
            </a:r>
            <a:r>
              <a:rPr lang="en-US" altLang="en-US" sz="4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+mn-lt"/>
              </a:rPr>
              <a:t>số</a:t>
            </a:r>
            <a:r>
              <a:rPr lang="en-US" altLang="en-US" sz="4000" dirty="0">
                <a:solidFill>
                  <a:srgbClr val="FF0000"/>
                </a:solidFill>
                <a:latin typeface="+mn-lt"/>
              </a:rPr>
              <a:t>: 6 </a:t>
            </a:r>
            <a:r>
              <a:rPr lang="en-US" altLang="en-US" sz="4000" dirty="0" err="1">
                <a:solidFill>
                  <a:srgbClr val="FF0000"/>
                </a:solidFill>
                <a:latin typeface="+mn-lt"/>
              </a:rPr>
              <a:t>giờ</a:t>
            </a:r>
            <a:endParaRPr lang="en-US" altLang="en-US" sz="4000" dirty="0">
              <a:solidFill>
                <a:srgbClr val="FF0000"/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en-US" altLang="en-US" sz="4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8" name="Picture 2" descr="PAW Patrol&amp;amp;#39;s Zuma – PAW Patrol &amp;amp;amp; Friends | Official Site">
            <a:extLst>
              <a:ext uri="{FF2B5EF4-FFF2-40B4-BE49-F238E27FC236}">
                <a16:creationId xmlns:a16="http://schemas.microsoft.com/office/drawing/2014/main" id="{E61651AF-0271-460C-B44E-60C746AC6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4164358"/>
            <a:ext cx="2784787" cy="275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03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 Box 30">
            <a:extLst>
              <a:ext uri="{FF2B5EF4-FFF2-40B4-BE49-F238E27FC236}">
                <a16:creationId xmlns:a16="http://schemas.microsoft.com/office/drawing/2014/main" id="{5A8F6091-FF76-40E3-BF83-58C282B5A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8236" y="2241358"/>
            <a:ext cx="20371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198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198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198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giải</a:t>
            </a:r>
            <a:endParaRPr kumimoji="0" lang="en-US" altLang="en-US" sz="3200" b="1" i="0" u="sng" strike="noStrike" kern="1200" cap="none" spc="0" normalizeH="0" baseline="0" noProof="0" dirty="0">
              <a:ln>
                <a:noFill/>
              </a:ln>
              <a:solidFill>
                <a:srgbClr val="FF198C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3E2427FA-C852-4226-9706-1B9140F5003F}"/>
              </a:ext>
            </a:extLst>
          </p:cNvPr>
          <p:cNvSpPr/>
          <p:nvPr/>
        </p:nvSpPr>
        <p:spPr>
          <a:xfrm>
            <a:off x="327025" y="201570"/>
            <a:ext cx="11537950" cy="1766380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908F50-E004-4798-A13A-2F0EFE7464BF}"/>
              </a:ext>
            </a:extLst>
          </p:cNvPr>
          <p:cNvSpPr txBox="1"/>
          <p:nvPr/>
        </p:nvSpPr>
        <p:spPr>
          <a:xfrm>
            <a:off x="508338" y="288373"/>
            <a:ext cx="1107051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 vận động viên khuyết tật trượt tuyết với vận tốc 24 m/s. Hỏi vận động viên đó hoàn thành quãng đường 600 m trong thời gian bao lâu?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Everest | PAW Patrol Wiki | Fandom">
            <a:extLst>
              <a:ext uri="{FF2B5EF4-FFF2-40B4-BE49-F238E27FC236}">
                <a16:creationId xmlns:a16="http://schemas.microsoft.com/office/drawing/2014/main" id="{A1757B60-4BF1-4DD1-A28F-19004CBDA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222" y="3555023"/>
            <a:ext cx="3082778" cy="330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31">
            <a:extLst>
              <a:ext uri="{FF2B5EF4-FFF2-40B4-BE49-F238E27FC236}">
                <a16:creationId xmlns:a16="http://schemas.microsoft.com/office/drawing/2014/main" id="{427D0C4E-EA53-4989-8439-CEBDA3FB7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0334" y="2938844"/>
            <a:ext cx="8016949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vi-VN" altLang="en-US" sz="3200" dirty="0">
                <a:solidFill>
                  <a:srgbClr val="FF198C"/>
                </a:solidFill>
                <a:latin typeface="+mn-lt"/>
              </a:rPr>
              <a:t>Vận động viên đó hoàn thành quãng đường 600 m trong thời gian là:</a:t>
            </a:r>
            <a:endParaRPr lang="en-US" altLang="en-US" sz="3200" dirty="0">
              <a:solidFill>
                <a:srgbClr val="FF198C"/>
              </a:solidFill>
              <a:latin typeface="+mn-lt"/>
            </a:endParaRPr>
          </a:p>
        </p:txBody>
      </p:sp>
      <p:sp>
        <p:nvSpPr>
          <p:cNvPr id="18" name="Rectangle 32">
            <a:extLst>
              <a:ext uri="{FF2B5EF4-FFF2-40B4-BE49-F238E27FC236}">
                <a16:creationId xmlns:a16="http://schemas.microsoft.com/office/drawing/2014/main" id="{5E96E99A-35E1-4281-A0A7-95A19DBCC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2661" y="4073445"/>
            <a:ext cx="547576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3200" dirty="0">
                <a:solidFill>
                  <a:srgbClr val="FF198C"/>
                </a:solidFill>
                <a:latin typeface="+mn-lt"/>
              </a:rPr>
              <a:t>600 : 24 = 25 (</a:t>
            </a:r>
            <a:r>
              <a:rPr lang="en-US" altLang="en-US" sz="3200" dirty="0" err="1">
                <a:solidFill>
                  <a:srgbClr val="FF198C"/>
                </a:solidFill>
                <a:latin typeface="+mn-lt"/>
              </a:rPr>
              <a:t>giây</a:t>
            </a:r>
            <a:r>
              <a:rPr lang="en-US" altLang="en-US" sz="3200" dirty="0">
                <a:solidFill>
                  <a:srgbClr val="FF198C"/>
                </a:solidFill>
                <a:latin typeface="+mn-lt"/>
              </a:rPr>
              <a:t>)</a:t>
            </a:r>
          </a:p>
        </p:txBody>
      </p:sp>
      <p:sp>
        <p:nvSpPr>
          <p:cNvPr id="22" name="Rectangle 34">
            <a:extLst>
              <a:ext uri="{FF2B5EF4-FFF2-40B4-BE49-F238E27FC236}">
                <a16:creationId xmlns:a16="http://schemas.microsoft.com/office/drawing/2014/main" id="{2A4E3557-109A-43F7-9996-5D668860A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3463" y="4747982"/>
            <a:ext cx="29559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dirty="0" err="1">
                <a:solidFill>
                  <a:srgbClr val="FF198C"/>
                </a:solidFill>
                <a:latin typeface="+mn-lt"/>
              </a:rPr>
              <a:t>Đáp</a:t>
            </a:r>
            <a:r>
              <a:rPr lang="en-US" altLang="en-US" sz="3200" dirty="0">
                <a:solidFill>
                  <a:srgbClr val="FF198C"/>
                </a:solidFill>
                <a:latin typeface="+mn-lt"/>
              </a:rPr>
              <a:t> </a:t>
            </a:r>
            <a:r>
              <a:rPr lang="en-US" altLang="en-US" sz="3200" dirty="0" err="1">
                <a:solidFill>
                  <a:srgbClr val="FF198C"/>
                </a:solidFill>
                <a:latin typeface="+mn-lt"/>
              </a:rPr>
              <a:t>số</a:t>
            </a:r>
            <a:r>
              <a:rPr lang="en-US" altLang="en-US" sz="3200" dirty="0">
                <a:solidFill>
                  <a:srgbClr val="FF198C"/>
                </a:solidFill>
                <a:latin typeface="+mn-lt"/>
              </a:rPr>
              <a:t>: 25 </a:t>
            </a:r>
            <a:r>
              <a:rPr lang="en-US" altLang="en-US" sz="3200" dirty="0" err="1">
                <a:solidFill>
                  <a:srgbClr val="FF198C"/>
                </a:solidFill>
                <a:latin typeface="+mn-lt"/>
              </a:rPr>
              <a:t>giây</a:t>
            </a:r>
            <a:endParaRPr lang="en-US" altLang="en-US" sz="3200" dirty="0">
              <a:solidFill>
                <a:srgbClr val="FF198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998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7" grpId="0"/>
      <p:bldP spid="18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3E2427FA-C852-4226-9706-1B9140F5003F}"/>
              </a:ext>
            </a:extLst>
          </p:cNvPr>
          <p:cNvSpPr/>
          <p:nvPr/>
        </p:nvSpPr>
        <p:spPr>
          <a:xfrm>
            <a:off x="327025" y="201569"/>
            <a:ext cx="11537950" cy="6454412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908F50-E004-4798-A13A-2F0EFE7464BF}"/>
              </a:ext>
            </a:extLst>
          </p:cNvPr>
          <p:cNvSpPr txBox="1"/>
          <p:nvPr/>
        </p:nvSpPr>
        <p:spPr>
          <a:xfrm>
            <a:off x="797442" y="374419"/>
            <a:ext cx="1043312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 câu đúng.</a:t>
            </a:r>
          </a:p>
          <a:p>
            <a:pPr lvl="0" algn="just"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 chiếc thuyền xuôi dòng từ thành phố A đến thành phố B cách 75 km với vận tốc 30 km/h. Sau đó thuyền ngược dòng từ thành phố B trở về thành phố A với vận tốc 25 km/h. Thời gian về dài hơn thời gian đi là:</a:t>
            </a:r>
          </a:p>
          <a:p>
            <a:pPr lvl="0" algn="just"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0,5 giờ</a:t>
            </a:r>
          </a:p>
          <a:p>
            <a:pPr lvl="0" algn="just"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1 giờ</a:t>
            </a:r>
          </a:p>
          <a:p>
            <a:pPr lvl="0" algn="just"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1,5 giờ</a:t>
            </a:r>
            <a:endParaRPr kumimoji="0" lang="en-US" alt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A1E494-AB94-E29D-756B-979E35654743}"/>
              </a:ext>
            </a:extLst>
          </p:cNvPr>
          <p:cNvSpPr txBox="1"/>
          <p:nvPr/>
        </p:nvSpPr>
        <p:spPr>
          <a:xfrm>
            <a:off x="3700130" y="3359888"/>
            <a:ext cx="76554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0" i="0" dirty="0">
                <a:solidFill>
                  <a:srgbClr val="FF198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 gian đi là: 75 : 30 = 2,5 (giờ)</a:t>
            </a:r>
          </a:p>
          <a:p>
            <a:pPr algn="ctr"/>
            <a:r>
              <a:rPr lang="vi-VN" sz="3200" b="0" i="0" dirty="0">
                <a:solidFill>
                  <a:srgbClr val="FF198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 gian về là: 75 : 25 = 3 (giờ)</a:t>
            </a:r>
          </a:p>
          <a:p>
            <a:pPr algn="ctr"/>
            <a:r>
              <a:rPr lang="vi-VN" sz="3200" b="0" i="0" dirty="0">
                <a:solidFill>
                  <a:srgbClr val="FF198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 gian về dài hơn thời gian đi là:</a:t>
            </a:r>
            <a:endParaRPr lang="en-US" sz="3200" b="0" i="0" dirty="0">
              <a:solidFill>
                <a:srgbClr val="FF198C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0" i="0" dirty="0">
                <a:solidFill>
                  <a:srgbClr val="FF198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– 2,5 = 0,5 (giờ)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1C5E753-650B-54BC-467F-FEA8D8BD0CC4}"/>
              </a:ext>
            </a:extLst>
          </p:cNvPr>
          <p:cNvSpPr/>
          <p:nvPr/>
        </p:nvSpPr>
        <p:spPr>
          <a:xfrm>
            <a:off x="754912" y="2892056"/>
            <a:ext cx="552893" cy="4997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73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ttisbear on Twitter: &amp;amp;quot;So this is Uncle Otis (middle). He is the uncle of  AB&amp;amp;#39;s Mayor Goodway (left). UO makes it pretty clear he is “hard of hearing”  and maybe senile. Uncle">
            <a:extLst>
              <a:ext uri="{FF2B5EF4-FFF2-40B4-BE49-F238E27FC236}">
                <a16:creationId xmlns:a16="http://schemas.microsoft.com/office/drawing/2014/main" id="{77EE8998-CDDB-49C5-BA7E-3D920B1FC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41"/>
            <a:ext cx="12192000" cy="689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3CD07D90-D4F1-4678-9A87-D4058E71074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60616" y="1024676"/>
            <a:ext cx="1396016" cy="1702459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B20F9D5-1357-437F-AA7D-B5E1A721128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31606" y="2478733"/>
            <a:ext cx="690893" cy="842553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AF51C0EA-EDFE-45D0-8042-DAF64384ED3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382872" y="1686854"/>
            <a:ext cx="1109628" cy="1353205"/>
          </a:xfrm>
          <a:prstGeom prst="rect">
            <a:avLst/>
          </a:prstGeom>
        </p:spPr>
      </p:pic>
      <p:pic>
        <p:nvPicPr>
          <p:cNvPr id="2056" name="Picture 8" descr="PAW Patrol Live! comes to the Hershey Theatre March 28 and 29 |  Entertainment | lancasteronline.com">
            <a:extLst>
              <a:ext uri="{FF2B5EF4-FFF2-40B4-BE49-F238E27FC236}">
                <a16:creationId xmlns:a16="http://schemas.microsoft.com/office/drawing/2014/main" id="{919D9E50-C481-4B2C-A978-9FFA2D165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748" y="558800"/>
            <a:ext cx="6460717" cy="629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10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ED4DB3-9E4E-452E-97A0-CDD2FEB30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070A9C-B6AC-4783-A3D7-78672285454F}"/>
              </a:ext>
            </a:extLst>
          </p:cNvPr>
          <p:cNvSpPr/>
          <p:nvPr/>
        </p:nvSpPr>
        <p:spPr>
          <a:xfrm>
            <a:off x="1001752" y="256478"/>
            <a:ext cx="10540998" cy="6155473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0744FC-DE1C-4F95-A4C0-1338DB44FE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 rot="19263944">
            <a:off x="10419061" y="5159871"/>
            <a:ext cx="1524278" cy="15379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82D0C49-A005-4FC1-A7FE-7D5E12136E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580688" y="138331"/>
            <a:ext cx="9998925" cy="68675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67236A-54BA-453F-B3F9-DAAD24CC6CEE}"/>
              </a:ext>
            </a:extLst>
          </p:cNvPr>
          <p:cNvSpPr txBox="1"/>
          <p:nvPr/>
        </p:nvSpPr>
        <p:spPr>
          <a:xfrm>
            <a:off x="4930868" y="1571385"/>
            <a:ext cx="31709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Dặn</a:t>
            </a:r>
            <a:r>
              <a:rPr kumimoji="0" lang="en-US" sz="4400" b="1" i="0" u="none" strike="noStrike" kern="1200" cap="none" spc="0" normalizeH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dò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srgbClr val="E7E6E6">
                    <a:lumMod val="10000"/>
                  </a:srgbClr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9A463C-DDA7-44E6-96FA-CB859CFF0344}"/>
              </a:ext>
            </a:extLst>
          </p:cNvPr>
          <p:cNvCxnSpPr>
            <a:cxnSpLocks/>
          </p:cNvCxnSpPr>
          <p:nvPr/>
        </p:nvCxnSpPr>
        <p:spPr>
          <a:xfrm>
            <a:off x="10649830" y="4006930"/>
            <a:ext cx="0" cy="49695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Skye | PAW Patrol Deutsch Wiki | Fandom">
            <a:extLst>
              <a:ext uri="{FF2B5EF4-FFF2-40B4-BE49-F238E27FC236}">
                <a16:creationId xmlns:a16="http://schemas.microsoft.com/office/drawing/2014/main" id="{F4BE12E1-A7AD-4094-A57A-D0932F9CD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329166"/>
            <a:ext cx="2768600" cy="352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C2B563-943F-49E4-A5D8-C356C2BD2CF6}"/>
              </a:ext>
            </a:extLst>
          </p:cNvPr>
          <p:cNvSpPr txBox="1"/>
          <p:nvPr/>
        </p:nvSpPr>
        <p:spPr>
          <a:xfrm>
            <a:off x="2667558" y="2425368"/>
            <a:ext cx="81896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Ôn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tập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lại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kiến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thức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Xem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trước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tiết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“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Luyện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tập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”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71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816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8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ttisbear on Twitter: &amp;amp;quot;So this is Uncle Otis (middle). He is the uncle of  AB&amp;amp;#39;s Mayor Goodway (left). UO makes it pretty clear he is “hard of hearing”  and maybe senile. Uncle">
            <a:extLst>
              <a:ext uri="{FF2B5EF4-FFF2-40B4-BE49-F238E27FC236}">
                <a16:creationId xmlns:a16="http://schemas.microsoft.com/office/drawing/2014/main" id="{77EE8998-CDDB-49C5-BA7E-3D920B1FC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41"/>
            <a:ext cx="12192000" cy="689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163B4D9-650A-4666-A377-CDC4C6813C5B}"/>
              </a:ext>
            </a:extLst>
          </p:cNvPr>
          <p:cNvSpPr/>
          <p:nvPr/>
        </p:nvSpPr>
        <p:spPr>
          <a:xfrm>
            <a:off x="486936" y="4259765"/>
            <a:ext cx="11218127" cy="2263699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3CD07D90-D4F1-4678-9A87-D4058E71074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0234" y="1680331"/>
            <a:ext cx="851265" cy="1038128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B20F9D5-1357-437F-AA7D-B5E1A721128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31607" y="2579671"/>
            <a:ext cx="608124" cy="741615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AF51C0EA-EDFE-45D0-8042-DAF64384ED3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382872" y="2001931"/>
            <a:ext cx="851265" cy="10381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E83D1C-C693-4B1A-806D-46D11F67475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0098">
            <a:off x="-952201" y="4139850"/>
            <a:ext cx="5040390" cy="28352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0591B3-3E47-4EDB-AEEA-B60FB966C5B1}"/>
              </a:ext>
            </a:extLst>
          </p:cNvPr>
          <p:cNvSpPr txBox="1"/>
          <p:nvPr/>
        </p:nvSpPr>
        <p:spPr>
          <a:xfrm>
            <a:off x="3027546" y="4976115"/>
            <a:ext cx="7750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Tòa</a:t>
            </a:r>
            <a:r>
              <a:rPr lang="en-US" sz="48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 </a:t>
            </a:r>
            <a:r>
              <a:rPr lang="en-US" sz="48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nhà</a:t>
            </a:r>
            <a:r>
              <a:rPr lang="en-US" sz="48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 Sky </a:t>
            </a:r>
            <a:r>
              <a:rPr lang="en-US" sz="48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đang</a:t>
            </a:r>
            <a:r>
              <a:rPr lang="en-US" sz="48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 </a:t>
            </a:r>
            <a:r>
              <a:rPr lang="en-US" sz="48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cháy</a:t>
            </a:r>
            <a:r>
              <a:rPr lang="en-US" sz="48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 </a:t>
            </a:r>
            <a:r>
              <a:rPr lang="en-US" sz="48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lớn</a:t>
            </a:r>
            <a:r>
              <a:rPr lang="en-US" sz="48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!!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04F7636-E330-43D9-A8D6-D1124A03FE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4603148" y="3225915"/>
            <a:ext cx="3332843" cy="3500400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F886744C-6A69-415E-B408-1081AF426D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583558">
            <a:off x="5687540" y="297352"/>
            <a:ext cx="3914094" cy="253824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B0F3954-380F-4264-9984-BEC275B0BFA9}"/>
              </a:ext>
            </a:extLst>
          </p:cNvPr>
          <p:cNvSpPr txBox="1"/>
          <p:nvPr/>
        </p:nvSpPr>
        <p:spPr>
          <a:xfrm rot="19609315">
            <a:off x="6262815" y="816332"/>
            <a:ext cx="25591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mình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gọi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thôi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3912165-C3EA-42BD-AF89-41D678C9D0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5685" y="0"/>
            <a:ext cx="3106315" cy="35004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499246B-9B14-5A41-0A4B-9962C71E54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028" y="0"/>
            <a:ext cx="1453415" cy="14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4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3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2.59259E-6 L -0.33099 -0.09629 L -0.60782 0.0426 L -0.94571 0.20162 L -1.03217 0.42014 L -1.03217 0.42037 " pathEditMode="relative" rAng="0" ptsTypes="AAAAAA">
                                          <p:cBhvr>
                                            <p:cTn id="3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1615" y="162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829 0.10023 L 0.33008 0.05232 L 0.70222 0.07616 L 1.20118 0.03866 L 1.38073 -0.33333 " pathEditMode="relative" rAng="0" ptsTypes="AAAAA">
                                          <p:cBhvr>
                                            <p:cTn id="40" dur="1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4622" y="-2169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2" grpId="0"/>
          <p:bldP spid="2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0" presetClass="path" presetSubtype="0" fill="hold" nodeType="afterEffect"/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3" fill="hold" nodeType="clickEffect">
                                      <p:stCondLst>
                                        <p:cond delay="0"/>
                                      </p:stCond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2.59259E-6 L -0.33099 -0.09629 L -0.60782 0.0426 L -0.94571 0.20162 L -1.03217 0.42014 L -1.03217 0.42037 " pathEditMode="relative" rAng="0" ptsTypes="AAAAAA">
                                          <p:cBhvr>
                                            <p:cTn id="4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1615" y="162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829 0.10023 L 0.33008 0.05232 L 0.70222 0.07616 L 1.20118 0.03866 L 1.38073 -0.33333 " pathEditMode="relative" rAng="0" ptsTypes="AAAAA">
                                          <p:cBhvr>
                                            <p:cTn id="45" dur="1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4622" y="-2169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2" grpId="0"/>
          <p:bldP spid="22" grpId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ED4DB3-9E4E-452E-97A0-CDD2FEB30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431F2B-9261-4FF3-8326-B6BF4249D1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050"/>
          <a:stretch/>
        </p:blipFill>
        <p:spPr>
          <a:xfrm>
            <a:off x="330200" y="1361378"/>
            <a:ext cx="11531600" cy="5356922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55CD5AD1-85F0-40ED-AA82-CB7ACCF2828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76352" y="4192859"/>
            <a:ext cx="1783703" cy="1484041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1ABA7393-59DF-4415-BF07-D131733638A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91021" y="2252855"/>
            <a:ext cx="1759144" cy="1307357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7D61A12B-3EC7-4ABE-A33A-7F518AC5FAB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460166" y="139700"/>
            <a:ext cx="1303055" cy="1250792"/>
          </a:xfrm>
          <a:prstGeom prst="rect">
            <a:avLst/>
          </a:prstGeom>
        </p:spPr>
      </p:pic>
      <p:pic>
        <p:nvPicPr>
          <p:cNvPr id="2058" name="Picture 10" descr="Marshall | PAW Patrol Wiki | Fandom">
            <a:extLst>
              <a:ext uri="{FF2B5EF4-FFF2-40B4-BE49-F238E27FC236}">
                <a16:creationId xmlns:a16="http://schemas.microsoft.com/office/drawing/2014/main" id="{7C2BC3D3-04AC-44CC-BD86-1C7E46104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26391" y="-34055"/>
            <a:ext cx="2041812" cy="187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ocky | PAW Patrol Wiki | Fandom">
            <a:extLst>
              <a:ext uri="{FF2B5EF4-FFF2-40B4-BE49-F238E27FC236}">
                <a16:creationId xmlns:a16="http://schemas.microsoft.com/office/drawing/2014/main" id="{804F94CE-97AD-4574-B915-C8D5B84C4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4942" y="4192859"/>
            <a:ext cx="2129623" cy="211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hase | PAW Patrol Wiki | Fandom">
            <a:extLst>
              <a:ext uri="{FF2B5EF4-FFF2-40B4-BE49-F238E27FC236}">
                <a16:creationId xmlns:a16="http://schemas.microsoft.com/office/drawing/2014/main" id="{C3E1F8FC-BEB8-46FE-98F7-6D376CF81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114" y="2057789"/>
            <a:ext cx="2129623" cy="200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ockapoo+skye+paw+patrol cheap buy online">
            <a:extLst>
              <a:ext uri="{FF2B5EF4-FFF2-40B4-BE49-F238E27FC236}">
                <a16:creationId xmlns:a16="http://schemas.microsoft.com/office/drawing/2014/main" id="{A37CAB68-FE39-4E25-9454-C10F21E8A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947" l="625" r="100000">
                        <a14:foregroundMark x1="43250" y1="27926" x2="42375" y2="56160"/>
                        <a14:foregroundMark x1="60125" y1="27207" x2="63750" y2="40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-167874"/>
            <a:ext cx="1694901" cy="206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05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0.62709 -0.006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54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853ED8-8088-4AB6-B568-FD9A775B29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E5668DDB-E871-44F2-B387-3749352A54BC}"/>
              </a:ext>
            </a:extLst>
          </p:cNvPr>
          <p:cNvSpPr/>
          <p:nvPr/>
        </p:nvSpPr>
        <p:spPr>
          <a:xfrm>
            <a:off x="1317365" y="701333"/>
            <a:ext cx="10433201" cy="1618781"/>
          </a:xfrm>
          <a:custGeom>
            <a:avLst/>
            <a:gdLst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3201" h="1618781" fill="none" extrusionOk="0">
                <a:moveTo>
                  <a:pt x="0" y="809391"/>
                </a:moveTo>
                <a:cubicBezTo>
                  <a:pt x="126375" y="483450"/>
                  <a:pt x="216732" y="-129655"/>
                  <a:pt x="760047" y="0"/>
                </a:cubicBezTo>
                <a:cubicBezTo>
                  <a:pt x="4164228" y="-454104"/>
                  <a:pt x="7853108" y="101086"/>
                  <a:pt x="9673154" y="0"/>
                </a:cubicBezTo>
                <a:cubicBezTo>
                  <a:pt x="10147672" y="-69499"/>
                  <a:pt x="10230322" y="346857"/>
                  <a:pt x="10433202" y="809391"/>
                </a:cubicBezTo>
                <a:lnTo>
                  <a:pt x="10433201" y="809391"/>
                </a:lnTo>
                <a:cubicBezTo>
                  <a:pt x="10432529" y="1216919"/>
                  <a:pt x="9937618" y="1568479"/>
                  <a:pt x="9673153" y="1618782"/>
                </a:cubicBezTo>
                <a:cubicBezTo>
                  <a:pt x="6285627" y="1416835"/>
                  <a:pt x="5198809" y="1347305"/>
                  <a:pt x="760047" y="1618780"/>
                </a:cubicBezTo>
                <a:cubicBezTo>
                  <a:pt x="400042" y="1626579"/>
                  <a:pt x="11728" y="1403031"/>
                  <a:pt x="0" y="809389"/>
                </a:cubicBezTo>
                <a:lnTo>
                  <a:pt x="0" y="809391"/>
                </a:lnTo>
                <a:close/>
              </a:path>
              <a:path w="10433201" h="1618781" stroke="0" extrusionOk="0">
                <a:moveTo>
                  <a:pt x="0" y="809391"/>
                </a:moveTo>
                <a:cubicBezTo>
                  <a:pt x="1598" y="338869"/>
                  <a:pt x="426383" y="-119516"/>
                  <a:pt x="760047" y="0"/>
                </a:cubicBezTo>
                <a:cubicBezTo>
                  <a:pt x="3720227" y="52548"/>
                  <a:pt x="7369388" y="-72872"/>
                  <a:pt x="9673154" y="0"/>
                </a:cubicBezTo>
                <a:cubicBezTo>
                  <a:pt x="10090304" y="67462"/>
                  <a:pt x="10522083" y="439247"/>
                  <a:pt x="10433202" y="809391"/>
                </a:cubicBezTo>
                <a:lnTo>
                  <a:pt x="10433201" y="809391"/>
                </a:lnTo>
                <a:cubicBezTo>
                  <a:pt x="10348028" y="1362972"/>
                  <a:pt x="10085946" y="1612544"/>
                  <a:pt x="9673153" y="1618782"/>
                </a:cubicBezTo>
                <a:cubicBezTo>
                  <a:pt x="5850085" y="937346"/>
                  <a:pt x="3000891" y="1562266"/>
                  <a:pt x="760047" y="1618780"/>
                </a:cubicBezTo>
                <a:cubicBezTo>
                  <a:pt x="322436" y="1492062"/>
                  <a:pt x="-9121" y="1191316"/>
                  <a:pt x="0" y="809389"/>
                </a:cubicBezTo>
                <a:lnTo>
                  <a:pt x="0" y="809391"/>
                </a:lnTo>
                <a:close/>
              </a:path>
              <a:path w="10433201" h="1618781" fill="none" stroke="0" extrusionOk="0">
                <a:moveTo>
                  <a:pt x="0" y="809391"/>
                </a:moveTo>
                <a:cubicBezTo>
                  <a:pt x="63342" y="407476"/>
                  <a:pt x="150076" y="-70577"/>
                  <a:pt x="760047" y="0"/>
                </a:cubicBezTo>
                <a:cubicBezTo>
                  <a:pt x="4067229" y="33663"/>
                  <a:pt x="7561700" y="221997"/>
                  <a:pt x="9673154" y="0"/>
                </a:cubicBezTo>
                <a:cubicBezTo>
                  <a:pt x="10015193" y="31840"/>
                  <a:pt x="10387301" y="373600"/>
                  <a:pt x="10433202" y="809391"/>
                </a:cubicBezTo>
                <a:lnTo>
                  <a:pt x="10433201" y="809391"/>
                </a:lnTo>
                <a:cubicBezTo>
                  <a:pt x="10443965" y="1232383"/>
                  <a:pt x="9942443" y="1591889"/>
                  <a:pt x="9673153" y="1618782"/>
                </a:cubicBezTo>
                <a:cubicBezTo>
                  <a:pt x="6583630" y="1305154"/>
                  <a:pt x="5194226" y="1373019"/>
                  <a:pt x="760047" y="1618780"/>
                </a:cubicBezTo>
                <a:cubicBezTo>
                  <a:pt x="368795" y="1525824"/>
                  <a:pt x="65868" y="1407944"/>
                  <a:pt x="0" y="809389"/>
                </a:cubicBezTo>
                <a:lnTo>
                  <a:pt x="0" y="809391"/>
                </a:lnTo>
                <a:close/>
              </a:path>
              <a:path w="10433201" h="1618781" fill="none" stroke="0" extrusionOk="0">
                <a:moveTo>
                  <a:pt x="0" y="809391"/>
                </a:moveTo>
                <a:cubicBezTo>
                  <a:pt x="168754" y="459828"/>
                  <a:pt x="185759" y="-174253"/>
                  <a:pt x="760047" y="0"/>
                </a:cubicBezTo>
                <a:cubicBezTo>
                  <a:pt x="4223218" y="-314144"/>
                  <a:pt x="7787691" y="171816"/>
                  <a:pt x="9673154" y="0"/>
                </a:cubicBezTo>
                <a:cubicBezTo>
                  <a:pt x="10087936" y="47366"/>
                  <a:pt x="10316836" y="361305"/>
                  <a:pt x="10433202" y="809391"/>
                </a:cubicBezTo>
                <a:lnTo>
                  <a:pt x="10433201" y="809391"/>
                </a:lnTo>
                <a:cubicBezTo>
                  <a:pt x="10421846" y="1282866"/>
                  <a:pt x="9925721" y="1587847"/>
                  <a:pt x="9673153" y="1618782"/>
                </a:cubicBezTo>
                <a:cubicBezTo>
                  <a:pt x="6301258" y="1445479"/>
                  <a:pt x="5201861" y="1429377"/>
                  <a:pt x="760047" y="1618780"/>
                </a:cubicBezTo>
                <a:cubicBezTo>
                  <a:pt x="378709" y="1608293"/>
                  <a:pt x="31523" y="1346893"/>
                  <a:pt x="0" y="809389"/>
                </a:cubicBezTo>
                <a:lnTo>
                  <a:pt x="0" y="809391"/>
                </a:lnTo>
                <a:close/>
              </a:path>
            </a:pathLst>
          </a:custGeom>
          <a:solidFill>
            <a:srgbClr val="FFB655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custGeom>
                    <a:avLst/>
                    <a:gdLst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33201" h="1618781" fill="none" extrusionOk="0">
                        <a:moveTo>
                          <a:pt x="0" y="809391"/>
                        </a:moveTo>
                        <a:cubicBezTo>
                          <a:pt x="91387" y="450641"/>
                          <a:pt x="225701" y="-120514"/>
                          <a:pt x="760047" y="0"/>
                        </a:cubicBezTo>
                        <a:cubicBezTo>
                          <a:pt x="4298591" y="-322072"/>
                          <a:pt x="7817556" y="60018"/>
                          <a:pt x="9673154" y="0"/>
                        </a:cubicBezTo>
                        <a:cubicBezTo>
                          <a:pt x="10113654" y="-27178"/>
                          <a:pt x="10303661" y="352356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2822" y="1233761"/>
                          <a:pt x="9973809" y="1579831"/>
                          <a:pt x="9673153" y="1618782"/>
                        </a:cubicBezTo>
                        <a:cubicBezTo>
                          <a:pt x="6454685" y="1507234"/>
                          <a:pt x="5095977" y="1405185"/>
                          <a:pt x="760047" y="1618780"/>
                        </a:cubicBezTo>
                        <a:cubicBezTo>
                          <a:pt x="366997" y="1622359"/>
                          <a:pt x="6899" y="1344587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stroke="0" extrusionOk="0">
                        <a:moveTo>
                          <a:pt x="0" y="809391"/>
                        </a:moveTo>
                        <a:cubicBezTo>
                          <a:pt x="53191" y="360904"/>
                          <a:pt x="382045" y="-92187"/>
                          <a:pt x="760047" y="0"/>
                        </a:cubicBezTo>
                        <a:cubicBezTo>
                          <a:pt x="3544678" y="-108695"/>
                          <a:pt x="7232001" y="-19632"/>
                          <a:pt x="9673154" y="0"/>
                        </a:cubicBezTo>
                        <a:cubicBezTo>
                          <a:pt x="10091093" y="15286"/>
                          <a:pt x="10514977" y="431799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397531" y="1313338"/>
                          <a:pt x="10025779" y="1629224"/>
                          <a:pt x="9673153" y="1618782"/>
                        </a:cubicBezTo>
                        <a:cubicBezTo>
                          <a:pt x="5781459" y="1286476"/>
                          <a:pt x="2978875" y="1513546"/>
                          <a:pt x="760047" y="1618780"/>
                        </a:cubicBezTo>
                        <a:cubicBezTo>
                          <a:pt x="353875" y="1529239"/>
                          <a:pt x="5623" y="1218105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fill="none" stroke="0" extrusionOk="0">
                        <a:moveTo>
                          <a:pt x="0" y="809391"/>
                        </a:moveTo>
                        <a:cubicBezTo>
                          <a:pt x="91579" y="410372"/>
                          <a:pt x="242444" y="-116966"/>
                          <a:pt x="760047" y="0"/>
                        </a:cubicBezTo>
                        <a:cubicBezTo>
                          <a:pt x="4101738" y="-144691"/>
                          <a:pt x="7506283" y="149827"/>
                          <a:pt x="9673154" y="0"/>
                        </a:cubicBezTo>
                        <a:cubicBezTo>
                          <a:pt x="10091920" y="29754"/>
                          <a:pt x="10396967" y="375581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0727" y="1252236"/>
                          <a:pt x="9956748" y="1602359"/>
                          <a:pt x="9673153" y="1618782"/>
                        </a:cubicBezTo>
                        <a:cubicBezTo>
                          <a:pt x="6538982" y="1556549"/>
                          <a:pt x="5160655" y="1455212"/>
                          <a:pt x="760047" y="1618780"/>
                        </a:cubicBezTo>
                        <a:cubicBezTo>
                          <a:pt x="377821" y="1600668"/>
                          <a:pt x="61847" y="1338320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BC13D3CA-6346-4C3B-9D8B-1994579BE0EB}"/>
              </a:ext>
            </a:extLst>
          </p:cNvPr>
          <p:cNvSpPr txBox="1"/>
          <p:nvPr/>
        </p:nvSpPr>
        <p:spPr>
          <a:xfrm>
            <a:off x="2318536" y="897787"/>
            <a:ext cx="90406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</a:rPr>
              <a:t>xe máy đi với vận tốc 30km/giờ</a:t>
            </a:r>
            <a:r>
              <a:rPr lang="en-US" sz="2800" dirty="0">
                <a:latin typeface="Arial" panose="020B0604020202020204" pitchFamily="34" charset="0"/>
              </a:rPr>
              <a:t>.</a:t>
            </a:r>
            <a:r>
              <a:rPr lang="vi-VN" sz="2800" dirty="0">
                <a:latin typeface="Arial" panose="020B0604020202020204" pitchFamily="34" charset="0"/>
              </a:rPr>
              <a:t> Người đó đi trong 2 giờ. Tính quãng đường người đó đi được?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F1E006-7BE1-43C0-B6CB-166885ADA57D}"/>
              </a:ext>
            </a:extLst>
          </p:cNvPr>
          <p:cNvSpPr/>
          <p:nvPr/>
        </p:nvSpPr>
        <p:spPr>
          <a:xfrm>
            <a:off x="1528244" y="3021447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40 km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6376B0-21B1-4B83-ACCB-5C1912630BAE}"/>
              </a:ext>
            </a:extLst>
          </p:cNvPr>
          <p:cNvSpPr/>
          <p:nvPr/>
        </p:nvSpPr>
        <p:spPr>
          <a:xfrm>
            <a:off x="1528244" y="4653049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60 km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73837F-E5DB-4374-B63E-6E2BC2AD34F1}"/>
              </a:ext>
            </a:extLst>
          </p:cNvPr>
          <p:cNvSpPr/>
          <p:nvPr/>
        </p:nvSpPr>
        <p:spPr>
          <a:xfrm>
            <a:off x="6096000" y="3021447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50 km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704614-D363-44C3-858F-744E7003B257}"/>
              </a:ext>
            </a:extLst>
          </p:cNvPr>
          <p:cNvSpPr/>
          <p:nvPr/>
        </p:nvSpPr>
        <p:spPr>
          <a:xfrm>
            <a:off x="6096000" y="4653049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70 km</a:t>
            </a:r>
          </a:p>
        </p:txBody>
      </p:sp>
      <p:pic>
        <p:nvPicPr>
          <p:cNvPr id="1026" name="Picture 2" descr="PAW Patrol – Wikipedia tiếng Việt">
            <a:extLst>
              <a:ext uri="{FF2B5EF4-FFF2-40B4-BE49-F238E27FC236}">
                <a16:creationId xmlns:a16="http://schemas.microsoft.com/office/drawing/2014/main" id="{1181B85E-9C9B-43A6-9225-6B7F11E96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503">
            <a:off x="-13497" y="193150"/>
            <a:ext cx="2661724" cy="2306649"/>
          </a:xfrm>
          <a:prstGeom prst="rect">
            <a:avLst/>
          </a:prstGeom>
          <a:noFill/>
          <a:effectLst>
            <a:outerShdw dir="186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má Decoradora: Paw Patrol PNG descarga gratis | Paw patrol skye birthday,  Paw patrol party games, Skye paw patrol party">
            <a:extLst>
              <a:ext uri="{FF2B5EF4-FFF2-40B4-BE49-F238E27FC236}">
                <a16:creationId xmlns:a16="http://schemas.microsoft.com/office/drawing/2014/main" id="{DABFC5B1-F0EC-41A6-8474-1A42F6866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1687" y="3949628"/>
            <a:ext cx="2670312" cy="304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AF6B0C-F43E-4C1D-995E-D3C23F970B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 rot="19263944">
            <a:off x="375336" y="5526117"/>
            <a:ext cx="795897" cy="8030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83821F0-A3DA-4CE7-A6A3-F46B20D4A4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>
            <a:off x="11007735" y="88138"/>
            <a:ext cx="1026214" cy="103539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51690E-845F-4B5C-BB12-2A8CE51A76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>
            <a:off x="9460233" y="6193370"/>
            <a:ext cx="579117" cy="5843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5" name="Picture 2" descr="Check free icon">
            <a:extLst>
              <a:ext uri="{FF2B5EF4-FFF2-40B4-BE49-F238E27FC236}">
                <a16:creationId xmlns:a16="http://schemas.microsoft.com/office/drawing/2014/main" id="{EA1B6676-0712-40E8-9C21-08FB72B27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40" y="4563639"/>
            <a:ext cx="1124808" cy="11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1F4E5DF-C76F-4FAC-A935-1EBD2A912B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ED4DB3-9E4E-452E-97A0-CDD2FEB30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431F2B-9261-4FF3-8326-B6BF4249D1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050"/>
          <a:stretch/>
        </p:blipFill>
        <p:spPr>
          <a:xfrm>
            <a:off x="330200" y="1361378"/>
            <a:ext cx="11531600" cy="5356922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55CD5AD1-85F0-40ED-AA82-CB7ACCF2828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76352" y="4192859"/>
            <a:ext cx="1783703" cy="1484041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1ABA7393-59DF-4415-BF07-D131733638A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91021" y="2252855"/>
            <a:ext cx="1759144" cy="1307357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7D61A12B-3EC7-4ABE-A33A-7F518AC5FAB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460166" y="139700"/>
            <a:ext cx="1303055" cy="1250792"/>
          </a:xfrm>
          <a:prstGeom prst="rect">
            <a:avLst/>
          </a:prstGeom>
        </p:spPr>
      </p:pic>
      <p:pic>
        <p:nvPicPr>
          <p:cNvPr id="2060" name="Picture 12" descr="Rocky | PAW Patrol Wiki | Fandom">
            <a:extLst>
              <a:ext uri="{FF2B5EF4-FFF2-40B4-BE49-F238E27FC236}">
                <a16:creationId xmlns:a16="http://schemas.microsoft.com/office/drawing/2014/main" id="{804F94CE-97AD-4574-B915-C8D5B84C4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4942" y="4192859"/>
            <a:ext cx="2129623" cy="211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hase | PAW Patrol Wiki | Fandom">
            <a:extLst>
              <a:ext uri="{FF2B5EF4-FFF2-40B4-BE49-F238E27FC236}">
                <a16:creationId xmlns:a16="http://schemas.microsoft.com/office/drawing/2014/main" id="{C3E1F8FC-BEB8-46FE-98F7-6D376CF81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114" y="2057789"/>
            <a:ext cx="2129623" cy="200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862C02-3730-4C0A-AEFF-0887F076C5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4925" y="-100371"/>
            <a:ext cx="3054361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89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95 0.04491 L 0.25677 0.04166 L 0.3194 0.09815 L 0.34206 0.21481 L 0.29674 0.3037 L 0.15339 0.30833 L -0.28607 0.3037 L -0.28607 0.3037 " pathEditMode="relative" rAng="0" ptsTypes="AAAAAAA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5" y="1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853ED8-8088-4AB6-B568-FD9A775B29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E5668DDB-E871-44F2-B387-3749352A54BC}"/>
              </a:ext>
            </a:extLst>
          </p:cNvPr>
          <p:cNvSpPr/>
          <p:nvPr/>
        </p:nvSpPr>
        <p:spPr>
          <a:xfrm>
            <a:off x="1317365" y="701333"/>
            <a:ext cx="10433201" cy="1618781"/>
          </a:xfrm>
          <a:custGeom>
            <a:avLst/>
            <a:gdLst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3201" h="1618781" fill="none" extrusionOk="0">
                <a:moveTo>
                  <a:pt x="0" y="809391"/>
                </a:moveTo>
                <a:cubicBezTo>
                  <a:pt x="126375" y="483450"/>
                  <a:pt x="216732" y="-129655"/>
                  <a:pt x="760047" y="0"/>
                </a:cubicBezTo>
                <a:cubicBezTo>
                  <a:pt x="4164228" y="-454104"/>
                  <a:pt x="7853108" y="101086"/>
                  <a:pt x="9673154" y="0"/>
                </a:cubicBezTo>
                <a:cubicBezTo>
                  <a:pt x="10147672" y="-69499"/>
                  <a:pt x="10230322" y="346857"/>
                  <a:pt x="10433202" y="809391"/>
                </a:cubicBezTo>
                <a:lnTo>
                  <a:pt x="10433201" y="809391"/>
                </a:lnTo>
                <a:cubicBezTo>
                  <a:pt x="10432529" y="1216919"/>
                  <a:pt x="9937618" y="1568479"/>
                  <a:pt x="9673153" y="1618782"/>
                </a:cubicBezTo>
                <a:cubicBezTo>
                  <a:pt x="6285627" y="1416835"/>
                  <a:pt x="5198809" y="1347305"/>
                  <a:pt x="760047" y="1618780"/>
                </a:cubicBezTo>
                <a:cubicBezTo>
                  <a:pt x="400042" y="1626579"/>
                  <a:pt x="11728" y="1403031"/>
                  <a:pt x="0" y="809389"/>
                </a:cubicBezTo>
                <a:lnTo>
                  <a:pt x="0" y="809391"/>
                </a:lnTo>
                <a:close/>
              </a:path>
              <a:path w="10433201" h="1618781" stroke="0" extrusionOk="0">
                <a:moveTo>
                  <a:pt x="0" y="809391"/>
                </a:moveTo>
                <a:cubicBezTo>
                  <a:pt x="1598" y="338869"/>
                  <a:pt x="426383" y="-119516"/>
                  <a:pt x="760047" y="0"/>
                </a:cubicBezTo>
                <a:cubicBezTo>
                  <a:pt x="3720227" y="52548"/>
                  <a:pt x="7369388" y="-72872"/>
                  <a:pt x="9673154" y="0"/>
                </a:cubicBezTo>
                <a:cubicBezTo>
                  <a:pt x="10090304" y="67462"/>
                  <a:pt x="10522083" y="439247"/>
                  <a:pt x="10433202" y="809391"/>
                </a:cubicBezTo>
                <a:lnTo>
                  <a:pt x="10433201" y="809391"/>
                </a:lnTo>
                <a:cubicBezTo>
                  <a:pt x="10348028" y="1362972"/>
                  <a:pt x="10085946" y="1612544"/>
                  <a:pt x="9673153" y="1618782"/>
                </a:cubicBezTo>
                <a:cubicBezTo>
                  <a:pt x="5850085" y="937346"/>
                  <a:pt x="3000891" y="1562266"/>
                  <a:pt x="760047" y="1618780"/>
                </a:cubicBezTo>
                <a:cubicBezTo>
                  <a:pt x="322436" y="1492062"/>
                  <a:pt x="-9121" y="1191316"/>
                  <a:pt x="0" y="809389"/>
                </a:cubicBezTo>
                <a:lnTo>
                  <a:pt x="0" y="809391"/>
                </a:lnTo>
                <a:close/>
              </a:path>
              <a:path w="10433201" h="1618781" fill="none" stroke="0" extrusionOk="0">
                <a:moveTo>
                  <a:pt x="0" y="809391"/>
                </a:moveTo>
                <a:cubicBezTo>
                  <a:pt x="63342" y="407476"/>
                  <a:pt x="150076" y="-70577"/>
                  <a:pt x="760047" y="0"/>
                </a:cubicBezTo>
                <a:cubicBezTo>
                  <a:pt x="4067229" y="33663"/>
                  <a:pt x="7561700" y="221997"/>
                  <a:pt x="9673154" y="0"/>
                </a:cubicBezTo>
                <a:cubicBezTo>
                  <a:pt x="10015193" y="31840"/>
                  <a:pt x="10387301" y="373600"/>
                  <a:pt x="10433202" y="809391"/>
                </a:cubicBezTo>
                <a:lnTo>
                  <a:pt x="10433201" y="809391"/>
                </a:lnTo>
                <a:cubicBezTo>
                  <a:pt x="10443965" y="1232383"/>
                  <a:pt x="9942443" y="1591889"/>
                  <a:pt x="9673153" y="1618782"/>
                </a:cubicBezTo>
                <a:cubicBezTo>
                  <a:pt x="6583630" y="1305154"/>
                  <a:pt x="5194226" y="1373019"/>
                  <a:pt x="760047" y="1618780"/>
                </a:cubicBezTo>
                <a:cubicBezTo>
                  <a:pt x="368795" y="1525824"/>
                  <a:pt x="65868" y="1407944"/>
                  <a:pt x="0" y="809389"/>
                </a:cubicBezTo>
                <a:lnTo>
                  <a:pt x="0" y="809391"/>
                </a:lnTo>
                <a:close/>
              </a:path>
              <a:path w="10433201" h="1618781" fill="none" stroke="0" extrusionOk="0">
                <a:moveTo>
                  <a:pt x="0" y="809391"/>
                </a:moveTo>
                <a:cubicBezTo>
                  <a:pt x="168754" y="459828"/>
                  <a:pt x="185759" y="-174253"/>
                  <a:pt x="760047" y="0"/>
                </a:cubicBezTo>
                <a:cubicBezTo>
                  <a:pt x="4223218" y="-314144"/>
                  <a:pt x="7787691" y="171816"/>
                  <a:pt x="9673154" y="0"/>
                </a:cubicBezTo>
                <a:cubicBezTo>
                  <a:pt x="10087936" y="47366"/>
                  <a:pt x="10316836" y="361305"/>
                  <a:pt x="10433202" y="809391"/>
                </a:cubicBezTo>
                <a:lnTo>
                  <a:pt x="10433201" y="809391"/>
                </a:lnTo>
                <a:cubicBezTo>
                  <a:pt x="10421846" y="1282866"/>
                  <a:pt x="9925721" y="1587847"/>
                  <a:pt x="9673153" y="1618782"/>
                </a:cubicBezTo>
                <a:cubicBezTo>
                  <a:pt x="6301258" y="1445479"/>
                  <a:pt x="5201861" y="1429377"/>
                  <a:pt x="760047" y="1618780"/>
                </a:cubicBezTo>
                <a:cubicBezTo>
                  <a:pt x="378709" y="1608293"/>
                  <a:pt x="31523" y="1346893"/>
                  <a:pt x="0" y="809389"/>
                </a:cubicBezTo>
                <a:lnTo>
                  <a:pt x="0" y="809391"/>
                </a:lnTo>
                <a:close/>
              </a:path>
            </a:pathLst>
          </a:custGeom>
          <a:solidFill>
            <a:srgbClr val="FFB655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custGeom>
                    <a:avLst/>
                    <a:gdLst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33201" h="1618781" fill="none" extrusionOk="0">
                        <a:moveTo>
                          <a:pt x="0" y="809391"/>
                        </a:moveTo>
                        <a:cubicBezTo>
                          <a:pt x="91387" y="450641"/>
                          <a:pt x="225701" y="-120514"/>
                          <a:pt x="760047" y="0"/>
                        </a:cubicBezTo>
                        <a:cubicBezTo>
                          <a:pt x="4298591" y="-322072"/>
                          <a:pt x="7817556" y="60018"/>
                          <a:pt x="9673154" y="0"/>
                        </a:cubicBezTo>
                        <a:cubicBezTo>
                          <a:pt x="10113654" y="-27178"/>
                          <a:pt x="10303661" y="352356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2822" y="1233761"/>
                          <a:pt x="9973809" y="1579831"/>
                          <a:pt x="9673153" y="1618782"/>
                        </a:cubicBezTo>
                        <a:cubicBezTo>
                          <a:pt x="6454685" y="1507234"/>
                          <a:pt x="5095977" y="1405185"/>
                          <a:pt x="760047" y="1618780"/>
                        </a:cubicBezTo>
                        <a:cubicBezTo>
                          <a:pt x="366997" y="1622359"/>
                          <a:pt x="6899" y="1344587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stroke="0" extrusionOk="0">
                        <a:moveTo>
                          <a:pt x="0" y="809391"/>
                        </a:moveTo>
                        <a:cubicBezTo>
                          <a:pt x="53191" y="360904"/>
                          <a:pt x="382045" y="-92187"/>
                          <a:pt x="760047" y="0"/>
                        </a:cubicBezTo>
                        <a:cubicBezTo>
                          <a:pt x="3544678" y="-108695"/>
                          <a:pt x="7232001" y="-19632"/>
                          <a:pt x="9673154" y="0"/>
                        </a:cubicBezTo>
                        <a:cubicBezTo>
                          <a:pt x="10091093" y="15286"/>
                          <a:pt x="10514977" y="431799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397531" y="1313338"/>
                          <a:pt x="10025779" y="1629224"/>
                          <a:pt x="9673153" y="1618782"/>
                        </a:cubicBezTo>
                        <a:cubicBezTo>
                          <a:pt x="5781459" y="1286476"/>
                          <a:pt x="2978875" y="1513546"/>
                          <a:pt x="760047" y="1618780"/>
                        </a:cubicBezTo>
                        <a:cubicBezTo>
                          <a:pt x="353875" y="1529239"/>
                          <a:pt x="5623" y="1218105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fill="none" stroke="0" extrusionOk="0">
                        <a:moveTo>
                          <a:pt x="0" y="809391"/>
                        </a:moveTo>
                        <a:cubicBezTo>
                          <a:pt x="91579" y="410372"/>
                          <a:pt x="242444" y="-116966"/>
                          <a:pt x="760047" y="0"/>
                        </a:cubicBezTo>
                        <a:cubicBezTo>
                          <a:pt x="4101738" y="-144691"/>
                          <a:pt x="7506283" y="149827"/>
                          <a:pt x="9673154" y="0"/>
                        </a:cubicBezTo>
                        <a:cubicBezTo>
                          <a:pt x="10091920" y="29754"/>
                          <a:pt x="10396967" y="375581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0727" y="1252236"/>
                          <a:pt x="9956748" y="1602359"/>
                          <a:pt x="9673153" y="1618782"/>
                        </a:cubicBezTo>
                        <a:cubicBezTo>
                          <a:pt x="6538982" y="1556549"/>
                          <a:pt x="5160655" y="1455212"/>
                          <a:pt x="760047" y="1618780"/>
                        </a:cubicBezTo>
                        <a:cubicBezTo>
                          <a:pt x="377821" y="1600668"/>
                          <a:pt x="61847" y="1338320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BC13D3CA-6346-4C3B-9D8B-1994579BE0EB}"/>
              </a:ext>
            </a:extLst>
          </p:cNvPr>
          <p:cNvSpPr txBox="1"/>
          <p:nvPr/>
        </p:nvSpPr>
        <p:spPr>
          <a:xfrm>
            <a:off x="1936738" y="874038"/>
            <a:ext cx="9813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cs typeface="Times New Roman" panose="02020603050405020304" pitchFamily="18" charset="0"/>
              </a:rPr>
              <a:t>Một</a:t>
            </a:r>
            <a:r>
              <a:rPr lang="en-US" sz="3600" dirty="0">
                <a:cs typeface="Times New Roman" panose="02020603050405020304" pitchFamily="18" charset="0"/>
              </a:rPr>
              <a:t> ô</a:t>
            </a:r>
            <a:r>
              <a:rPr lang="vi-VN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tô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đi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quãng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dài</a:t>
            </a:r>
            <a:r>
              <a:rPr lang="en-US" sz="3600" dirty="0">
                <a:cs typeface="Times New Roman" panose="02020603050405020304" pitchFamily="18" charset="0"/>
              </a:rPr>
              <a:t> 150km </a:t>
            </a:r>
            <a:r>
              <a:rPr lang="en-US" sz="3600" dirty="0" err="1">
                <a:cs typeface="Times New Roman" panose="02020603050405020304" pitchFamily="18" charset="0"/>
              </a:rPr>
              <a:t>hết</a:t>
            </a:r>
            <a:r>
              <a:rPr lang="en-US" sz="3600" dirty="0">
                <a:cs typeface="Times New Roman" panose="02020603050405020304" pitchFamily="18" charset="0"/>
              </a:rPr>
              <a:t> 3 </a:t>
            </a:r>
            <a:r>
              <a:rPr lang="en-US" sz="3600" dirty="0" err="1">
                <a:cs typeface="Times New Roman" panose="02020603050405020304" pitchFamily="18" charset="0"/>
              </a:rPr>
              <a:t>giờ</a:t>
            </a:r>
            <a:r>
              <a:rPr lang="en-US" sz="3600" dirty="0"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Vận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tốc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xe</a:t>
            </a:r>
            <a:r>
              <a:rPr lang="en-US" sz="3600" dirty="0"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cs typeface="Times New Roman" panose="02020603050405020304" pitchFamily="18" charset="0"/>
              </a:rPr>
              <a:t>tô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đó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là</a:t>
            </a:r>
            <a:r>
              <a:rPr lang="en-US" sz="3600" dirty="0">
                <a:cs typeface="Times New Roman" panose="02020603050405020304" pitchFamily="18" charset="0"/>
              </a:rPr>
              <a:t>?</a:t>
            </a:r>
            <a:r>
              <a:rPr lang="vi-VN" sz="3600" dirty="0">
                <a:cs typeface="Times New Roman" panose="02020603050405020304" pitchFamily="18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F1E006-7BE1-43C0-B6CB-166885ADA57D}"/>
              </a:ext>
            </a:extLst>
          </p:cNvPr>
          <p:cNvSpPr/>
          <p:nvPr/>
        </p:nvSpPr>
        <p:spPr>
          <a:xfrm>
            <a:off x="1528244" y="3021447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60 km/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6376B0-21B1-4B83-ACCB-5C1912630BAE}"/>
              </a:ext>
            </a:extLst>
          </p:cNvPr>
          <p:cNvSpPr/>
          <p:nvPr/>
        </p:nvSpPr>
        <p:spPr>
          <a:xfrm>
            <a:off x="1528244" y="4653049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lang="en-US" sz="4000" b="1" noProof="0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km/</a:t>
            </a:r>
            <a:r>
              <a:rPr lang="en-US" sz="4000" b="1" dirty="0" err="1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73837F-E5DB-4374-B63E-6E2BC2AD34F1}"/>
              </a:ext>
            </a:extLst>
          </p:cNvPr>
          <p:cNvSpPr/>
          <p:nvPr/>
        </p:nvSpPr>
        <p:spPr>
          <a:xfrm>
            <a:off x="6096000" y="3021447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km/</a:t>
            </a:r>
            <a:r>
              <a:rPr lang="en-US" sz="4000" b="1" dirty="0" err="1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704614-D363-44C3-858F-744E7003B257}"/>
              </a:ext>
            </a:extLst>
          </p:cNvPr>
          <p:cNvSpPr/>
          <p:nvPr/>
        </p:nvSpPr>
        <p:spPr>
          <a:xfrm>
            <a:off x="6096000" y="4653049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km/</a:t>
            </a:r>
            <a:r>
              <a:rPr lang="en-US" sz="4000" b="1" dirty="0" err="1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PAW Patrol – Wikipedia tiếng Việt">
            <a:extLst>
              <a:ext uri="{FF2B5EF4-FFF2-40B4-BE49-F238E27FC236}">
                <a16:creationId xmlns:a16="http://schemas.microsoft.com/office/drawing/2014/main" id="{1181B85E-9C9B-43A6-9225-6B7F11E96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503">
            <a:off x="-13497" y="193150"/>
            <a:ext cx="2661724" cy="2306649"/>
          </a:xfrm>
          <a:prstGeom prst="rect">
            <a:avLst/>
          </a:prstGeom>
          <a:noFill/>
          <a:effectLst>
            <a:outerShdw dir="186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má Decoradora: Paw Patrol PNG descarga gratis | Paw patrol skye birthday,  Paw patrol party games, Skye paw patrol party">
            <a:extLst>
              <a:ext uri="{FF2B5EF4-FFF2-40B4-BE49-F238E27FC236}">
                <a16:creationId xmlns:a16="http://schemas.microsoft.com/office/drawing/2014/main" id="{DABFC5B1-F0EC-41A6-8474-1A42F6866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1687" y="3949628"/>
            <a:ext cx="2670312" cy="304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AF6B0C-F43E-4C1D-995E-D3C23F970B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 rot="19263944">
            <a:off x="375336" y="5526117"/>
            <a:ext cx="795897" cy="8030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83821F0-A3DA-4CE7-A6A3-F46B20D4A4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>
            <a:off x="11007735" y="88138"/>
            <a:ext cx="1026214" cy="103539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51690E-845F-4B5C-BB12-2A8CE51A76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>
            <a:off x="9460233" y="6193370"/>
            <a:ext cx="579117" cy="5843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5" name="Picture 2" descr="Check free icon">
            <a:extLst>
              <a:ext uri="{FF2B5EF4-FFF2-40B4-BE49-F238E27FC236}">
                <a16:creationId xmlns:a16="http://schemas.microsoft.com/office/drawing/2014/main" id="{672C09D2-D1C0-4D1A-8091-AA9522F1A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127" y="2622095"/>
            <a:ext cx="1124808" cy="11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0DB8C60B-A9C2-4435-9B2E-13691984F3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43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8" grpId="1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ED4DB3-9E4E-452E-97A0-CDD2FEB30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431F2B-9261-4FF3-8326-B6BF4249D1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050"/>
          <a:stretch/>
        </p:blipFill>
        <p:spPr>
          <a:xfrm>
            <a:off x="377686" y="1381538"/>
            <a:ext cx="11484113" cy="5336761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55CD5AD1-85F0-40ED-AA82-CB7ACCF2828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76352" y="4192859"/>
            <a:ext cx="1783703" cy="1484041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1ABA7393-59DF-4415-BF07-D131733638A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91021" y="2252855"/>
            <a:ext cx="1759144" cy="1307357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7D61A12B-3EC7-4ABE-A33A-7F518AC5FAB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460168" y="139701"/>
            <a:ext cx="1303052" cy="1250789"/>
          </a:xfrm>
          <a:prstGeom prst="rect">
            <a:avLst/>
          </a:prstGeom>
        </p:spPr>
      </p:pic>
      <p:pic>
        <p:nvPicPr>
          <p:cNvPr id="2060" name="Picture 12" descr="Rocky | PAW Patrol Wiki | Fandom">
            <a:extLst>
              <a:ext uri="{FF2B5EF4-FFF2-40B4-BE49-F238E27FC236}">
                <a16:creationId xmlns:a16="http://schemas.microsoft.com/office/drawing/2014/main" id="{804F94CE-97AD-4574-B915-C8D5B84C4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4942" y="4192859"/>
            <a:ext cx="2129623" cy="211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E7EB3F-01A4-4A07-AC35-CF033B7E57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3736" y="1971034"/>
            <a:ext cx="4151736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4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L -0.06771 0.00926 L -0.303 0.17315 C -0.3069 0.22083 -0.28646 0.30324 -0.23828 0.33542 C -0.18984 0.36759 -0.01862 0.35787 -0.01315 0.36597 C -0.00573 0.38009 0.0474 0.36181 0.05547 0.37593 C 0.06146 0.34375 0.14232 0.39908 0.14896 0.3669 L 0.4181 0.34283 L 0.4181 0.34306 " pathEditMode="relative" rAng="0" ptsTypes="AAAAAAA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8" y="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2364</TotalTime>
  <Words>753</Words>
  <Application>Microsoft Office PowerPoint</Application>
  <PresentationFormat>Widescreen</PresentationFormat>
  <Paragraphs>87</Paragraphs>
  <Slides>27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64</cp:revision>
  <dcterms:created xsi:type="dcterms:W3CDTF">2022-02-28T09:08:26Z</dcterms:created>
  <dcterms:modified xsi:type="dcterms:W3CDTF">2025-04-12T16:32:01Z</dcterms:modified>
</cp:coreProperties>
</file>