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28" r:id="rId3"/>
    <p:sldId id="310" r:id="rId4"/>
    <p:sldId id="260" r:id="rId5"/>
    <p:sldId id="261" r:id="rId6"/>
    <p:sldId id="311" r:id="rId7"/>
    <p:sldId id="314" r:id="rId8"/>
    <p:sldId id="313" r:id="rId9"/>
    <p:sldId id="262" r:id="rId10"/>
    <p:sldId id="312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279" r:id="rId25"/>
    <p:sldId id="290" r:id="rId26"/>
    <p:sldId id="291" r:id="rId27"/>
  </p:sldIdLst>
  <p:sldSz cx="12192000" cy="6858000"/>
  <p:notesSz cx="6858000" cy="9144000"/>
  <p:embeddedFontLst>
    <p:embeddedFont>
      <p:font typeface="#9Slide07 HoneyCream" pitchFamily="2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Open Sans Light" panose="020B030603050402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UTM Candombe" panose="0204060305050602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66FF99"/>
    <a:srgbClr val="FF7C80"/>
    <a:srgbClr val="4472C4"/>
    <a:srgbClr val="FF0000"/>
    <a:srgbClr val="FFFF66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image" Target="../media/image11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20.sv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378" t="10114" r="21566" b="418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8556"/>
          <a:stretch>
            <a:fillRect/>
          </a:stretch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55649" r="79216" b="22661"/>
          <a:stretch>
            <a:fillRect/>
          </a:stretch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73112"/>
          <a:stretch>
            <a:fillRect/>
          </a:stretch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6895" t="9320" b="27637"/>
          <a:stretch>
            <a:fillRect/>
          </a:stretch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6895" t="9320" b="27637"/>
          <a:stretch>
            <a:fillRect/>
          </a:stretch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378" t="10114" r="21566" b="418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8556"/>
          <a:stretch>
            <a:fillRect/>
          </a:stretch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55649" r="79216" b="22661"/>
          <a:stretch>
            <a:fillRect/>
          </a:stretch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8651" t="25315" r="69063" b="67198"/>
          <a:stretch>
            <a:fillRect/>
          </a:stretch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l="3503" t="11199" r="35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l="3503" t="11199" r="35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/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/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l="-134" r="134" b="6847"/>
          <a:stretch>
            <a:fillRect/>
          </a:stretch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12" name="TextBox 3"/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4" name="Hình ảnh 3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TextBox 3"/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5" name="Hình ảnh 3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24"/>
            <a:ext cx="12192000" cy="67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21" y="1828801"/>
            <a:ext cx="9521957" cy="4822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078" y="508000"/>
            <a:ext cx="1024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078" y="577104"/>
            <a:ext cx="1024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Nam thắc mắc là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565" y="508000"/>
            <a:ext cx="10248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2 giờ nữa sẽ đi được quãng đường bao xa?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886" y="344151"/>
            <a:ext cx="1103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với vận tốc 65 km/h. Tính quãng đường ô tô đó đi được trong 2 giờ.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3699" y="2158481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160" y="3151445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65 km/h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2 giờ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19599" y="2260601"/>
            <a:ext cx="5938702" cy="3963874"/>
            <a:chOff x="5219599" y="2260601"/>
            <a:chExt cx="5938702" cy="3963874"/>
          </a:xfrm>
        </p:grpSpPr>
        <p:sp>
          <p:nvSpPr>
            <p:cNvPr id="5" name="思想气泡: 云 7"/>
            <p:cNvSpPr/>
            <p:nvPr/>
          </p:nvSpPr>
          <p:spPr>
            <a:xfrm flipH="1">
              <a:off x="5219599" y="2260601"/>
              <a:ext cx="5938702" cy="3963874"/>
            </a:xfrm>
            <a:prstGeom prst="cloudCallout">
              <a:avLst>
                <a:gd name="adj1" fmla="val -61397"/>
                <a:gd name="adj2" fmla="val 24277"/>
              </a:avLst>
            </a:prstGeom>
            <a:solidFill>
              <a:srgbClr val="66FF99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42361" y="2966779"/>
              <a:ext cx="50623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Vận tốc ô tô </a:t>
              </a:r>
            </a:p>
            <a:p>
              <a:pPr algn="ctr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65 km/h nghĩa là thế nào?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461000" y="2260601"/>
            <a:ext cx="0" cy="38105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19540" y="2158481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2443" y="3357258"/>
            <a:ext cx="5637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đi được: 65 km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giờ đi được: 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886" y="344151"/>
            <a:ext cx="1103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với vận tốc 65 km/h. Tính quãng đường ô tô đó đi được trong 2 giờ.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237" y="1912386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01" y="2725369"/>
            <a:ext cx="6520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Quãng đường ô tô đi được trong 2 giờ là: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× 2 =130 (km)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130 km.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31000" y="2460216"/>
            <a:ext cx="5183815" cy="3084849"/>
            <a:chOff x="6705600" y="3428999"/>
            <a:chExt cx="5183815" cy="3084849"/>
          </a:xfrm>
        </p:grpSpPr>
        <p:sp>
          <p:nvSpPr>
            <p:cNvPr id="5" name="Hình chữ nhật: Góc Tròn 277"/>
            <p:cNvSpPr/>
            <p:nvPr/>
          </p:nvSpPr>
          <p:spPr>
            <a:xfrm>
              <a:off x="6705600" y="3428999"/>
              <a:ext cx="5183815" cy="3084849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B0F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76315" y="3636272"/>
              <a:ext cx="4933086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tính quãng đường ta lấy vận tốc nhân với thời gian.</a:t>
              </a:r>
            </a:p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 = v × t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26" y="290941"/>
            <a:ext cx="6767147" cy="33043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41400" y="3914011"/>
            <a:ext cx="10109200" cy="2474090"/>
            <a:chOff x="6705600" y="3428999"/>
            <a:chExt cx="5183815" cy="3084849"/>
          </a:xfrm>
        </p:grpSpPr>
        <p:sp>
          <p:nvSpPr>
            <p:cNvPr id="6" name="Hình chữ nhật: Góc Tròn 277"/>
            <p:cNvSpPr/>
            <p:nvPr/>
          </p:nvSpPr>
          <p:spPr>
            <a:xfrm>
              <a:off x="6705600" y="3428999"/>
              <a:ext cx="5183815" cy="3084849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B0F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6315" y="3636272"/>
              <a:ext cx="4933086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tính quãng đường ta lấy vận tốc nhân với thời gian.</a:t>
              </a:r>
            </a:p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 = v × t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352" y="207531"/>
            <a:ext cx="7382896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45579" y="472166"/>
            <a:ext cx="840276" cy="6245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467" y="417781"/>
            <a:ext cx="1282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956441" y="1187222"/>
            <a:ext cx="10657490" cy="1754326"/>
            <a:chOff x="956441" y="1187222"/>
            <a:chExt cx="10657490" cy="1754326"/>
          </a:xfrm>
        </p:grpSpPr>
        <p:sp>
          <p:nvSpPr>
            <p:cNvPr id="5" name="TextBox 4"/>
            <p:cNvSpPr txBox="1"/>
            <p:nvPr/>
          </p:nvSpPr>
          <p:spPr>
            <a:xfrm>
              <a:off x="956441" y="1187222"/>
              <a:ext cx="106574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Một chiếc tàu biển đi với vận tốc 33,7 km/h. Quãng đường đi được của chiếc tàu đó trong 4 giờ là       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533569" y="2354843"/>
              <a:ext cx="552286" cy="461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</a:rPr>
                <a:t>?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Speech Bubble: Oval 34"/>
          <p:cNvSpPr/>
          <p:nvPr/>
        </p:nvSpPr>
        <p:spPr>
          <a:xfrm>
            <a:off x="698938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Oval 34"/>
          <p:cNvSpPr/>
          <p:nvPr/>
        </p:nvSpPr>
        <p:spPr>
          <a:xfrm>
            <a:off x="701709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3699" y="3151102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60" y="4144066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33,7 km/h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4 giờ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8" grpId="1" animBg="1"/>
      <p:bldP spid="9" grpId="0" animBg="1"/>
      <p:bldP spid="9" grpId="1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45579" y="472166"/>
            <a:ext cx="840276" cy="6245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467" y="417781"/>
            <a:ext cx="1282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956441" y="1187222"/>
            <a:ext cx="10657490" cy="1754326"/>
            <a:chOff x="956441" y="1187222"/>
            <a:chExt cx="10657490" cy="1754326"/>
          </a:xfrm>
        </p:grpSpPr>
        <p:sp>
          <p:nvSpPr>
            <p:cNvPr id="5" name="TextBox 4"/>
            <p:cNvSpPr txBox="1"/>
            <p:nvPr/>
          </p:nvSpPr>
          <p:spPr>
            <a:xfrm>
              <a:off x="956441" y="1187222"/>
              <a:ext cx="106574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Một chiếc tàu biển đi với vận tốc 33,7 km/h. Quãng đường đi được của chiếc tàu đó trong 4 giờ là       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533569" y="2354843"/>
              <a:ext cx="552286" cy="461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</a:rPr>
                <a:t>?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33699" y="3151102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60" y="4144066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33,7 km/h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4 giờ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: 圆角 13"/>
          <p:cNvSpPr/>
          <p:nvPr/>
        </p:nvSpPr>
        <p:spPr>
          <a:xfrm>
            <a:off x="6096000" y="2850023"/>
            <a:ext cx="3830596" cy="97432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v × t</a:t>
            </a:r>
            <a:endParaRPr lang="zh-CN" altLang="en-US" sz="6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6040" y="4144066"/>
            <a:ext cx="6677891" cy="2123658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đi được của chiếc tàu là:</a:t>
            </a:r>
          </a:p>
          <a:p>
            <a:pPr algn="ctr"/>
            <a:r>
              <a:rPr lang="vi-VN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33,7 × 4 = 134,8 (km)</a:t>
            </a:r>
            <a:endParaRPr lang="en-US" sz="44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33569" y="2300250"/>
            <a:ext cx="2875096" cy="646331"/>
            <a:chOff x="1533569" y="2300250"/>
            <a:chExt cx="2875096" cy="646331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533569" y="2301466"/>
              <a:ext cx="1666832" cy="640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134,8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00401" y="2300250"/>
              <a:ext cx="1208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3744" y="267678"/>
            <a:ext cx="11318488" cy="2027847"/>
            <a:chOff x="423744" y="267678"/>
            <a:chExt cx="11318488" cy="2027847"/>
          </a:xfrm>
        </p:grpSpPr>
        <p:grpSp>
          <p:nvGrpSpPr>
            <p:cNvPr id="3" name="Group 2"/>
            <p:cNvGrpSpPr/>
            <p:nvPr/>
          </p:nvGrpSpPr>
          <p:grpSpPr>
            <a:xfrm>
              <a:off x="423744" y="267678"/>
              <a:ext cx="11318488" cy="2027847"/>
              <a:chOff x="227274" y="165341"/>
              <a:chExt cx="9176716" cy="3823375"/>
            </a:xfrm>
          </p:grpSpPr>
          <p:sp>
            <p:nvSpPr>
              <p:cNvPr id="4" name="Speech Bubble: Rectangle with Corners Rounded 3"/>
              <p:cNvSpPr/>
              <p:nvPr/>
            </p:nvSpPr>
            <p:spPr>
              <a:xfrm>
                <a:off x="227274" y="165341"/>
                <a:ext cx="9176716" cy="3823375"/>
              </a:xfrm>
              <a:prstGeom prst="wedgeRoundRectCallout">
                <a:avLst>
                  <a:gd name="adj1" fmla="val -22720"/>
                  <a:gd name="adj2" fmla="val 66220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18805" y="214132"/>
                <a:ext cx="8993654" cy="365584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sz="40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Một chú chim cắt có thể bay với vận tốc 108 m/s. Hỏi trong 15 giây, chú chim cắt có thể bay được hơn 1 km hay không?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596114" y="360657"/>
              <a:ext cx="640375" cy="624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/>
                <a:t>2</a:t>
              </a:r>
              <a:endParaRPr lang="en-US" sz="44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359" y="2479517"/>
            <a:ext cx="4184980" cy="189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Oval 34"/>
          <p:cNvSpPr/>
          <p:nvPr/>
        </p:nvSpPr>
        <p:spPr>
          <a:xfrm>
            <a:off x="698938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Speech Bubble: Oval 34"/>
          <p:cNvSpPr/>
          <p:nvPr/>
        </p:nvSpPr>
        <p:spPr>
          <a:xfrm>
            <a:off x="701709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4849" y="43020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63" y="1076536"/>
            <a:ext cx="1106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Tính quãng đường chú chim bay được trong 15 giây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vận tốc bay của chú chim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thời gian bay.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So sánh quãng đường vừa tính được với 1 km rồi kết luận.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ouple of kids sitting at desk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2943922"/>
            <a:ext cx="5694718" cy="3517326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8829" y="5469356"/>
            <a:ext cx="1687550" cy="949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3744" y="267678"/>
            <a:ext cx="11318488" cy="2027847"/>
            <a:chOff x="423744" y="267678"/>
            <a:chExt cx="11318488" cy="2027847"/>
          </a:xfrm>
        </p:grpSpPr>
        <p:grpSp>
          <p:nvGrpSpPr>
            <p:cNvPr id="3" name="Group 2"/>
            <p:cNvGrpSpPr/>
            <p:nvPr/>
          </p:nvGrpSpPr>
          <p:grpSpPr>
            <a:xfrm>
              <a:off x="423744" y="267678"/>
              <a:ext cx="11318488" cy="2027847"/>
              <a:chOff x="227274" y="165341"/>
              <a:chExt cx="9176716" cy="3823375"/>
            </a:xfrm>
          </p:grpSpPr>
          <p:sp>
            <p:nvSpPr>
              <p:cNvPr id="4" name="Speech Bubble: Rectangle with Corners Rounded 3"/>
              <p:cNvSpPr/>
              <p:nvPr/>
            </p:nvSpPr>
            <p:spPr>
              <a:xfrm>
                <a:off x="227274" y="165341"/>
                <a:ext cx="9176716" cy="3823375"/>
              </a:xfrm>
              <a:prstGeom prst="wedgeRoundRectCallout">
                <a:avLst>
                  <a:gd name="adj1" fmla="val -22720"/>
                  <a:gd name="adj2" fmla="val 66220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18805" y="214132"/>
                <a:ext cx="8993654" cy="365584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      Một chú chim cắt có thể bay với vận tốc 108 m/s. Hỏi trong 15 giây, chú chim cắt có thể bay được hơn 1 km hay không?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596114" y="360657"/>
              <a:ext cx="640375" cy="624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122" y="2295525"/>
            <a:ext cx="2547134" cy="115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76362" y="2634342"/>
            <a:ext cx="224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0678" y="3514283"/>
            <a:ext cx="7808661" cy="1754326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chú chim bay được trong 15 giây là: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 × 15 = 1 620 (m) = 1,62 (km)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675969" y="5331586"/>
            <a:ext cx="8113206" cy="1261219"/>
          </a:xfrm>
          <a:prstGeom prst="roundRect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Vì 1,62 &gt; 1 nên trong 15 giây, chú chim cắt có thể bay được hơn 1 km.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uild="p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 build="p"/>
          <p:bldP spid="1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15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913" y="251478"/>
            <a:ext cx="8992379" cy="4328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3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720" y="557510"/>
            <a:ext cx="11314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Dịp nghỉ lễ, chú Luân bắt đầu lái xe máy về quê lúc 7 giờ sáng. Chú ấy về đến nhà lúc 10 giờ sáng. Hỏi quãng đường về quê dài bao nhiêu ki-lô-mét, biết rằng chú Luân đi với vận tốc trung bình là 55 km/h?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73" y="2305669"/>
            <a:ext cx="4168501" cy="272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76" y="3126450"/>
            <a:ext cx="2706624" cy="3259384"/>
          </a:xfrm>
          <a:prstGeom prst="rect">
            <a:avLst/>
          </a:prstGeom>
        </p:spPr>
      </p:pic>
      <p:sp>
        <p:nvSpPr>
          <p:cNvPr id="9" name="Speech Bubble: Oval 34"/>
          <p:cNvSpPr/>
          <p:nvPr/>
        </p:nvSpPr>
        <p:spPr>
          <a:xfrm>
            <a:off x="3559586" y="3364706"/>
            <a:ext cx="3426429" cy="2489109"/>
          </a:xfrm>
          <a:custGeom>
            <a:avLst/>
            <a:gdLst>
              <a:gd name="connsiteX0" fmla="*/ -381773 w 3426429"/>
              <a:gd name="connsiteY0" fmla="*/ 1953801 h 2489109"/>
              <a:gd name="connsiteX1" fmla="*/ 50795 w 3426429"/>
              <a:gd name="connsiteY1" fmla="*/ 1545364 h 2489109"/>
              <a:gd name="connsiteX2" fmla="*/ 1393679 w 3426429"/>
              <a:gd name="connsiteY2" fmla="*/ 21838 h 2489109"/>
              <a:gd name="connsiteX3" fmla="*/ 3260766 w 3426429"/>
              <a:gd name="connsiteY3" fmla="*/ 710634 h 2489109"/>
              <a:gd name="connsiteX4" fmla="*/ 2227536 w 3426429"/>
              <a:gd name="connsiteY4" fmla="*/ 2431703 h 2489109"/>
              <a:gd name="connsiteX5" fmla="*/ 326966 w 3426429"/>
              <a:gd name="connsiteY5" fmla="*/ 1975856 h 2489109"/>
              <a:gd name="connsiteX6" fmla="*/ -381773 w 3426429"/>
              <a:gd name="connsiteY6" fmla="*/ 1953801 h 248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6429" h="2489109" fill="none" extrusionOk="0">
                <a:moveTo>
                  <a:pt x="-381773" y="1953801"/>
                </a:moveTo>
                <a:cubicBezTo>
                  <a:pt x="-257678" y="1777835"/>
                  <a:pt x="10497" y="1626540"/>
                  <a:pt x="50795" y="1545364"/>
                </a:cubicBezTo>
                <a:cubicBezTo>
                  <a:pt x="-243722" y="795937"/>
                  <a:pt x="541913" y="288241"/>
                  <a:pt x="1393679" y="21838"/>
                </a:cubicBezTo>
                <a:cubicBezTo>
                  <a:pt x="2168063" y="-94704"/>
                  <a:pt x="2823965" y="191607"/>
                  <a:pt x="3260766" y="710634"/>
                </a:cubicBezTo>
                <a:cubicBezTo>
                  <a:pt x="3705326" y="1295395"/>
                  <a:pt x="3135274" y="2178343"/>
                  <a:pt x="2227536" y="2431703"/>
                </a:cubicBezTo>
                <a:cubicBezTo>
                  <a:pt x="1503466" y="2580817"/>
                  <a:pt x="773393" y="2401102"/>
                  <a:pt x="326966" y="1975856"/>
                </a:cubicBezTo>
                <a:cubicBezTo>
                  <a:pt x="97176" y="1938093"/>
                  <a:pt x="-47572" y="2028028"/>
                  <a:pt x="-381773" y="1953801"/>
                </a:cubicBezTo>
                <a:close/>
              </a:path>
              <a:path w="3426429" h="2489109" stroke="0" extrusionOk="0">
                <a:moveTo>
                  <a:pt x="-381773" y="1953801"/>
                </a:moveTo>
                <a:cubicBezTo>
                  <a:pt x="-239078" y="1823120"/>
                  <a:pt x="-25908" y="1666334"/>
                  <a:pt x="50795" y="1545364"/>
                </a:cubicBezTo>
                <a:cubicBezTo>
                  <a:pt x="-242605" y="857426"/>
                  <a:pt x="414680" y="200316"/>
                  <a:pt x="1393679" y="21838"/>
                </a:cubicBezTo>
                <a:cubicBezTo>
                  <a:pt x="2119704" y="30887"/>
                  <a:pt x="2968517" y="227857"/>
                  <a:pt x="3260766" y="710634"/>
                </a:cubicBezTo>
                <a:cubicBezTo>
                  <a:pt x="3668845" y="1564041"/>
                  <a:pt x="3175319" y="2212259"/>
                  <a:pt x="2227536" y="2431703"/>
                </a:cubicBezTo>
                <a:cubicBezTo>
                  <a:pt x="1454097" y="2563791"/>
                  <a:pt x="803308" y="2418737"/>
                  <a:pt x="326966" y="1975856"/>
                </a:cubicBezTo>
                <a:cubicBezTo>
                  <a:pt x="196618" y="1971166"/>
                  <a:pt x="-98753" y="1994466"/>
                  <a:pt x="-381773" y="1953801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65504" y="1047959"/>
            <a:ext cx="10241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0460" y="1529543"/>
            <a:ext cx="7589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62416" y="2029415"/>
            <a:ext cx="3017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460" y="2498807"/>
            <a:ext cx="5669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Oval 38"/>
          <p:cNvSpPr/>
          <p:nvPr/>
        </p:nvSpPr>
        <p:spPr>
          <a:xfrm>
            <a:off x="3389958" y="3320931"/>
            <a:ext cx="3693593" cy="2489110"/>
          </a:xfrm>
          <a:custGeom>
            <a:avLst/>
            <a:gdLst>
              <a:gd name="connsiteX0" fmla="*/ -250758 w 3693593"/>
              <a:gd name="connsiteY0" fmla="*/ 2016279 h 2489110"/>
              <a:gd name="connsiteX1" fmla="*/ 86763 w 3693593"/>
              <a:gd name="connsiteY1" fmla="*/ 1621541 h 2489110"/>
              <a:gd name="connsiteX2" fmla="*/ 1488414 w 3693593"/>
              <a:gd name="connsiteY2" fmla="*/ 23659 h 2489110"/>
              <a:gd name="connsiteX3" fmla="*/ 3459095 w 3693593"/>
              <a:gd name="connsiteY3" fmla="*/ 637613 h 2489110"/>
              <a:gd name="connsiteX4" fmla="*/ 2398112 w 3693593"/>
              <a:gd name="connsiteY4" fmla="*/ 2432361 h 2489110"/>
              <a:gd name="connsiteX5" fmla="*/ 424482 w 3693593"/>
              <a:gd name="connsiteY5" fmla="*/ 2038406 h 2489110"/>
              <a:gd name="connsiteX6" fmla="*/ -250758 w 3693593"/>
              <a:gd name="connsiteY6" fmla="*/ 2016279 h 248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593" h="2489110" fill="none" extrusionOk="0">
                <a:moveTo>
                  <a:pt x="-250758" y="2016279"/>
                </a:moveTo>
                <a:cubicBezTo>
                  <a:pt x="-198285" y="1990812"/>
                  <a:pt x="-48682" y="1846393"/>
                  <a:pt x="86763" y="1621541"/>
                </a:cubicBezTo>
                <a:cubicBezTo>
                  <a:pt x="-265480" y="895663"/>
                  <a:pt x="468980" y="238994"/>
                  <a:pt x="1488414" y="23659"/>
                </a:cubicBezTo>
                <a:cubicBezTo>
                  <a:pt x="2340085" y="-164056"/>
                  <a:pt x="3000687" y="161776"/>
                  <a:pt x="3459095" y="637613"/>
                </a:cubicBezTo>
                <a:cubicBezTo>
                  <a:pt x="4028490" y="1199350"/>
                  <a:pt x="3361698" y="2147915"/>
                  <a:pt x="2398112" y="2432361"/>
                </a:cubicBezTo>
                <a:cubicBezTo>
                  <a:pt x="1613900" y="2546474"/>
                  <a:pt x="994950" y="2375603"/>
                  <a:pt x="424482" y="2038406"/>
                </a:cubicBezTo>
                <a:cubicBezTo>
                  <a:pt x="153980" y="2068289"/>
                  <a:pt x="-31919" y="2077938"/>
                  <a:pt x="-250758" y="2016279"/>
                </a:cubicBezTo>
                <a:close/>
              </a:path>
              <a:path w="3693593" h="2489110" stroke="0" extrusionOk="0">
                <a:moveTo>
                  <a:pt x="-250758" y="2016279"/>
                </a:moveTo>
                <a:cubicBezTo>
                  <a:pt x="-97897" y="1845622"/>
                  <a:pt x="-204" y="1774282"/>
                  <a:pt x="86763" y="1621541"/>
                </a:cubicBezTo>
                <a:cubicBezTo>
                  <a:pt x="-283200" y="917573"/>
                  <a:pt x="377032" y="281192"/>
                  <a:pt x="1488414" y="23659"/>
                </a:cubicBezTo>
                <a:cubicBezTo>
                  <a:pt x="2241246" y="11946"/>
                  <a:pt x="3104580" y="191124"/>
                  <a:pt x="3459095" y="637613"/>
                </a:cubicBezTo>
                <a:cubicBezTo>
                  <a:pt x="3995492" y="1484771"/>
                  <a:pt x="3429093" y="2211178"/>
                  <a:pt x="2398112" y="2432361"/>
                </a:cubicBezTo>
                <a:cubicBezTo>
                  <a:pt x="1576956" y="2540682"/>
                  <a:pt x="1001533" y="2450102"/>
                  <a:pt x="424482" y="2038406"/>
                </a:cubicBezTo>
                <a:cubicBezTo>
                  <a:pt x="103090" y="1979440"/>
                  <a:pt x="35969" y="2059276"/>
                  <a:pt x="-250758" y="2016279"/>
                </a:cubicBezTo>
                <a:close/>
              </a:path>
            </a:pathLst>
          </a:cu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333232" y="1539793"/>
            <a:ext cx="3291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2652" y="2028862"/>
            <a:ext cx="5943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9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9" grpId="0" animBg="1"/>
          <p:bldP spid="1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4849" y="43020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 pháp giải: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63" y="1076536"/>
            <a:ext cx="110620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Thời gian chú Luân đi xe máy về quê = thời gian về đến nhà – thời gian bắt đầu lái.</a:t>
            </a:r>
          </a:p>
          <a:p>
            <a:pPr lvl="0" algn="just"/>
            <a:r>
              <a:rPr lang="vi-VN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Quãng đường về quê = vận tốc chú Luân đi xe máy × thời gian chú Luân đi xe máy về quê.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ouple of kids sitting at desk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3287362"/>
            <a:ext cx="5138672" cy="3173886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8829" y="5469356"/>
            <a:ext cx="1687550" cy="949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5" y="3390722"/>
            <a:ext cx="2487169" cy="2995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6849" y="549503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446" y="1477257"/>
            <a:ext cx="97901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Thời gian chú Luân đi xe máy về quê là: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– 7 = 3 (giờ)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về quê của chú Luân dài là: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 x 3 = 165 (km)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165 km.</a:t>
            </a:r>
            <a:endParaRPr lang="en-US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bài tập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652" y="97531"/>
            <a:ext cx="6425741" cy="1505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Microsoft YaHei" panose="020B0503020204020204" charset="-122"/>
                <a:cs typeface="+mn-cs"/>
                <a:sym typeface="Arial" panose="020B0604020202020204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Microsoft YaHei" panose="020B0503020204020204" charset="-122"/>
                <a:cs typeface="+mn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Microsoft YaHei" panose="020B0503020204020204" charset="-122"/>
              <a:cs typeface="+mn-cs"/>
              <a:sym typeface="Arial" panose="020B060402020202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/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/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/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627" y="106439"/>
            <a:ext cx="6309907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/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anose="020B0306030504020204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Công thức tính vận tốc khi biết quãng đường và thời gian là gì?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/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/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× t</a:t>
              </a:r>
            </a:p>
          </p:txBody>
        </p:sp>
        <p:pic>
          <p:nvPicPr>
            <p:cNvPr id="9" name="A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>
              <a:fillRect/>
            </a:stretch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/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/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 : 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>
              <a:fillRect/>
            </a:stretch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/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/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</a:t>
              </a:r>
            </a:p>
          </p:txBody>
        </p:sp>
        <p:pic>
          <p:nvPicPr>
            <p:cNvPr id="15" name="Hình ảnh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>
              <a:fillRect/>
            </a:stretch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/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/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× t × 2</a:t>
              </a:r>
            </a:p>
          </p:txBody>
        </p:sp>
        <p:pic>
          <p:nvPicPr>
            <p:cNvPr id="18" name="Hình ảnh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>
              <a:fillRect/>
            </a:stretch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>
            <a:fillRect/>
          </a:stretch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anose="020B0306030504020204" pitchFamily="34" charset="0"/>
                <a:sym typeface="+mn-lt"/>
              </a:endParaRPr>
            </a:p>
          </p:txBody>
        </p:sp>
        <p:sp>
          <p:nvSpPr>
            <p:cNvPr id="4" name="圆角矩形 5"/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s = 900 km; t = 1,25 giờ; v = ?</a:t>
              </a:r>
            </a:p>
          </p:txBody>
        </p:sp>
      </p:grpSp>
      <p:grpSp>
        <p:nvGrpSpPr>
          <p:cNvPr id="5" name="A"/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/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>
              <a:fillRect/>
            </a:stretch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/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/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>
              <a:fillRect/>
            </a:stretch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/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/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>
              <a:fillRect/>
            </a:stretch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/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/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92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>
              <a:fillRect/>
            </a:stretch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>
            <a:fillRect/>
          </a:stretch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anose="020B0306030504020204" pitchFamily="34" charset="0"/>
                <a:sym typeface="+mn-lt"/>
              </a:endParaRPr>
            </a:p>
          </p:txBody>
        </p:sp>
        <p:sp>
          <p:nvSpPr>
            <p:cNvPr id="4" name="圆角矩形 5"/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Một ô tô </a:t>
              </a:r>
              <a:r>
                <a:rPr kumimoji="0" lang="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đ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i </a:t>
              </a:r>
              <a:r>
                <a:rPr kumimoji="0" lang="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đư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ợc 120 km trong 2 giờ 30 phút. Vận tốc của ô tô là:</a:t>
              </a:r>
            </a:p>
          </p:txBody>
        </p:sp>
      </p:grpSp>
      <p:grpSp>
        <p:nvGrpSpPr>
          <p:cNvPr id="5" name="A"/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/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40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</a:t>
              </a:r>
              <a:r>
                <a:rPr lang="en-US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</a:t>
              </a:r>
              <a:r>
                <a:rPr lang="vi-VN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+mn-ea"/>
              </a:endParaRPr>
            </a:p>
          </p:txBody>
        </p:sp>
        <p:pic>
          <p:nvPicPr>
            <p:cNvPr id="7" name="A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>
              <a:fillRect/>
            </a:stretch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/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/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36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</a:t>
              </a:r>
              <a:r>
                <a:rPr lang="en-US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</a:t>
              </a:r>
              <a:r>
                <a:rPr lang="vi-VN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+mn-ea"/>
              </a:endParaRPr>
            </a:p>
          </p:txBody>
        </p:sp>
        <p:pic>
          <p:nvPicPr>
            <p:cNvPr id="10" name="Hình ảnh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>
              <a:fillRect/>
            </a:stretch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/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/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45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</a:t>
              </a:r>
              <a:r>
                <a:rPr lang="en-US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</a:t>
              </a:r>
              <a:r>
                <a:rPr lang="vi-VN" sz="4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/h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+mn-ea"/>
              </a:endParaRPr>
            </a:p>
          </p:txBody>
        </p:sp>
        <p:pic>
          <p:nvPicPr>
            <p:cNvPr id="13" name="Hình ảnh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>
              <a:fillRect/>
            </a:stretch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/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/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</a:p>
          </p:txBody>
        </p:sp>
        <p:pic>
          <p:nvPicPr>
            <p:cNvPr id="16" name="Hình ảnh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>
              <a:fillRect/>
            </a:stretch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91442" t="42632"/>
          <a:stretch>
            <a:fillRect/>
          </a:stretch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>
            <a:fillRect/>
          </a:stretch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>
            <a:fillRect/>
          </a:stretch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302" y="118631"/>
            <a:ext cx="6309907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311" y="1336475"/>
            <a:ext cx="2517866" cy="1670449"/>
          </a:xfrm>
          <a:prstGeom prst="rect">
            <a:avLst/>
          </a:prstGeom>
        </p:spPr>
      </p:pic>
      <p:pic>
        <p:nvPicPr>
          <p:cNvPr id="6" name="Tieng-coi-o-to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17207"/>
            <a:ext cx="8907028" cy="163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Microsoft Office PowerPoint</Application>
  <PresentationFormat>Widescreen</PresentationFormat>
  <Paragraphs>95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#9Slide07 HoneyCream</vt:lpstr>
      <vt:lpstr>Vogue-ExtraBold</vt:lpstr>
      <vt:lpstr>Calibri Light</vt:lpstr>
      <vt:lpstr>UTM Avo</vt:lpstr>
      <vt:lpstr>Times New Roman</vt:lpstr>
      <vt:lpstr>Microsoft YaHei</vt:lpstr>
      <vt:lpstr>Open Sans Light</vt:lpstr>
      <vt:lpstr>字魂131号-酷乐潮玩体</vt:lpstr>
      <vt:lpstr>Calibri</vt:lpstr>
      <vt:lpstr>字魂189号-星岩乐黑体</vt:lpstr>
      <vt:lpstr>等线</vt:lpstr>
      <vt:lpstr>Arial</vt:lpstr>
      <vt:lpstr>Cambria</vt:lpstr>
      <vt:lpstr>UTM Candombe</vt:lpstr>
      <vt:lpstr>SVN-Newton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32</cp:revision>
  <dcterms:created xsi:type="dcterms:W3CDTF">2023-09-08T13:06:00Z</dcterms:created>
  <dcterms:modified xsi:type="dcterms:W3CDTF">2025-03-31T04:48:56Z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870196B20D0644B8909E997E92F3EFF9_12</vt:lpwstr>
  </property>
  <property fmtid="{D5CDD505-2E9C-101B-9397-08002B2CF9AE}" pid="3" name="KSOProductBuildVer">
    <vt:lpwstr>1033-12.2.0.20326</vt:lpwstr>
  </property>
</Properties>
</file>